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8"/>
  </p:notesMasterIdLst>
  <p:sldIdLst>
    <p:sldId id="256" r:id="rId2"/>
    <p:sldId id="275" r:id="rId3"/>
    <p:sldId id="257" r:id="rId4"/>
    <p:sldId id="277" r:id="rId5"/>
    <p:sldId id="276" r:id="rId6"/>
    <p:sldId id="278" r:id="rId7"/>
  </p:sldIdLst>
  <p:sldSz cx="9144000" cy="6858000" type="screen4x3"/>
  <p:notesSz cx="7102475" cy="10234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17" autoAdjust="0"/>
  </p:normalViewPr>
  <p:slideViewPr>
    <p:cSldViewPr>
      <p:cViewPr>
        <p:scale>
          <a:sx n="80" d="100"/>
          <a:sy n="80" d="100"/>
        </p:scale>
        <p:origin x="-864" y="-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8866644611831068"/>
          <c:y val="4.196459173739174E-2"/>
          <c:w val="0.75075319040315014"/>
          <c:h val="0.70623143065636595"/>
        </c:manualLayout>
      </c:layout>
      <c:bar3D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Сельские поселения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2091,6</a:t>
                    </a:r>
                    <a:endParaRPr lang="ru-RU" dirty="0" smtClean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2015,4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2338,8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2091.6</c:v>
                </c:pt>
                <c:pt idx="1">
                  <c:v>2215.4</c:v>
                </c:pt>
                <c:pt idx="2">
                  <c:v>2338.8000000000002</c:v>
                </c:pt>
              </c:numCache>
            </c:numRef>
          </c:val>
        </c:ser>
        <c:shape val="box"/>
        <c:axId val="90031616"/>
        <c:axId val="90033152"/>
        <c:axId val="0"/>
      </c:bar3DChart>
      <c:catAx>
        <c:axId val="90031616"/>
        <c:scaling>
          <c:orientation val="minMax"/>
        </c:scaling>
        <c:axPos val="l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0033152"/>
        <c:crosses val="autoZero"/>
        <c:auto val="1"/>
        <c:lblAlgn val="ctr"/>
        <c:lblOffset val="100"/>
      </c:catAx>
      <c:valAx>
        <c:axId val="90033152"/>
        <c:scaling>
          <c:orientation val="minMax"/>
        </c:scaling>
        <c:axPos val="b"/>
        <c:majorGridlines/>
        <c:numFmt formatCode="#,##0.0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003161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1"/>
            <c:spPr>
              <a:solidFill>
                <a:schemeClr val="accent3">
                  <a:tint val="100000"/>
                </a:schemeClr>
              </a:solidFill>
              <a:ln w="19525" cap="flat" cmpd="sng" algn="ctr">
                <a:solidFill>
                  <a:schemeClr val="accent3">
                    <a:shade val="50000"/>
                    <a:alpha val="90000"/>
                  </a:schemeClr>
                </a:solidFill>
                <a:prstDash val="solid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29D-4A4B-A942-ECA434C442C0}"/>
              </c:ext>
            </c:extLst>
          </c:dPt>
          <c:dPt>
            <c:idx val="2"/>
            <c:spPr>
              <a:solidFill>
                <a:schemeClr val="accent2">
                  <a:tint val="100000"/>
                </a:schemeClr>
              </a:solidFill>
              <a:ln w="19525" cap="flat" cmpd="sng" algn="ctr">
                <a:solidFill>
                  <a:schemeClr val="accent2">
                    <a:shade val="50000"/>
                    <a:alpha val="90000"/>
                  </a:schemeClr>
                </a:solidFill>
                <a:prstDash val="solid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29D-4A4B-A942-ECA434C442C0}"/>
              </c:ext>
            </c:extLst>
          </c:dPt>
          <c:dLbls>
            <c:dLbl>
              <c:idx val="0"/>
              <c:layout/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29D-4A4B-A942-ECA434C442C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dirty="0" smtClean="0"/>
                      <a:t>1</a:t>
                    </a:r>
                    <a:r>
                      <a:rPr lang="ru-RU" sz="1400" dirty="0" smtClean="0"/>
                      <a:t>0</a:t>
                    </a:r>
                    <a:r>
                      <a:rPr lang="en-US" sz="1400" dirty="0" smtClean="0"/>
                      <a:t>,</a:t>
                    </a:r>
                    <a:r>
                      <a:rPr lang="ru-RU" sz="1400" dirty="0" smtClean="0"/>
                      <a:t>2</a:t>
                    </a:r>
                    <a:r>
                      <a:rPr lang="en-US" sz="1400" dirty="0" smtClean="0"/>
                      <a:t>%</a:t>
                    </a:r>
                    <a:endParaRPr lang="en-US" sz="1400" dirty="0"/>
                  </a:p>
                </c:rich>
              </c:tx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29D-4A4B-A942-ECA434C442C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25563855881166714"/>
                  <c:y val="6.2506546891615292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/>
                      <a:t>8</a:t>
                    </a:r>
                    <a:r>
                      <a:rPr lang="ru-RU" sz="1400" dirty="0" smtClean="0"/>
                      <a:t>8,9</a:t>
                    </a:r>
                    <a:r>
                      <a:rPr lang="en-US" sz="1400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elete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0.01</c:v>
                </c:pt>
                <c:pt idx="1">
                  <c:v>0.17699999999999999</c:v>
                </c:pt>
                <c:pt idx="2">
                  <c:v>0.81299999999999994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329D-4A4B-A942-ECA434C442C0}"/>
            </c:ext>
          </c:extLst>
        </c:ser>
        <c:firstSliceAng val="0"/>
      </c:pieChart>
    </c:plotArea>
    <c:plotVisOnly val="1"/>
    <c:dispBlanksAs val="zero"/>
  </c:chart>
  <c:spPr>
    <a:ln>
      <a:solidFill>
        <a:schemeClr val="tx1"/>
      </a:solidFill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1"/>
            <c:spPr>
              <a:solidFill>
                <a:schemeClr val="accent3">
                  <a:tint val="100000"/>
                </a:schemeClr>
              </a:solidFill>
              <a:ln w="19525" cap="flat" cmpd="sng" algn="ctr">
                <a:solidFill>
                  <a:schemeClr val="accent3">
                    <a:shade val="50000"/>
                    <a:alpha val="90000"/>
                  </a:schemeClr>
                </a:solidFill>
                <a:prstDash val="solid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C8D-4897-B9B6-91727E92174D}"/>
              </c:ext>
            </c:extLst>
          </c:dPt>
          <c:dPt>
            <c:idx val="2"/>
            <c:spPr>
              <a:solidFill>
                <a:schemeClr val="accent2">
                  <a:tint val="100000"/>
                </a:schemeClr>
              </a:solidFill>
              <a:ln w="19525" cap="flat" cmpd="sng" algn="ctr">
                <a:solidFill>
                  <a:schemeClr val="accent2">
                    <a:shade val="50000"/>
                    <a:alpha val="90000"/>
                  </a:schemeClr>
                </a:solidFill>
                <a:prstDash val="solid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C8D-4897-B9B6-91727E92174D}"/>
              </c:ext>
            </c:extLst>
          </c:dPt>
          <c:dLbls>
            <c:dLbl>
              <c:idx val="0"/>
              <c:layout>
                <c:manualLayout>
                  <c:x val="-0.10534356662391049"/>
                  <c:y val="1.0374664252991498E-2"/>
                </c:manualLayout>
              </c:layout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FC8D-4897-B9B6-91727E92174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C8D-4897-B9B6-91727E92174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C8D-4897-B9B6-91727E92174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1.9E-2</c:v>
                </c:pt>
                <c:pt idx="1">
                  <c:v>0.39900000000000002</c:v>
                </c:pt>
                <c:pt idx="2">
                  <c:v>0.58199999999999996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FC8D-4897-B9B6-91727E92174D}"/>
            </c:ext>
          </c:extLst>
        </c:ser>
        <c:firstSliceAng val="0"/>
      </c:pieChart>
    </c:plotArea>
    <c:plotVisOnly val="1"/>
    <c:dispBlanksAs val="zero"/>
  </c:chart>
  <c:spPr>
    <a:ln>
      <a:solidFill>
        <a:schemeClr val="tx1"/>
      </a:solidFill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1"/>
            <c:spPr>
              <a:solidFill>
                <a:schemeClr val="accent3">
                  <a:tint val="100000"/>
                </a:schemeClr>
              </a:solidFill>
              <a:ln w="19525" cap="flat" cmpd="sng" algn="ctr">
                <a:solidFill>
                  <a:schemeClr val="accent3">
                    <a:shade val="50000"/>
                    <a:alpha val="90000"/>
                  </a:schemeClr>
                </a:solidFill>
                <a:prstDash val="solid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E2B-4A62-8775-123DF67723DD}"/>
              </c:ext>
            </c:extLst>
          </c:dPt>
          <c:dPt>
            <c:idx val="2"/>
            <c:spPr>
              <a:solidFill>
                <a:schemeClr val="accent2">
                  <a:tint val="100000"/>
                </a:schemeClr>
              </a:solidFill>
              <a:ln w="19525" cap="flat" cmpd="sng" algn="ctr">
                <a:solidFill>
                  <a:schemeClr val="accent2">
                    <a:shade val="50000"/>
                    <a:alpha val="90000"/>
                  </a:schemeClr>
                </a:solidFill>
                <a:prstDash val="solid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E2B-4A62-8775-123DF67723DD}"/>
              </c:ext>
            </c:extLst>
          </c:dPt>
          <c:dLbls>
            <c:dLbl>
              <c:idx val="3"/>
              <c:delete val="1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3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0.02</c:v>
                </c:pt>
                <c:pt idx="1">
                  <c:v>0.44400000000000001</c:v>
                </c:pt>
                <c:pt idx="2">
                  <c:v>0.53600000000000003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E2B-4A62-8775-123DF67723DD}"/>
            </c:ext>
          </c:extLst>
        </c:ser>
        <c:firstSliceAng val="0"/>
      </c:pieChart>
    </c:plotArea>
    <c:plotVisOnly val="1"/>
    <c:dispBlanksAs val="zero"/>
  </c:chart>
  <c:spPr>
    <a:ln>
      <a:solidFill>
        <a:schemeClr val="tx1"/>
      </a:solidFill>
    </a:ln>
  </c:spPr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4E34E475-91EE-4ABE-9FD4-6E5C6233A3E8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66" tIns="49533" rIns="99066" bIns="4953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87F2FD51-B59A-41B7-ABA7-C87DDE123B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89351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2FD51-B59A-41B7-ABA7-C87DDE123BD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2FD51-B59A-41B7-ABA7-C87DDE123BD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418AA-48E1-4AB7-BC54-E2C0A418E31F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0684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1214422"/>
            <a:ext cx="6900664" cy="3000396"/>
          </a:xfrm>
        </p:spPr>
        <p:txBody>
          <a:bodyPr>
            <a:normAutofit fontScale="90000"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 </a:t>
            </a:r>
            <a:r>
              <a:rPr lang="ru-RU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b="1" dirty="0" err="1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Кормовского</a:t>
            </a:r>
            <a:r>
              <a:rPr lang="ru-RU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сельского поселения РЕМОНТНЕНСКОГО района на </a:t>
            </a:r>
            <a:r>
              <a:rPr lang="ru-RU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2019-2021 </a:t>
            </a:r>
            <a:r>
              <a:rPr lang="ru-RU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годы</a:t>
            </a:r>
            <a:endParaRPr lang="ru-RU" b="1" dirty="0">
              <a:ln/>
              <a:solidFill>
                <a:schemeClr val="accent5">
                  <a:tint val="50000"/>
                  <a:satMod val="1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714356"/>
            <a:ext cx="7429552" cy="3857652"/>
          </a:xfrm>
        </p:spPr>
        <p:txBody>
          <a:bodyPr>
            <a:normAutofit/>
          </a:bodyPr>
          <a:lstStyle/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500034" y="500042"/>
            <a:ext cx="8132791" cy="8001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Основы формирования местного бюджета на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2019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год и на плановый период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2020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2021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годов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571472" y="2071679"/>
            <a:ext cx="8143931" cy="785818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12700">
            <a:solidFill>
              <a:srgbClr val="D99594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Прогноз социально-экономического развития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Кормовского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сельского поселения на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2019-2021 годы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571473" y="3357563"/>
            <a:ext cx="8215369" cy="714379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12700">
            <a:solidFill>
              <a:srgbClr val="95B3D7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Основные направления бюджетной и налоговой политики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Кормовского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сельского поселения на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2019-2021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годы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AutoShape 6"/>
          <p:cNvSpPr>
            <a:spLocks noChangeArrowheads="1"/>
          </p:cNvSpPr>
          <p:nvPr/>
        </p:nvSpPr>
        <p:spPr bwMode="auto">
          <a:xfrm>
            <a:off x="571472" y="4857760"/>
            <a:ext cx="8215370" cy="500066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12700">
            <a:solidFill>
              <a:srgbClr val="B2A1C7"/>
            </a:solidFill>
            <a:round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Муниципальные программы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Кормовского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сельского поселени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cs typeface="Arial" pitchFamily="34" charset="0"/>
              </a:rPr>
              <a:t>я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28604"/>
            <a:ext cx="8064896" cy="1571636"/>
          </a:xfrm>
        </p:spPr>
        <p:txBody>
          <a:bodyPr>
            <a:normAutofit/>
          </a:bodyPr>
          <a:lstStyle/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Основные характеристики  проекта решения Собрания депутатов  «О бюджете 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Кормовского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сельского поселения  Ремонтненского района на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2019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год и на плановый период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2020  и 2021  годов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»                                                           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84335789"/>
              </p:ext>
            </p:extLst>
          </p:nvPr>
        </p:nvGraphicFramePr>
        <p:xfrm>
          <a:off x="857223" y="2060848"/>
          <a:ext cx="7819233" cy="3645019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648915"/>
                <a:gridCol w="1492737"/>
                <a:gridCol w="1409808"/>
                <a:gridCol w="1267773"/>
              </a:tblGrid>
              <a:tr h="41935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2019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2020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419353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1. Доходы, всего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7850" algn="r"/>
                        </a:tabLs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11235,1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7850" algn="r"/>
                        </a:tabLs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5297,7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7850" algn="r"/>
                        </a:tabLs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5041,5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41935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из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них: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41935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latin typeface="Times New Roman"/>
                          <a:ea typeface="Times New Roman"/>
                          <a:cs typeface="Times New Roman"/>
                        </a:rPr>
                        <a:t>2091,6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7850" algn="r"/>
                        </a:tabLst>
                      </a:pPr>
                      <a:r>
                        <a:rPr lang="ru-RU" sz="1600" b="0">
                          <a:latin typeface="Times New Roman"/>
                          <a:ea typeface="Times New Roman"/>
                          <a:cs typeface="Times New Roman"/>
                        </a:rPr>
                        <a:t>2215,4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7850" algn="r"/>
                        </a:tabLs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2338,8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41935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latin typeface="Times New Roman"/>
                          <a:ea typeface="Times New Roman"/>
                          <a:cs typeface="Times New Roman"/>
                        </a:rPr>
                        <a:t>9143,5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7850" algn="r"/>
                        </a:tabLst>
                      </a:pPr>
                      <a:r>
                        <a:rPr lang="ru-RU" sz="1600" b="0">
                          <a:latin typeface="Times New Roman"/>
                          <a:ea typeface="Times New Roman"/>
                          <a:cs typeface="Times New Roman"/>
                        </a:rPr>
                        <a:t>3082,3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7850" algn="r"/>
                        </a:tabLs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2702,7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419353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2. Расходы, всего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7850" algn="r"/>
                        </a:tabLs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11235,1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7850" algn="r"/>
                        </a:tabLs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5297,7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7850" algn="r"/>
                        </a:tabLs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5041,5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41935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 Дефицит (-),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профицит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(+)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70954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4. Источники финансирования дефицита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Динамика поступлений собственных доходов 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2200" i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4827281"/>
              </p:ext>
            </p:extLst>
          </p:nvPr>
        </p:nvGraphicFramePr>
        <p:xfrm>
          <a:off x="457200" y="1600200"/>
          <a:ext cx="8258204" cy="48291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42911" y="277813"/>
            <a:ext cx="8043890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400" b="1" kern="0" dirty="0">
                <a:latin typeface="Times New Roman" pitchFamily="18" charset="0"/>
                <a:cs typeface="Times New Roman" pitchFamily="18" charset="0"/>
              </a:rPr>
              <a:t>Структура доходов бюджета </a:t>
            </a:r>
            <a:r>
              <a:rPr lang="ru-RU" altLang="ru-RU" sz="2400" b="1" kern="0" dirty="0" err="1" smtClean="0">
                <a:latin typeface="Times New Roman" pitchFamily="18" charset="0"/>
                <a:cs typeface="Times New Roman" pitchFamily="18" charset="0"/>
              </a:rPr>
              <a:t>Кормовского</a:t>
            </a:r>
            <a:endParaRPr lang="ru-RU" altLang="ru-RU" sz="2400" b="1" kern="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2400" b="1" kern="0" dirty="0">
                <a:latin typeface="Times New Roman" pitchFamily="18" charset="0"/>
                <a:cs typeface="Times New Roman" pitchFamily="18" charset="0"/>
              </a:rPr>
              <a:t> сельского поселения </a:t>
            </a:r>
            <a:r>
              <a:rPr lang="ru-RU" altLang="ru-RU" sz="2400" b="1" kern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kern="0" dirty="0" err="1" smtClean="0">
                <a:latin typeface="Times New Roman" pitchFamily="18" charset="0"/>
                <a:cs typeface="Times New Roman" pitchFamily="18" charset="0"/>
              </a:rPr>
              <a:t>Ремонтненского</a:t>
            </a:r>
            <a:r>
              <a:rPr lang="ru-RU" altLang="ru-RU" sz="2400" b="1" kern="0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r>
              <a:rPr lang="ru-RU" altLang="ru-RU" sz="2400" b="1" kern="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b="1" kern="0" dirty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kern="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altLang="ru-RU" sz="2400" b="1" kern="0" dirty="0" smtClean="0"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altLang="ru-RU" sz="2400" b="1" kern="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altLang="ru-RU" sz="2400" b="1" kern="0" dirty="0" smtClean="0">
                <a:latin typeface="Times New Roman" pitchFamily="18" charset="0"/>
                <a:cs typeface="Times New Roman" pitchFamily="18" charset="0"/>
              </a:rPr>
              <a:t>2021годах</a:t>
            </a:r>
            <a:endParaRPr lang="ru-RU" altLang="ru-RU" sz="2400" b="1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92392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1" name="Диаграмма 5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68538" y="5261768"/>
            <a:ext cx="6167437" cy="759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55575" y="4077072"/>
            <a:ext cx="6480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200" dirty="0"/>
          </a:p>
          <a:p>
            <a:endParaRPr lang="ru-RU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6588224" y="392792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200" dirty="0"/>
          </a:p>
          <a:p>
            <a:endParaRPr lang="ru-RU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849348" y="1916832"/>
            <a:ext cx="16042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2019 </a:t>
            </a:r>
            <a:r>
              <a:rPr lang="ru-RU" sz="2800" dirty="0"/>
              <a:t>год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69871" y="1922301"/>
            <a:ext cx="16042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2020 </a:t>
            </a:r>
            <a:r>
              <a:rPr lang="ru-RU" sz="2800" dirty="0"/>
              <a:t>год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732240" y="1922301"/>
            <a:ext cx="16042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2021 </a:t>
            </a:r>
            <a:r>
              <a:rPr lang="ru-RU" sz="2800" dirty="0"/>
              <a:t>год</a:t>
            </a:r>
          </a:p>
        </p:txBody>
      </p:sp>
      <p:graphicFrame>
        <p:nvGraphicFramePr>
          <p:cNvPr id="22" name="Диаграмма 21"/>
          <p:cNvGraphicFramePr/>
          <p:nvPr>
            <p:extLst>
              <p:ext uri="{D42A27DB-BD31-4B8C-83A1-F6EECF244321}">
                <p14:modId xmlns:p14="http://schemas.microsoft.com/office/powerpoint/2010/main" xmlns="" val="2319642749"/>
              </p:ext>
            </p:extLst>
          </p:nvPr>
        </p:nvGraphicFramePr>
        <p:xfrm>
          <a:off x="0" y="2492896"/>
          <a:ext cx="2915816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3" name="Диаграмма 22"/>
          <p:cNvGraphicFramePr/>
          <p:nvPr>
            <p:extLst>
              <p:ext uri="{D42A27DB-BD31-4B8C-83A1-F6EECF244321}">
                <p14:modId xmlns:p14="http://schemas.microsoft.com/office/powerpoint/2010/main" xmlns="" val="1459563342"/>
              </p:ext>
            </p:extLst>
          </p:nvPr>
        </p:nvGraphicFramePr>
        <p:xfrm>
          <a:off x="2987824" y="2492896"/>
          <a:ext cx="3168352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4" name="Диаграмма 23"/>
          <p:cNvGraphicFramePr/>
          <p:nvPr>
            <p:extLst>
              <p:ext uri="{D42A27DB-BD31-4B8C-83A1-F6EECF244321}">
                <p14:modId xmlns:p14="http://schemas.microsoft.com/office/powerpoint/2010/main" xmlns="" val="356366710"/>
              </p:ext>
            </p:extLst>
          </p:nvPr>
        </p:nvGraphicFramePr>
        <p:xfrm>
          <a:off x="6228184" y="2492896"/>
          <a:ext cx="2915816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350785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14282" y="500042"/>
            <a:ext cx="8458231" cy="1143008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000" b="1" kern="0" dirty="0">
                <a:latin typeface="Times New Roman" pitchFamily="18" charset="0"/>
                <a:cs typeface="Times New Roman" pitchFamily="18" charset="0"/>
              </a:rPr>
              <a:t>Расходы бюджета</a:t>
            </a:r>
            <a:br>
              <a:rPr lang="ru-RU" altLang="ru-RU" sz="2000" b="1" kern="0" dirty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 kern="0" dirty="0" err="1" smtClean="0">
                <a:latin typeface="Times New Roman" pitchFamily="18" charset="0"/>
                <a:cs typeface="Times New Roman" pitchFamily="18" charset="0"/>
              </a:rPr>
              <a:t>Кормовского</a:t>
            </a:r>
            <a:r>
              <a:rPr lang="ru-RU" altLang="ru-RU" sz="2000" b="1" kern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b="1" kern="0" dirty="0">
                <a:latin typeface="Times New Roman" pitchFamily="18" charset="0"/>
                <a:cs typeface="Times New Roman" pitchFamily="18" charset="0"/>
              </a:rPr>
              <a:t>сельского </a:t>
            </a:r>
            <a:r>
              <a:rPr lang="ru-RU" altLang="ru-RU" sz="2000" b="1" kern="0" dirty="0" smtClean="0">
                <a:latin typeface="Times New Roman" pitchFamily="18" charset="0"/>
                <a:cs typeface="Times New Roman" pitchFamily="18" charset="0"/>
              </a:rPr>
              <a:t>поселения </a:t>
            </a:r>
            <a:r>
              <a:rPr lang="ru-RU" altLang="ru-RU" sz="2000" b="1" kern="0" dirty="0" err="1" smtClean="0">
                <a:latin typeface="Times New Roman" pitchFamily="18" charset="0"/>
                <a:cs typeface="Times New Roman" pitchFamily="18" charset="0"/>
              </a:rPr>
              <a:t>Ремонтненского</a:t>
            </a:r>
            <a:r>
              <a:rPr lang="ru-RU" altLang="ru-RU" sz="2000" b="1" kern="0" dirty="0" smtClean="0">
                <a:latin typeface="Times New Roman" pitchFamily="18" charset="0"/>
                <a:cs typeface="Times New Roman" pitchFamily="18" charset="0"/>
              </a:rPr>
              <a:t> района на </a:t>
            </a:r>
            <a:r>
              <a:rPr lang="ru-RU" altLang="ru-RU" sz="2000" b="1" kern="0" dirty="0" smtClean="0"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altLang="ru-RU" sz="2000" b="1" kern="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altLang="ru-RU" sz="2000" b="1" kern="0" dirty="0" smtClean="0"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altLang="ru-RU" sz="2000" b="1" kern="0" dirty="0">
                <a:latin typeface="Times New Roman" pitchFamily="18" charset="0"/>
                <a:cs typeface="Times New Roman" pitchFamily="18" charset="0"/>
              </a:rPr>
              <a:t>годы</a:t>
            </a:r>
            <a:r>
              <a:rPr lang="ru-RU" altLang="ru-RU" sz="2400" b="1" kern="0" dirty="0"/>
              <a:t/>
            </a:r>
            <a:br>
              <a:rPr lang="ru-RU" altLang="ru-RU" sz="2400" b="1" kern="0" dirty="0"/>
            </a:br>
            <a:r>
              <a:rPr lang="ru-RU" altLang="ru-RU" sz="2400" b="1" kern="0" dirty="0"/>
              <a:t> </a:t>
            </a:r>
          </a:p>
        </p:txBody>
      </p:sp>
      <p:graphicFrame>
        <p:nvGraphicFramePr>
          <p:cNvPr id="3" name="Group 290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609249963"/>
              </p:ext>
            </p:extLst>
          </p:nvPr>
        </p:nvGraphicFramePr>
        <p:xfrm>
          <a:off x="500035" y="1643051"/>
          <a:ext cx="8001055" cy="4214840"/>
        </p:xfrm>
        <a:graphic>
          <a:graphicData uri="http://schemas.openxmlformats.org/drawingml/2006/table">
            <a:tbl>
              <a:tblPr/>
              <a:tblGrid>
                <a:gridCol w="9873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30205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3636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3721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23807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41764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</a:t>
                      </a: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</a:t>
                      </a: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87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 том числе: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7850" algn="r"/>
                        </a:tabLs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11235,1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7850" algn="r"/>
                        </a:tabLs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5297,7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7850" algn="r"/>
                        </a:tabLs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5041,5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1764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бщегосударственные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вопросы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7540" algn="r"/>
                        </a:tabLst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4583,6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7540" algn="r"/>
                        </a:tabLst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3177,3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7540" algn="r"/>
                        </a:tabLst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2998,3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1764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02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76,5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79,3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83256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Национальная безопасность и правоохранительная</a:t>
                      </a:r>
                      <a:r>
                        <a:rPr kumimoji="0" lang="ru-RU" sz="1600" b="0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деятельность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25,0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41764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хозяйство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800,1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105,0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105,0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41764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кинематография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5487,3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1686,5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1688,6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1764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политика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237,6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237,6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237,6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1764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спорт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25,0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12,0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12,0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4" name="Text Box 2897"/>
          <p:cNvSpPr txBox="1">
            <a:spLocks noChangeArrowheads="1"/>
          </p:cNvSpPr>
          <p:nvPr/>
        </p:nvSpPr>
        <p:spPr bwMode="auto">
          <a:xfrm>
            <a:off x="7380288" y="1285861"/>
            <a:ext cx="158432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ru-RU" altLang="ru-RU" sz="1100" dirty="0" err="1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altLang="ru-RU" sz="1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097329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1341</TotalTime>
  <Words>245</Words>
  <Application>Microsoft Office PowerPoint</Application>
  <PresentationFormat>Экран (4:3)</PresentationFormat>
  <Paragraphs>100</Paragraphs>
  <Slides>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Метро</vt:lpstr>
      <vt:lpstr>ПРОЕКТ Бюджета Кормовского сельского поселения РЕМОНТНЕНСКОГО района на 2019-2021 годы</vt:lpstr>
      <vt:lpstr>Слайд 2</vt:lpstr>
      <vt:lpstr>Основные характеристики  проекта решения Собрания депутатов  «О бюджете  Кормовского  сельского поселения  Ремонтненского района на 2019  год и на плановый период 2020  и 2021  годов»                                                            тыс. рублей</vt:lpstr>
      <vt:lpstr>Динамика поступлений собственных доходов  тыс. рублей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Дубовского района на 2015-2017 годы</dc:title>
  <dc:creator>Пользователь</dc:creator>
  <cp:lastModifiedBy>1</cp:lastModifiedBy>
  <cp:revision>195</cp:revision>
  <dcterms:created xsi:type="dcterms:W3CDTF">2015-02-20T07:51:34Z</dcterms:created>
  <dcterms:modified xsi:type="dcterms:W3CDTF">2019-02-19T07:53:47Z</dcterms:modified>
</cp:coreProperties>
</file>