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"/>
  </p:notesMasterIdLst>
  <p:sldIdLst>
    <p:sldId id="256" r:id="rId2"/>
    <p:sldId id="275" r:id="rId3"/>
    <p:sldId id="257" r:id="rId4"/>
    <p:sldId id="277" r:id="rId5"/>
    <p:sldId id="276" r:id="rId6"/>
    <p:sldId id="278" r:id="rId7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63"/>
          <c:y val="4.1964591737391733E-2"/>
          <c:w val="0.75075319040315003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1795,1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1826,8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1859,7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1795.1</c:v>
                </c:pt>
                <c:pt idx="1">
                  <c:v>1826.8</c:v>
                </c:pt>
                <c:pt idx="2">
                  <c:v>1859.7</c:v>
                </c:pt>
              </c:numCache>
            </c:numRef>
          </c:val>
        </c:ser>
        <c:shape val="box"/>
        <c:axId val="66709760"/>
        <c:axId val="66846720"/>
        <c:axId val="0"/>
      </c:bar3DChart>
      <c:catAx>
        <c:axId val="66709760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846720"/>
        <c:crosses val="autoZero"/>
        <c:auto val="1"/>
        <c:lblAlgn val="ctr"/>
        <c:lblOffset val="100"/>
      </c:catAx>
      <c:valAx>
        <c:axId val="66846720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67097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9D-4A4B-A942-ECA434C442C0}"/>
              </c:ext>
            </c:extLst>
          </c:dPt>
          <c:dPt>
            <c:idx val="2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9D-4A4B-A942-ECA434C442C0}"/>
              </c:ext>
            </c:extLst>
          </c:dPt>
          <c:dLbls>
            <c:dLbl>
              <c:idx val="0"/>
              <c:layout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29D-4A4B-A942-ECA434C442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dirty="0" smtClean="0"/>
                      <a:t>1</a:t>
                    </a:r>
                    <a:r>
                      <a:rPr lang="ru-RU" sz="1400" dirty="0" smtClean="0"/>
                      <a:t>0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2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29D-4A4B-A942-ECA434C442C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5563855881166714"/>
                  <c:y val="6.2506546891615278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8</a:t>
                    </a:r>
                    <a:r>
                      <a:rPr lang="ru-RU" sz="1400" dirty="0" smtClean="0"/>
                      <a:t>8,9</a:t>
                    </a:r>
                    <a:r>
                      <a:rPr lang="en-US" sz="140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9.0000000000000028E-3</c:v>
                </c:pt>
                <c:pt idx="1">
                  <c:v>0.10199999999999998</c:v>
                </c:pt>
                <c:pt idx="2">
                  <c:v>0.88900000000000001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29D-4A4B-A942-ECA434C442C0}"/>
            </c:ext>
          </c:extLst>
        </c:ser>
        <c:firstSliceAng val="0"/>
      </c:pieChart>
    </c:plotArea>
    <c:plotVisOnly val="1"/>
    <c:dispBlanksAs val="zero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8D-4897-B9B6-91727E92174D}"/>
              </c:ext>
            </c:extLst>
          </c:dPt>
          <c:dPt>
            <c:idx val="2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8D-4897-B9B6-91727E92174D}"/>
              </c:ext>
            </c:extLst>
          </c:dPt>
          <c:dLbls>
            <c:dLbl>
              <c:idx val="0"/>
              <c:layout>
                <c:manualLayout>
                  <c:x val="-0.10534356662391049"/>
                  <c:y val="1.0374664252991498E-2"/>
                </c:manualLayout>
              </c:layout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C8D-4897-B9B6-91727E92174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1.7999999999999999E-2</c:v>
                </c:pt>
                <c:pt idx="1">
                  <c:v>0.20799999999999999</c:v>
                </c:pt>
                <c:pt idx="2">
                  <c:v>0.77400000000000002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FC8D-4897-B9B6-91727E92174D}"/>
            </c:ext>
          </c:extLst>
        </c:ser>
        <c:firstSliceAng val="0"/>
      </c:pieChart>
    </c:plotArea>
    <c:plotVisOnly val="1"/>
    <c:dispBlanksAs val="zero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chemeClr val="accent3">
                  <a:tint val="100000"/>
                </a:schemeClr>
              </a:solidFill>
              <a:ln w="19525" cap="flat" cmpd="sng" algn="ctr">
                <a:solidFill>
                  <a:schemeClr val="accent3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2B-4A62-8775-123DF67723DD}"/>
              </c:ext>
            </c:extLst>
          </c:dPt>
          <c:dPt>
            <c:idx val="2"/>
            <c:spPr>
              <a:solidFill>
                <a:schemeClr val="accent2">
                  <a:tint val="100000"/>
                </a:schemeClr>
              </a:solidFill>
              <a:ln w="19525" cap="flat" cmpd="sng" algn="ctr">
                <a:solidFill>
                  <a:schemeClr val="accent2">
                    <a:shade val="50000"/>
                    <a:alpha val="90000"/>
                  </a:schemeClr>
                </a:solidFill>
                <a:prstDash val="solid"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2B-4A62-8775-123DF67723DD}"/>
              </c:ext>
            </c:extLst>
          </c:dPt>
          <c:dLbls>
            <c:dLbl>
              <c:idx val="3"/>
              <c:delet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2.1999999999999999E-2</c:v>
                </c:pt>
                <c:pt idx="1">
                  <c:v>0.24900000000000003</c:v>
                </c:pt>
                <c:pt idx="2">
                  <c:v>0.72900000000000009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E2B-4A62-8775-123DF67723DD}"/>
            </c:ext>
          </c:extLst>
        </c:ser>
        <c:firstSliceAng val="0"/>
      </c:pieChart>
    </c:plotArea>
    <c:plotVisOnly val="1"/>
    <c:dispBlanksAs val="zero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60648"/>
            <a:ext cx="6900664" cy="3140920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РЕМОНТНЕНСКОГО района на 2018-2020 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500174"/>
            <a:ext cx="7358114" cy="3143272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00034" y="500042"/>
            <a:ext cx="8132791" cy="8001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C2D69B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Основы формирования местного бюджета на 2018 год и на плановый период 2019 и 2020 годов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1472" y="2071679"/>
            <a:ext cx="8143931" cy="78581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Прогноз социально-экономического развития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2018-2020 годы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1473" y="3357563"/>
            <a:ext cx="8215369" cy="714379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95B3D7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Основные направления бюджетной и налоговой политики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сельского поселения на 2018-2020 годы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571472" y="4857760"/>
            <a:ext cx="8215370" cy="50006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сельского поселени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cs typeface="Arial" pitchFamily="34" charset="0"/>
              </a:rPr>
              <a:t>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064896" cy="1571636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проекта решения Собрания депутатов  «О бюджете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сельского поселения  Ремонтненского района на 2018 год и на плановый период 2019 и 2020 годов»                                                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4335789"/>
              </p:ext>
            </p:extLst>
          </p:nvPr>
        </p:nvGraphicFramePr>
        <p:xfrm>
          <a:off x="857223" y="2060848"/>
          <a:ext cx="7819233" cy="36450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648915"/>
                <a:gridCol w="1492737"/>
                <a:gridCol w="1409808"/>
                <a:gridCol w="1267773"/>
              </a:tblGrid>
              <a:tr h="419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16102,7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8082,7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6862,7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1795,1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1826,8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1859,7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14307,6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6255,9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5003,0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16102,7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8082,7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6862,7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Дефицит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095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2911" y="277813"/>
            <a:ext cx="804389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altLang="ru-RU" sz="2400" b="1" kern="0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endParaRPr lang="ru-RU" altLang="ru-RU" sz="2400" b="1" kern="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kern="0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400" b="1" kern="0" dirty="0" smtClean="0">
                <a:latin typeface="Times New Roman" pitchFamily="18" charset="0"/>
                <a:cs typeface="Times New Roman" pitchFamily="18" charset="0"/>
              </a:rPr>
              <a:t>2018 - 2020 </a:t>
            </a:r>
            <a:r>
              <a:rPr lang="ru-RU" altLang="ru-RU" sz="2400" b="1" kern="0" dirty="0"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Диаграмма 5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261768"/>
            <a:ext cx="6167437" cy="75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5" y="4077072"/>
            <a:ext cx="64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588224" y="392792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  <a:p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9348" y="1916832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2018 год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9871" y="1922301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2019 год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32240" y="1922301"/>
            <a:ext cx="160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2020 год</a:t>
            </a: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="" xmlns:p14="http://schemas.microsoft.com/office/powerpoint/2010/main" val="2319642749"/>
              </p:ext>
            </p:extLst>
          </p:nvPr>
        </p:nvGraphicFramePr>
        <p:xfrm>
          <a:off x="0" y="2492896"/>
          <a:ext cx="2915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="" xmlns:p14="http://schemas.microsoft.com/office/powerpoint/2010/main" val="1459563342"/>
              </p:ext>
            </p:extLst>
          </p:nvPr>
        </p:nvGraphicFramePr>
        <p:xfrm>
          <a:off x="2987824" y="2492896"/>
          <a:ext cx="3168352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="" xmlns:p14="http://schemas.microsoft.com/office/powerpoint/2010/main" val="356366710"/>
              </p:ext>
            </p:extLst>
          </p:nvPr>
        </p:nvGraphicFramePr>
        <p:xfrm>
          <a:off x="6228184" y="2492896"/>
          <a:ext cx="29158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35078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2" y="500042"/>
            <a:ext cx="8458231" cy="1143008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kern="0" dirty="0" err="1" smtClean="0">
                <a:latin typeface="Times New Roman" pitchFamily="18" charset="0"/>
                <a:cs typeface="Times New Roman" pitchFamily="18" charset="0"/>
              </a:rPr>
              <a:t>Кормовского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2000" b="1" kern="0" dirty="0" err="1" smtClean="0">
                <a:latin typeface="Times New Roman" pitchFamily="18" charset="0"/>
                <a:cs typeface="Times New Roman" pitchFamily="18" charset="0"/>
              </a:rPr>
              <a:t>Ремонтненского</a:t>
            </a:r>
            <a:r>
              <a:rPr lang="ru-RU" altLang="ru-RU" sz="2000" b="1" kern="0" dirty="0" smtClean="0">
                <a:latin typeface="Times New Roman" pitchFamily="18" charset="0"/>
                <a:cs typeface="Times New Roman" pitchFamily="18" charset="0"/>
              </a:rPr>
              <a:t> района на </a:t>
            </a:r>
            <a:r>
              <a:rPr lang="ru-RU" altLang="ru-RU" sz="2000" b="1" kern="0" dirty="0">
                <a:latin typeface="Times New Roman" pitchFamily="18" charset="0"/>
                <a:cs typeface="Times New Roman" pitchFamily="18" charset="0"/>
              </a:rPr>
              <a:t>2018 -2020 годы</a:t>
            </a:r>
            <a:r>
              <a:rPr lang="ru-RU" altLang="ru-RU" sz="2400" b="1" kern="0" dirty="0"/>
              <a:t/>
            </a:r>
            <a:br>
              <a:rPr lang="ru-RU" altLang="ru-RU" sz="2400" b="1" kern="0" dirty="0"/>
            </a:br>
            <a:r>
              <a:rPr lang="ru-RU" altLang="ru-RU" sz="2400" b="1" kern="0" dirty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09249963"/>
              </p:ext>
            </p:extLst>
          </p:nvPr>
        </p:nvGraphicFramePr>
        <p:xfrm>
          <a:off x="500035" y="2285991"/>
          <a:ext cx="8001055" cy="3714779"/>
        </p:xfrm>
        <a:graphic>
          <a:graphicData uri="http://schemas.openxmlformats.org/drawingml/2006/table">
            <a:tbl>
              <a:tblPr/>
              <a:tblGrid>
                <a:gridCol w="987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2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63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721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3807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587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38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том числе: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16102,7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8082,7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7850" algn="r"/>
                        </a:tabLs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6862,7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87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бщегосударственные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4473,2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2137,1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637540" algn="r"/>
                        </a:tabLs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2141,1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87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587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5506,5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4587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5760,1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5530,7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4376,0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87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237,6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870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380288" y="1285861"/>
            <a:ext cx="15843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100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altLang="ru-RU" sz="1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09732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1309</TotalTime>
  <Words>226</Words>
  <Application>Microsoft Office PowerPoint</Application>
  <PresentationFormat>Экран (4:3)</PresentationFormat>
  <Paragraphs>95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Метро</vt:lpstr>
      <vt:lpstr>  ПРОЕКТ Бюджета Кормовского сельского поселения РЕМОНТНЕНСКОГО района на 2018-2020 годы</vt:lpstr>
      <vt:lpstr>Слайд 2</vt:lpstr>
      <vt:lpstr>Основные характеристики  проекта решения Собрания депутатов  «О бюджете  Кормовского  сельского поселения  Ремонтненского района на 2018 год и на плановый период 2019 и 2020 годов»                                                            тыс. рублей</vt:lpstr>
      <vt:lpstr>Динамика поступлений собственных доходов  тыс. рублей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Comp</cp:lastModifiedBy>
  <cp:revision>184</cp:revision>
  <dcterms:created xsi:type="dcterms:W3CDTF">2015-02-20T07:51:34Z</dcterms:created>
  <dcterms:modified xsi:type="dcterms:W3CDTF">2018-02-20T21:37:46Z</dcterms:modified>
</cp:coreProperties>
</file>