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7"/>
  </p:notesMasterIdLst>
  <p:sldIdLst>
    <p:sldId id="267" r:id="rId2"/>
    <p:sldId id="274" r:id="rId3"/>
    <p:sldId id="275" r:id="rId4"/>
    <p:sldId id="265" r:id="rId5"/>
    <p:sldId id="268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19D1"/>
    <a:srgbClr val="3611BF"/>
    <a:srgbClr val="4AAF21"/>
    <a:srgbClr val="FF0066"/>
    <a:srgbClr val="000066"/>
    <a:srgbClr val="797DD1"/>
    <a:srgbClr val="DEF1F2"/>
    <a:srgbClr val="D3EBE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A731-00F3-4825-BB44-2AE127F97D74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4F5228-9B0A-4864-8CC8-425B3F20C7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4378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74503C-0106-4767-AFFA-D070C8869F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D1879A-7ADD-4CAA-9725-0DBC8E6EA6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D099D7-23A7-4448-9112-26AAB2B4027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57838-2876-4A3A-843B-7511A76658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4CFE13-D821-4DC4-9970-38FB2E639A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72EA78-9D0F-499D-9561-3597885FE5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5777D9-1766-4B6A-94A4-0E409FD2C13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6F9C9-4862-45A1-B53A-9AADCCCE681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A63FCE-C589-4E83-ABE8-6A9CCEFDC11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020909-4EB9-4B79-8840-D49B1296FB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B8D09-D4B0-4264-A6BA-3BF297AB2C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45718A-D73E-4062-B963-341238BF8C6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B74C4282-AE3C-4F84-A693-CFE539E361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4800" b="1" i="1" dirty="0">
                <a:solidFill>
                  <a:srgbClr val="3319D1"/>
                </a:solidFill>
                <a:latin typeface="Times New Roman" pitchFamily="18" charset="0"/>
                <a:cs typeface="Times New Roman" pitchFamily="18" charset="0"/>
              </a:rPr>
              <a:t>«О бюджете </a:t>
            </a:r>
            <a:r>
              <a:rPr lang="ru-RU" sz="4800" b="1" i="1" dirty="0" smtClean="0">
                <a:solidFill>
                  <a:srgbClr val="3319D1"/>
                </a:solidFill>
                <a:latin typeface="Times New Roman" pitchFamily="18" charset="0"/>
                <a:cs typeface="Times New Roman" pitchFamily="18" charset="0"/>
              </a:rPr>
              <a:t>Кормовского сельского поселения Ремонтненского района</a:t>
            </a:r>
            <a:endParaRPr lang="ru-RU" sz="4800" b="1" i="1" dirty="0">
              <a:solidFill>
                <a:srgbClr val="3319D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4800" b="1" i="1" dirty="0">
                <a:solidFill>
                  <a:srgbClr val="3319D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4800" b="1" i="1" dirty="0" smtClean="0">
                <a:solidFill>
                  <a:srgbClr val="3319D1"/>
                </a:solidFill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4800" b="1" i="1" dirty="0">
                <a:solidFill>
                  <a:srgbClr val="3319D1"/>
                </a:solidFill>
                <a:latin typeface="Times New Roman" pitchFamily="18" charset="0"/>
                <a:cs typeface="Times New Roman" pitchFamily="18" charset="0"/>
              </a:rPr>
              <a:t>год </a:t>
            </a:r>
          </a:p>
          <a:p>
            <a:pPr algn="ctr" eaLnBrk="0" hangingPunct="0"/>
            <a:r>
              <a:rPr lang="ru-RU" sz="4800" b="1" i="1" dirty="0">
                <a:solidFill>
                  <a:srgbClr val="3319D1"/>
                </a:solidFill>
                <a:latin typeface="Times New Roman" pitchFamily="18" charset="0"/>
                <a:cs typeface="Times New Roman" pitchFamily="18" charset="0"/>
              </a:rPr>
              <a:t>и на плановый период </a:t>
            </a:r>
          </a:p>
          <a:p>
            <a:pPr algn="ctr" eaLnBrk="0" hangingPunct="0"/>
            <a:r>
              <a:rPr lang="ru-RU" sz="4800" b="1" i="1" dirty="0" smtClean="0">
                <a:solidFill>
                  <a:srgbClr val="3319D1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4800" b="1" i="1" dirty="0">
                <a:solidFill>
                  <a:srgbClr val="3319D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4800" b="1" i="1" dirty="0" smtClean="0">
                <a:solidFill>
                  <a:srgbClr val="3319D1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4800" b="1" i="1" dirty="0">
                <a:solidFill>
                  <a:srgbClr val="3319D1"/>
                </a:solidFill>
                <a:latin typeface="Times New Roman" pitchFamily="18" charset="0"/>
                <a:cs typeface="Times New Roman" pitchFamily="18" charset="0"/>
              </a:rPr>
              <a:t>годов»</a:t>
            </a:r>
            <a:endParaRPr lang="ru-RU" b="1" i="1" dirty="0">
              <a:solidFill>
                <a:srgbClr val="3319D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39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511175" y="515938"/>
            <a:ext cx="8132791" cy="8001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rPr>
              <a:t>Основы формирования местного бюджета на 2018 год и на плановый период 2019 и 2020 годов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571472" y="2071678"/>
            <a:ext cx="8143931" cy="113506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D99594"/>
              </a:gs>
              <a:gs pos="50000">
                <a:srgbClr val="F2DBDB"/>
              </a:gs>
              <a:gs pos="100000">
                <a:srgbClr val="D99594"/>
              </a:gs>
            </a:gsLst>
            <a:lin ang="189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Прогноз социально-экономического развития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Кормовского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сельского поселения на 2018-2020 годы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571473" y="3357563"/>
            <a:ext cx="8215369" cy="121444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5B3D7"/>
              </a:gs>
              <a:gs pos="50000">
                <a:srgbClr val="DBE5F1"/>
              </a:gs>
              <a:gs pos="100000">
                <a:srgbClr val="95B3D7"/>
              </a:gs>
            </a:gsLst>
            <a:lin ang="18900000" scaled="1"/>
          </a:gradFill>
          <a:ln w="12700">
            <a:solidFill>
              <a:srgbClr val="95B3D7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Основные направления бюджетной и налоговой политики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Кормовского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сельского поселения на 2018-2020 годы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571472" y="4857760"/>
            <a:ext cx="8215370" cy="85725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B2A1C7"/>
              </a:gs>
              <a:gs pos="50000">
                <a:srgbClr val="E5DFEC"/>
              </a:gs>
              <a:gs pos="100000">
                <a:srgbClr val="B2A1C7"/>
              </a:gs>
            </a:gsLst>
            <a:lin ang="18900000" scaled="1"/>
          </a:gradFill>
          <a:ln w="12700">
            <a:solidFill>
              <a:srgbClr val="B2A1C7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rPr>
              <a:t>Муниципальные программы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rPr>
              <a:t>Кормовского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rPr>
              <a:t> сельского поселения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357166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Кормовского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Ремонтненского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 на 2018 год и на плановый период 2019 и 2020 годов направлен на решение следующих ключевых задач: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714488"/>
            <a:ext cx="821537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обязательств;</a:t>
            </a:r>
          </a:p>
          <a:p>
            <a:pPr eaLnBrk="1" hangingPunct="1"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Повышение эффективности бюджетной политики, в том числе за счет роста эффективности бюджетных расходов;</a:t>
            </a:r>
          </a:p>
          <a:p>
            <a:pPr eaLnBrk="1" hangingPunct="1"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Повышение прозрачности и открытости бюджетного процесса;</a:t>
            </a:r>
          </a:p>
          <a:p>
            <a:pPr eaLnBrk="1" hangingPunct="1"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Повышение роли бюджетной политики для поддержки экономического роста;</a:t>
            </a:r>
          </a:p>
          <a:p>
            <a:pPr eaLnBrk="1" hangingPunct="1"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Соответствие финансовых возможностей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Кормовского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сельского поселения ключевым направлениям развития.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81000" y="508337"/>
            <a:ext cx="8534400" cy="646331"/>
          </a:xfrm>
          <a:prstGeom prst="rect">
            <a:avLst/>
          </a:prstGeom>
          <a:noFill/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 eaLnBrk="0" hangingPunct="0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параметры бюджета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2018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годов,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1514352"/>
              </p:ext>
            </p:extLst>
          </p:nvPr>
        </p:nvGraphicFramePr>
        <p:xfrm>
          <a:off x="381000" y="1676400"/>
          <a:ext cx="8305801" cy="4776936"/>
        </p:xfrm>
        <a:graphic>
          <a:graphicData uri="http://schemas.openxmlformats.org/drawingml/2006/table">
            <a:tbl>
              <a:tblPr>
                <a:tableStyleId>{18603FDC-E32A-4AB5-989C-0864C3EAD2B8}</a:tableStyleId>
              </a:tblPr>
              <a:tblGrid>
                <a:gridCol w="4046984"/>
                <a:gridCol w="1512168"/>
                <a:gridCol w="1512168"/>
                <a:gridCol w="1234481"/>
              </a:tblGrid>
              <a:tr h="24043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2018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44">
                <a:tc vMerge="1"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(</a:t>
                      </a:r>
                      <a:r>
                        <a:rPr lang="ru-RU" sz="16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(</a:t>
                      </a:r>
                      <a:r>
                        <a:rPr lang="ru-RU" sz="16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(</a:t>
                      </a:r>
                      <a:r>
                        <a:rPr lang="ru-RU" sz="16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ДОХОДЫ всего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11368,6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8039,4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8281,5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в том числе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8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Налоговые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неналоговые доходы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1744,5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1776,2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1809,1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8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Налоговые доходы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1646,3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1677,7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1710,3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279,5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290,6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302,2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совокупный доход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495,5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515,4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536,0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имущество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862,5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862,5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862,5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Государственная пошлина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8,8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9,2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9,6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Неналоговые</a:t>
                      </a: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доходы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98,2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98,5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98,8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0,6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0,6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0,6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6,5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6,8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7,1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91,1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91,1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91,1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9624,1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6263,2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6472,4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91964023"/>
              </p:ext>
            </p:extLst>
          </p:nvPr>
        </p:nvGraphicFramePr>
        <p:xfrm>
          <a:off x="395536" y="1235759"/>
          <a:ext cx="8352928" cy="421225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533654"/>
                <a:gridCol w="1285884"/>
                <a:gridCol w="1143008"/>
                <a:gridCol w="1390382"/>
              </a:tblGrid>
              <a:tr h="7727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200" b="0" baseline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baseline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2019 </a:t>
                      </a: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2020 год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863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b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</a:t>
                      </a: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вопросы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4945,6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3084,9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2840,5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863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75,8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76,6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79,4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977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b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683,9</a:t>
                      </a:r>
                    </a:p>
                  </a:txBody>
                  <a:tcPr marL="65157" marR="6515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5157" marR="6515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879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5400,7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4532,3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5016,0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307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b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237,6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237,6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237,6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307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25,0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8,0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8,0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863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b="1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22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11368,6</a:t>
                      </a:r>
                      <a:endParaRPr lang="ru-RU" sz="22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8039,4</a:t>
                      </a:r>
                      <a:endParaRPr lang="ru-RU" sz="22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8281,5</a:t>
                      </a:r>
                      <a:endParaRPr lang="ru-RU" sz="22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57158" y="200817"/>
            <a:ext cx="835824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ctr"/>
            <a:r>
              <a:rPr lang="ru-RU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20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Кормовского</a:t>
            </a:r>
            <a:r>
              <a:rPr lang="ru-RU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сельского поселения </a:t>
            </a:r>
            <a:r>
              <a:rPr lang="ru-RU" sz="20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Ремонтненского</a:t>
            </a:r>
            <a:r>
              <a:rPr lang="ru-RU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района по разделам в 2018 – 2020 годах, тыс.рублей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674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924</TotalTime>
  <Words>327</Words>
  <Application>Microsoft Office PowerPoint</Application>
  <PresentationFormat>Экран (4:3)</PresentationFormat>
  <Paragraphs>109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</dc:creator>
  <cp:lastModifiedBy>Comp</cp:lastModifiedBy>
  <cp:revision>137</cp:revision>
  <cp:lastPrinted>2014-03-28T09:40:31Z</cp:lastPrinted>
  <dcterms:created xsi:type="dcterms:W3CDTF">1601-01-01T00:00:00Z</dcterms:created>
  <dcterms:modified xsi:type="dcterms:W3CDTF">2018-02-20T21:45:26Z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