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charts/colors8.xml" ContentType="application/vnd.ms-office.chartcolor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charts/chart7.xml" ContentType="application/vnd.openxmlformats-officedocument.drawingml.chart+xml"/>
  <Override PartName="/ppt/charts/style9.xml" ContentType="application/vnd.ms-office.chartstyle+xml"/>
  <Override PartName="/ppt/charts/colors10.xml" ContentType="application/vnd.ms-office.chartcolorstyle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charts/colors9.xml" ContentType="application/vnd.ms-office.chartcolorstyl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charts/style10.xml" ContentType="application/vnd.ms-office.chartstyle+xml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style8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6" r:id="rId4"/>
    <p:sldId id="282" r:id="rId5"/>
    <p:sldId id="278" r:id="rId6"/>
    <p:sldId id="279" r:id="rId7"/>
    <p:sldId id="265" r:id="rId8"/>
    <p:sldId id="264" r:id="rId9"/>
    <p:sldId id="262" r:id="rId10"/>
    <p:sldId id="261" r:id="rId11"/>
    <p:sldId id="266" r:id="rId12"/>
    <p:sldId id="283" r:id="rId13"/>
    <p:sldId id="284" r:id="rId14"/>
    <p:sldId id="280" r:id="rId15"/>
    <p:sldId id="259" r:id="rId16"/>
    <p:sldId id="269" r:id="rId17"/>
    <p:sldId id="285" r:id="rId18"/>
    <p:sldId id="25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32F44813-783A-4B60-BF2B-EA47018B1D57}">
          <p14:sldIdLst>
            <p14:sldId id="256"/>
            <p14:sldId id="257"/>
            <p14:sldId id="276"/>
            <p14:sldId id="282"/>
            <p14:sldId id="278"/>
            <p14:sldId id="279"/>
            <p14:sldId id="265"/>
            <p14:sldId id="264"/>
            <p14:sldId id="263"/>
            <p14:sldId id="262"/>
            <p14:sldId id="261"/>
            <p14:sldId id="266"/>
            <p14:sldId id="267"/>
            <p14:sldId id="280"/>
            <p14:sldId id="268"/>
            <p14:sldId id="259"/>
            <p14:sldId id="269"/>
            <p14:sldId id="281"/>
            <p14:sldId id="283"/>
            <p14:sldId id="258"/>
          </p14:sldIdLst>
        </p14:section>
        <p14:section name="фигня" id="{0FD16B09-84E1-43C4-8420-3F8E2D80CEC7}">
          <p14:sldIdLst/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вгения Линькова" initials="ЕЛ" lastIdx="2" clrIdx="0">
    <p:extLst>
      <p:ext uri="{19B8F6BF-5375-455C-9EA6-DF929625EA0E}">
        <p15:presenceInfo xmlns:p15="http://schemas.microsoft.com/office/powerpoint/2012/main" xmlns="" userId="12d67279f9f4353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CCFF"/>
    <a:srgbClr val="336699"/>
    <a:srgbClr val="92ABBA"/>
    <a:srgbClr val="547216"/>
    <a:srgbClr val="006370"/>
    <a:srgbClr val="B3F6FF"/>
    <a:srgbClr val="003399"/>
    <a:srgbClr val="292929"/>
    <a:srgbClr val="30445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13" autoAdjust="0"/>
    <p:restoredTop sz="94660" autoAdjust="0"/>
  </p:normalViewPr>
  <p:slideViewPr>
    <p:cSldViewPr snapToGrid="0">
      <p:cViewPr varScale="1">
        <p:scale>
          <a:sx n="80" d="100"/>
          <a:sy n="80" d="100"/>
        </p:scale>
        <p:origin x="-84" y="-7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8763331266277765E-2"/>
          <c:y val="6.2681415536107093E-2"/>
          <c:w val="0.96247333746744468"/>
          <c:h val="0.8049911516654449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cat>
            <c:strRef>
              <c:f>Лист1!$A$2:$A$3</c:f>
              <c:strCache>
                <c:ptCount val="2"/>
                <c:pt idx="0">
                  <c:v>ДЕФИЦИТ 3192,610</c:v>
                </c:pt>
                <c:pt idx="1">
                  <c:v>ПРОФИЦИТ 3192,610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D7-493D-9BCA-CF2ECB90A4E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cat>
            <c:strRef>
              <c:f>Лист1!$A$2:$A$3</c:f>
              <c:strCache>
                <c:ptCount val="2"/>
                <c:pt idx="0">
                  <c:v>ДЕФИЦИТ 3192,610</c:v>
                </c:pt>
                <c:pt idx="1">
                  <c:v>ПРОФИЦИТ 3192,610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1D7-493D-9BCA-CF2ECB90A4E4}"/>
            </c:ext>
          </c:extLst>
        </c:ser>
        <c:gapDepth val="0"/>
        <c:shape val="box"/>
        <c:axId val="78406784"/>
        <c:axId val="78408320"/>
        <c:axId val="0"/>
      </c:bar3DChart>
      <c:catAx>
        <c:axId val="78406784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78408320"/>
        <c:crosses val="autoZero"/>
        <c:auto val="1"/>
        <c:lblAlgn val="ctr"/>
        <c:lblOffset val="100"/>
      </c:catAx>
      <c:valAx>
        <c:axId val="7840832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78406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 на </a:t>
            </a:r>
            <a:r>
              <a:rPr lang="ru-RU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2024 год </a:t>
            </a:r>
            <a:endParaRPr lang="ru-RU" sz="2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 sz="20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(15705,1 тыс. рублей)</a:t>
            </a:r>
            <a:endParaRPr lang="ru-RU" sz="2000" b="1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3298374758553336"/>
          <c:y val="2.9571184560448788E-2"/>
        </c:manualLayout>
      </c:layout>
      <c:spPr>
        <a:noFill/>
        <a:ln>
          <a:noFill/>
        </a:ln>
        <a:effectLst/>
      </c:spPr>
    </c:title>
    <c:view3D>
      <c:rotX val="30"/>
      <c:rotY val="296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4364084456599388E-2"/>
          <c:y val="0.18714119159566397"/>
          <c:w val="0.56155102996899209"/>
          <c:h val="0.727970548563768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бюджета на 2024 (3114824,00 руб)</c:v>
                </c:pt>
              </c:strCache>
            </c:strRef>
          </c:tx>
          <c:explosion val="11"/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Lbls>
            <c:dLbl>
              <c:idx val="0"/>
              <c:layout>
                <c:manualLayout>
                  <c:x val="3.4698061962092443E-2"/>
                  <c:y val="7.8446132378451286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1"/>
              <c:layout>
                <c:manualLayout>
                  <c:x val="-4.9556889788410587E-2"/>
                  <c:y val="-8.899379803446426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A2D-48E9-B907-552367386EF7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 (3446,4 тыс. рублей)</c:v>
                </c:pt>
                <c:pt idx="1">
                  <c:v>Безвозмездные поступления (12258,7 тыс. рублей)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3446.4</c:v>
                </c:pt>
                <c:pt idx="1">
                  <c:v>12258.7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57446924285836642"/>
          <c:y val="0.34210151664584931"/>
          <c:w val="0.39352640800072441"/>
          <c:h val="0.3151842544252828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 на </a:t>
            </a:r>
            <a:r>
              <a:rPr lang="ru-RU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endParaRPr lang="ru-RU" sz="2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 sz="2128" b="1" i="0" u="none" strike="noStrike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r>
              <a:rPr lang="ru-RU" sz="2000" b="1" i="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15705,1 тыс.</a:t>
            </a:r>
            <a:r>
              <a:rPr lang="ru-RU" sz="2000" b="1" i="1" u="none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рублей</a:t>
            </a:r>
            <a:r>
              <a:rPr lang="ru-RU" sz="2000" b="1" i="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i="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3419890469552584"/>
          <c:y val="2.112227468603485E-2"/>
        </c:manualLayout>
      </c:layout>
      <c:spPr>
        <a:noFill/>
        <a:ln>
          <a:noFill/>
        </a:ln>
        <a:effectLst/>
      </c:spPr>
    </c:title>
    <c:view3D>
      <c:rotX val="30"/>
      <c:rotY val="46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951384199291752E-3"/>
          <c:y val="0.16349118662715711"/>
          <c:w val="0.54161511352161706"/>
          <c:h val="0.704016984176147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"/>
          <c:dPt>
            <c:idx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Pt>
            <c:idx val="2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A2D-48E9-B907-552367386EF7}"/>
              </c:ext>
            </c:extLst>
          </c:dPt>
          <c:dPt>
            <c:idx val="3"/>
            <c:spPr>
              <a:solidFill>
                <a:srgbClr val="0066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A2D-48E9-B907-552367386EF7}"/>
              </c:ext>
            </c:extLst>
          </c:dPt>
          <c:dPt>
            <c:idx val="4"/>
            <c:spPr>
              <a:solidFill>
                <a:srgbClr val="99CC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A2D-48E9-B907-552367386EF7}"/>
              </c:ext>
            </c:extLst>
          </c:dPt>
          <c:dPt>
            <c:idx val="5"/>
            <c:spPr>
              <a:solidFill>
                <a:srgbClr val="3366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DA2D-48E9-B907-552367386EF7}"/>
              </c:ext>
            </c:extLst>
          </c:dPt>
          <c:dPt>
            <c:idx val="6"/>
            <c:spPr>
              <a:solidFill>
                <a:schemeClr val="tx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A2D-48E9-B907-552367386EF7}"/>
              </c:ext>
            </c:extLst>
          </c:dPt>
          <c:dPt>
            <c:idx val="7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350C-4A1F-99DA-7535AC80D562}"/>
              </c:ext>
            </c:extLst>
          </c:dPt>
          <c:dPt>
            <c:idx val="8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58CA-433F-A751-5716EFAC152A}"/>
              </c:ext>
            </c:extLst>
          </c:dPt>
          <c:dLbls>
            <c:dLbl>
              <c:idx val="0"/>
              <c:layout>
                <c:manualLayout>
                  <c:x val="4.0908359695294917E-2"/>
                  <c:y val="-4.3583946460022997E-2"/>
                </c:manualLayout>
              </c:layout>
              <c:dLblPos val="bestFit"/>
              <c:showPercent val="1"/>
            </c:dLbl>
            <c:dLbl>
              <c:idx val="1"/>
              <c:layout>
                <c:manualLayout>
                  <c:x val="-1.567120815387887E-2"/>
                  <c:y val="-4.0708398245184192E-2"/>
                </c:manualLayout>
              </c:layout>
              <c:dLblPos val="bestFit"/>
              <c:showPercent val="1"/>
            </c:dLbl>
            <c:dLbl>
              <c:idx val="2"/>
              <c:layout>
                <c:manualLayout>
                  <c:x val="2.3125721255735157E-2"/>
                  <c:y val="-8.2728465674640969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A2D-48E9-B907-552367386EF7}"/>
                </c:ext>
              </c:extLst>
            </c:dLbl>
            <c:dLbl>
              <c:idx val="3"/>
              <c:layout>
                <c:manualLayout>
                  <c:x val="1.643339531736859E-2"/>
                  <c:y val="2.0038362656209448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A2D-48E9-B907-552367386EF7}"/>
                </c:ext>
              </c:extLst>
            </c:dLbl>
            <c:dLbl>
              <c:idx val="4"/>
              <c:layout>
                <c:manualLayout>
                  <c:x val="1.1824703319166564E-2"/>
                  <c:y val="-4.1164239585321415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A2D-48E9-B907-552367386EF7}"/>
                </c:ext>
              </c:extLst>
            </c:dLbl>
            <c:dLbl>
              <c:idx val="5"/>
              <c:layout>
                <c:manualLayout>
                  <c:x val="2.5567586862893323E-2"/>
                  <c:y val="-2.6100507649747431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DA2D-48E9-B907-552367386EF7}"/>
                </c:ext>
              </c:extLst>
            </c:dLbl>
            <c:dLbl>
              <c:idx val="6"/>
              <c:layout>
                <c:manualLayout>
                  <c:x val="1.8125343009690646E-2"/>
                  <c:y val="4.3834073091789702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DA2D-48E9-B907-552367386EF7}"/>
                </c:ext>
              </c:extLst>
            </c:dLbl>
            <c:dLbl>
              <c:idx val="7"/>
              <c:layout>
                <c:manualLayout>
                  <c:x val="-8.4775314592677453E-2"/>
                  <c:y val="0.14462470438829428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350C-4A1F-99DA-7535AC80D562}"/>
                </c:ext>
              </c:extLst>
            </c:dLbl>
            <c:dLbl>
              <c:idx val="8"/>
              <c:layout>
                <c:manualLayout>
                  <c:x val="0.10107186681737516"/>
                  <c:y val="-9.5359333735296939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58CA-433F-A751-5716EFAC152A}"/>
                </c:ext>
              </c:extLst>
            </c:dLbl>
            <c:dLbl>
              <c:idx val="9"/>
              <c:layout>
                <c:manualLayout>
                  <c:x val="-5.3593850210294385E-2"/>
                  <c:y val="-4.5277873352383681E-2"/>
                </c:manualLayout>
              </c:layout>
              <c:dLblPos val="bestFit"/>
              <c:showPercent val="1"/>
            </c:dLbl>
            <c:dLbl>
              <c:idx val="10"/>
              <c:layout>
                <c:manualLayout>
                  <c:x val="1.0283945172779261E-2"/>
                  <c:y val="-5.6810114427568281E-2"/>
                </c:manualLayout>
              </c:layout>
              <c:dLblPos val="bestFit"/>
              <c:showPercent val="1"/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НДФЛ (446,2 тыс. рублей)</c:v>
                </c:pt>
                <c:pt idx="1">
                  <c:v>Единый сельскохозяйственный налог (726,4 тыс. рублей)</c:v>
                </c:pt>
                <c:pt idx="2">
                  <c:v>Налог на имущество  (243,0 тыс. рублей)</c:v>
                </c:pt>
                <c:pt idx="3">
                  <c:v>Земельный налог с организаций (133,0 тыс. рублей)</c:v>
                </c:pt>
                <c:pt idx="4">
                  <c:v>Земельный налог с физических лиц (1877,0 тыс. рублей)</c:v>
                </c:pt>
                <c:pt idx="5">
                  <c:v>Государственная пошлина (3,0 тыс. рублей)</c:v>
                </c:pt>
                <c:pt idx="6">
                  <c:v>ВУС (138,1 тыс. рублей)</c:v>
                </c:pt>
                <c:pt idx="7">
                  <c:v>Организация деятельности административных комиссий (0,2 тыс. рублей)</c:v>
                </c:pt>
                <c:pt idx="8">
                  <c:v>Дотации (12120,4 тыс. рублей)</c:v>
                </c:pt>
                <c:pt idx="9">
                  <c:v>Административные штрафы (12,8 тыс. рублей)</c:v>
                </c:pt>
                <c:pt idx="10">
                  <c:v>Доходы от оказания платных услуг (5,0 тыс. рублей)</c:v>
                </c:pt>
              </c:strCache>
            </c:strRef>
          </c:cat>
          <c:val>
            <c:numRef>
              <c:f>Лист1!$B$2:$B$12</c:f>
              <c:numCache>
                <c:formatCode>0.0</c:formatCode>
                <c:ptCount val="11"/>
                <c:pt idx="0">
                  <c:v>446.2</c:v>
                </c:pt>
                <c:pt idx="1">
                  <c:v>726.4</c:v>
                </c:pt>
                <c:pt idx="2">
                  <c:v>243</c:v>
                </c:pt>
                <c:pt idx="3">
                  <c:v>133</c:v>
                </c:pt>
                <c:pt idx="4">
                  <c:v>1877</c:v>
                </c:pt>
                <c:pt idx="5">
                  <c:v>3</c:v>
                </c:pt>
                <c:pt idx="6">
                  <c:v>138.1</c:v>
                </c:pt>
                <c:pt idx="7">
                  <c:v>0.2</c:v>
                </c:pt>
                <c:pt idx="8">
                  <c:v>12120.4</c:v>
                </c:pt>
                <c:pt idx="9">
                  <c:v>12.8</c:v>
                </c:pt>
                <c:pt idx="10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0777297629057592"/>
          <c:y val="0.12099640544090638"/>
          <c:w val="0.33359423734459515"/>
          <c:h val="0.8367898965017072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Доходов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</a:t>
            </a:r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2025 год  (12948,9 тыс. 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рублей)</a:t>
            </a:r>
            <a:endParaRPr lang="ru-RU" sz="1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0362336622981556"/>
          <c:y val="2.0196754913350969E-2"/>
        </c:manualLayout>
      </c:layout>
      <c:spPr>
        <a:noFill/>
        <a:ln>
          <a:noFill/>
        </a:ln>
        <a:effectLst/>
      </c:spPr>
    </c:title>
    <c:view3D>
      <c:rotX val="30"/>
      <c:rotY val="123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бюджета на 2025г  (2 842 569 руб)</c:v>
                </c:pt>
              </c:strCache>
            </c:strRef>
          </c:tx>
          <c:explosion val="25"/>
          <c:dPt>
            <c:idx val="0"/>
            <c:explosion val="3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Lbls>
            <c:dLbl>
              <c:idx val="0"/>
              <c:layout>
                <c:manualLayout>
                  <c:x val="0.10705017036332169"/>
                  <c:y val="-7.2636449515964027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1"/>
              <c:layout>
                <c:manualLayout>
                  <c:x val="-4.7036048899851413E-2"/>
                  <c:y val="6.948976577902917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A2D-48E9-B907-552367386E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 (3494,0 тыс. рублей)</c:v>
                </c:pt>
                <c:pt idx="1">
                  <c:v>Безвозмездные поступления (9454,9 тыс. рублей)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3494</c:v>
                </c:pt>
                <c:pt idx="1">
                  <c:v>9454.9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2.8532208191106172E-2"/>
          <c:y val="0.75175498989511169"/>
          <c:w val="0.87942110370215443"/>
          <c:h val="0.1427751542807667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Доходов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</a:t>
            </a:r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2026 год 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(11924,1 тыс. рублей)</a:t>
            </a:r>
            <a:endParaRPr lang="ru-RU" sz="1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3898310775012407"/>
          <c:y val="1.3444953501986922E-2"/>
        </c:manualLayout>
      </c:layout>
      <c:spPr>
        <a:noFill/>
        <a:ln>
          <a:noFill/>
        </a:ln>
        <a:effectLst/>
      </c:spPr>
    </c:title>
    <c:view3D>
      <c:rotX val="30"/>
      <c:rotY val="123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бюджета на 2026 г. (2790970 руб.)</c:v>
                </c:pt>
              </c:strCache>
            </c:strRef>
          </c:tx>
          <c:explosion val="12"/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Lbls>
            <c:dLbl>
              <c:idx val="0"/>
              <c:layout>
                <c:manualLayout>
                  <c:x val="0.13377865952410178"/>
                  <c:y val="-7.7640724728869015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1"/>
              <c:layout>
                <c:manualLayout>
                  <c:x val="-8.6475953469812947E-2"/>
                  <c:y val="7.6571127509327611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A2D-48E9-B907-552367386E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 (3543,3 тыс. рублей)</c:v>
                </c:pt>
                <c:pt idx="1">
                  <c:v>Безвозмездные поступления (8380,8 тыс. рублей)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3543.3</c:v>
                </c:pt>
                <c:pt idx="1">
                  <c:v>8380.7999999999993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4.53866213996479E-2"/>
          <c:y val="0.75847746664610738"/>
          <c:w val="0.89146109585773647"/>
          <c:h val="0.1496486844236508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2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Расходы бюджета на </a:t>
            </a:r>
            <a:r>
              <a:rPr lang="ru-RU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2024 год </a:t>
            </a:r>
            <a:endParaRPr lang="ru-RU" sz="2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 sz="22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2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22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15705,1 тыс. рублей)</a:t>
            </a:r>
            <a:endParaRPr lang="ru-RU" sz="2200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30215137887566773"/>
          <c:y val="3.4378816661703851E-2"/>
        </c:manualLayout>
      </c:layout>
      <c:spPr>
        <a:noFill/>
        <a:ln>
          <a:noFill/>
        </a:ln>
        <a:effectLst/>
      </c:spPr>
    </c:title>
    <c:view3D>
      <c:rotX val="30"/>
      <c:rotY val="182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7353838112145008E-4"/>
          <c:y val="0.14865550005334369"/>
          <c:w val="0.55830905947433562"/>
          <c:h val="0.77086017105013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5"/>
          <c:dPt>
            <c:idx val="0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A2D-48E9-B907-552367386EF7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A2D-48E9-B907-552367386EF7}"/>
              </c:ext>
            </c:extLst>
          </c:dPt>
          <c:dPt>
            <c:idx val="4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A2D-48E9-B907-552367386EF7}"/>
              </c:ext>
            </c:extLst>
          </c:dPt>
          <c:dPt>
            <c:idx val="5"/>
            <c:spPr>
              <a:solidFill>
                <a:srgbClr val="7030A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DA2D-48E9-B907-552367386EF7}"/>
              </c:ext>
            </c:extLst>
          </c:dPt>
          <c:dPt>
            <c:idx val="6"/>
            <c:spPr>
              <a:solidFill>
                <a:srgbClr val="3366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A2D-48E9-B907-552367386EF7}"/>
              </c:ext>
            </c:extLst>
          </c:dPt>
          <c:dLbls>
            <c:dLbl>
              <c:idx val="0"/>
              <c:layout>
                <c:manualLayout>
                  <c:x val="0.14959469291710104"/>
                  <c:y val="4.0836747595154786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1"/>
              <c:layout>
                <c:manualLayout>
                  <c:x val="-3.1464921559687012E-2"/>
                  <c:y val="-6.7093310063805423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A2D-48E9-B907-552367386EF7}"/>
                </c:ext>
              </c:extLst>
            </c:dLbl>
            <c:dLbl>
              <c:idx val="2"/>
              <c:layout>
                <c:manualLayout>
                  <c:x val="3.4286270018068402E-2"/>
                  <c:y val="-2.970495363875650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>
                        <a:solidFill>
                          <a:schemeClr val="accent1"/>
                        </a:solidFill>
                      </a:rPr>
                      <a:t>2,92%</a:t>
                    </a:r>
                    <a:endParaRPr lang="en-US" dirty="0">
                      <a:solidFill>
                        <a:schemeClr val="accent1"/>
                      </a:solidFill>
                    </a:endParaRPr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A2D-48E9-B907-552367386EF7}"/>
                </c:ext>
              </c:extLst>
            </c:dLbl>
            <c:dLbl>
              <c:idx val="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4"/>
              <c:layout>
                <c:manualLayout>
                  <c:x val="4.4505402735310617E-2"/>
                  <c:y val="7.2625290006576401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5.9236941220933911E-2"/>
                      <c:h val="3.893914519516626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A2D-48E9-B907-552367386EF7}"/>
                </c:ext>
              </c:extLst>
            </c:dLbl>
            <c:dLbl>
              <c:idx val="5"/>
              <c:layout>
                <c:manualLayout>
                  <c:x val="-1.7168102694506575E-2"/>
                  <c:y val="6.1735851580326843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DA2D-48E9-B907-552367386EF7}"/>
                </c:ext>
              </c:extLst>
            </c:dLbl>
            <c:dLbl>
              <c:idx val="6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7"/>
              <c:layout>
                <c:manualLayout>
                  <c:x val="-3.0234155612509288E-2"/>
                  <c:y val="-5.8980132260514746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DA2D-48E9-B907-552367386EF7}"/>
                </c:ext>
              </c:extLst>
            </c:dLbl>
            <c:dLbl>
              <c:idx val="8"/>
              <c:layout>
                <c:manualLayout>
                  <c:x val="-1.8388247307743535E-2"/>
                  <c:y val="-6.3637594087926533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DA2D-48E9-B907-552367386EF7}"/>
                </c:ext>
              </c:extLst>
            </c:dLbl>
            <c:dLbl>
              <c:idx val="9"/>
              <c:layout>
                <c:manualLayout>
                  <c:x val="-5.3389517716535514E-4"/>
                  <c:y val="3.0219793908723487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A2D-48E9-B907-552367386EF7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dLblPos val="bestFit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 (8671,8 тыс. рублей)</c:v>
                </c:pt>
                <c:pt idx="1">
                  <c:v>Национальная оборона (138,1 тыс. рублей)</c:v>
                </c:pt>
                <c:pt idx="2">
                  <c:v>ЖКХ (458,9 тыс. рублей)</c:v>
                </c:pt>
                <c:pt idx="3">
                  <c:v>Культура и кинематография (6125,4 тыс. рублей)</c:v>
                </c:pt>
                <c:pt idx="4">
                  <c:v>Национальная безопасность и правоохранительная деятельность (28,8 тыс. рублей)</c:v>
                </c:pt>
                <c:pt idx="5">
                  <c:v>Социальная политика (272,1 тыс. рублей)</c:v>
                </c:pt>
                <c:pt idx="6">
                  <c:v>Физическая культура и спорт (10,0 тыс. рублей)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8671.7999999999993</c:v>
                </c:pt>
                <c:pt idx="1">
                  <c:v>138.1</c:v>
                </c:pt>
                <c:pt idx="2">
                  <c:v>458.9</c:v>
                </c:pt>
                <c:pt idx="3">
                  <c:v>6125.4</c:v>
                </c:pt>
                <c:pt idx="4">
                  <c:v>28.8</c:v>
                </c:pt>
                <c:pt idx="5">
                  <c:v>272.10000000000002</c:v>
                </c:pt>
                <c:pt idx="6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60225077643967"/>
          <c:y val="0.174030538070678"/>
          <c:w val="0.35561987866711631"/>
          <c:h val="0.77945694526936959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Расходы бюджета на </a:t>
            </a:r>
            <a:r>
              <a:rPr lang="ru-RU" sz="1400" dirty="0" smtClean="0">
                <a:solidFill>
                  <a:srgbClr val="FF0000"/>
                </a:solidFill>
              </a:rPr>
              <a:t>2025 год</a:t>
            </a:r>
            <a:r>
              <a:rPr lang="ru-RU" sz="1400" dirty="0" smtClean="0"/>
              <a:t> </a:t>
            </a:r>
            <a:endParaRPr lang="ru-RU" sz="1400" dirty="0"/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i="1" dirty="0" smtClean="0">
                <a:solidFill>
                  <a:srgbClr val="C00000"/>
                </a:solidFill>
              </a:rPr>
              <a:t>(12948,9 тыс. рублей)</a:t>
            </a:r>
            <a:endParaRPr lang="ru-RU" sz="1100" i="1" dirty="0">
              <a:solidFill>
                <a:srgbClr val="C00000"/>
              </a:solidFill>
            </a:endParaRPr>
          </a:p>
        </c:rich>
      </c:tx>
      <c:layout/>
      <c:spPr>
        <a:noFill/>
        <a:ln>
          <a:noFill/>
        </a:ln>
        <a:effectLst/>
      </c:spPr>
    </c:title>
    <c:view3D>
      <c:rotX val="30"/>
      <c:rotY val="182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60455580248210206"/>
          <c:w val="1"/>
          <c:h val="0.39544419751789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44"/>
          <c:dPt>
            <c:idx val="0"/>
            <c:explosion val="13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B08-4A14-A180-F01F9A419B0F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B08-4A14-A180-F01F9A419B0F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B08-4A14-A180-F01F9A419B0F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B08-4A14-A180-F01F9A419B0F}"/>
              </c:ext>
            </c:extLst>
          </c:dPt>
          <c:dPt>
            <c:idx val="4"/>
            <c:explosion val="32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B08-4A14-A180-F01F9A419B0F}"/>
              </c:ext>
            </c:extLst>
          </c:dPt>
          <c:dPt>
            <c:idx val="5"/>
            <c:explosion val="18"/>
            <c:spPr>
              <a:solidFill>
                <a:srgbClr val="7030A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B08-4A14-A180-F01F9A419B0F}"/>
              </c:ext>
            </c:extLst>
          </c:dPt>
          <c:dPt>
            <c:idx val="6"/>
            <c:spPr>
              <a:solidFill>
                <a:srgbClr val="3366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B08-4A14-A180-F01F9A419B0F}"/>
              </c:ext>
            </c:extLst>
          </c:dPt>
          <c:dLbls>
            <c:dLbl>
              <c:idx val="0"/>
              <c:layout>
                <c:manualLayout>
                  <c:x val="0.18754577288569477"/>
                  <c:y val="5.5696300778195918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</c:dLbl>
            <c:dLbl>
              <c:idx val="1"/>
              <c:layout>
                <c:manualLayout>
                  <c:x val="-0.11910974495853043"/>
                  <c:y val="-7.70351279234706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</c:dLbl>
            <c:dLbl>
              <c:idx val="2"/>
              <c:layout>
                <c:manualLayout>
                  <c:x val="2.4630394467830038E-2"/>
                  <c:y val="-7.6382332228503436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</c:dLbl>
            <c:dLbl>
              <c:idx val="3"/>
              <c:layout>
                <c:manualLayout>
                  <c:x val="0.10906561222894409"/>
                  <c:y val="-4.290033477531523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</c:dLbl>
            <c:dLbl>
              <c:idx val="4"/>
              <c:layout>
                <c:manualLayout>
                  <c:x val="-2.3152757818700846E-2"/>
                  <c:y val="8.401783969438259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</c:dLbl>
            <c:dLbl>
              <c:idx val="5"/>
              <c:layout>
                <c:manualLayout>
                  <c:x val="0.10623797935759742"/>
                  <c:y val="6.4789857227313813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</c:dLbl>
            <c:dLbl>
              <c:idx val="6"/>
              <c:layout>
                <c:manualLayout>
                  <c:x val="-9.0273107499235089E-2"/>
                  <c:y val="2.2194745633745426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</c:dLbl>
            <c:dLbl>
              <c:idx val="7"/>
              <c:layout>
                <c:manualLayout>
                  <c:x val="-4.8479047918750316E-2"/>
                  <c:y val="-5.202030306647604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</c:dLbl>
            <c:dLbl>
              <c:idx val="8"/>
              <c:layout>
                <c:manualLayout>
                  <c:x val="-0.12025623400344751"/>
                  <c:y val="-3.1790142750873253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</c:dLbl>
            <c:dLbl>
              <c:idx val="9"/>
              <c:layout>
                <c:manualLayout>
                  <c:x val="-2.5223213209959659E-2"/>
                  <c:y val="-4.6471945571959277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</c:dLbl>
            <c:numFmt formatCode="0.0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 (7140,6 тыс. рублей)</c:v>
                </c:pt>
                <c:pt idx="1">
                  <c:v>Национальная оборона (142,9 тыс. рублей)</c:v>
                </c:pt>
                <c:pt idx="2">
                  <c:v>ЖКХ (859,7 тыс. рублей)</c:v>
                </c:pt>
                <c:pt idx="3">
                  <c:v>Национальная безопасность и правоохранительная деятельность (30,0 тыс. рублей)</c:v>
                </c:pt>
                <c:pt idx="4">
                  <c:v>Культура и кинематография (4483,9 тыс. рублей)</c:v>
                </c:pt>
                <c:pt idx="5">
                  <c:v>Социальная политика (272,1 тыс. рублей)</c:v>
                </c:pt>
                <c:pt idx="6">
                  <c:v>Условно утвержденные расходы (20,0 тыс. рублей)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7140.6</c:v>
                </c:pt>
                <c:pt idx="1">
                  <c:v>142.9</c:v>
                </c:pt>
                <c:pt idx="2">
                  <c:v>859.7</c:v>
                </c:pt>
                <c:pt idx="3">
                  <c:v>30</c:v>
                </c:pt>
                <c:pt idx="4">
                  <c:v>4483.6000000000004</c:v>
                </c:pt>
                <c:pt idx="5">
                  <c:v>272.10000000000002</c:v>
                </c:pt>
                <c:pt idx="6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4B08-4A14-A180-F01F9A419B0F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3.5190764494869055E-2"/>
          <c:y val="8.0501767199103E-2"/>
          <c:w val="0.88761720690442403"/>
          <c:h val="0.44762334781783136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Расходы бюджета на </a:t>
            </a:r>
            <a:r>
              <a:rPr lang="ru-RU" sz="1400" dirty="0" smtClean="0">
                <a:solidFill>
                  <a:srgbClr val="FF0000"/>
                </a:solidFill>
              </a:rPr>
              <a:t>2026 год</a:t>
            </a:r>
            <a:r>
              <a:rPr lang="ru-RU" sz="1400" dirty="0" smtClean="0"/>
              <a:t> </a:t>
            </a:r>
            <a:endParaRPr lang="ru-RU" sz="1400" dirty="0"/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i="1" dirty="0" smtClean="0">
                <a:solidFill>
                  <a:srgbClr val="C00000"/>
                </a:solidFill>
              </a:rPr>
              <a:t>(11924,1</a:t>
            </a:r>
            <a:r>
              <a:rPr lang="ru-RU" sz="1100" i="1" baseline="0" dirty="0" smtClean="0">
                <a:solidFill>
                  <a:srgbClr val="C00000"/>
                </a:solidFill>
              </a:rPr>
              <a:t> тыс.</a:t>
            </a:r>
            <a:r>
              <a:rPr lang="ru-RU" sz="1100" i="1" dirty="0" smtClean="0">
                <a:solidFill>
                  <a:srgbClr val="C00000"/>
                </a:solidFill>
              </a:rPr>
              <a:t> рублей)</a:t>
            </a:r>
            <a:endParaRPr lang="ru-RU" sz="1100" i="1" dirty="0">
              <a:solidFill>
                <a:srgbClr val="C00000"/>
              </a:solidFill>
            </a:endParaRPr>
          </a:p>
        </c:rich>
      </c:tx>
      <c:layout/>
      <c:spPr>
        <a:noFill/>
        <a:ln>
          <a:noFill/>
        </a:ln>
        <a:effectLst/>
      </c:spPr>
    </c:title>
    <c:view3D>
      <c:rotX val="30"/>
      <c:rotY val="182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59895238280105478"/>
          <c:w val="1"/>
          <c:h val="0.370946543583134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8"/>
          <c:dPt>
            <c:idx val="0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B08-4A14-A180-F01F9A419B0F}"/>
              </c:ext>
            </c:extLst>
          </c:dPt>
          <c:dPt>
            <c:idx val="1"/>
            <c:explosion val="4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B08-4A14-A180-F01F9A419B0F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B08-4A14-A180-F01F9A419B0F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B08-4A14-A180-F01F9A419B0F}"/>
              </c:ext>
            </c:extLst>
          </c:dPt>
          <c:dPt>
            <c:idx val="4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B08-4A14-A180-F01F9A419B0F}"/>
              </c:ext>
            </c:extLst>
          </c:dPt>
          <c:dPt>
            <c:idx val="5"/>
            <c:spPr>
              <a:solidFill>
                <a:srgbClr val="7030A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B08-4A14-A180-F01F9A419B0F}"/>
              </c:ext>
            </c:extLst>
          </c:dPt>
          <c:dLbls>
            <c:dLbl>
              <c:idx val="0"/>
              <c:layout>
                <c:manualLayout>
                  <c:x val="0.23688918582623644"/>
                  <c:y val="2.024254060697370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08-4A14-A180-F01F9A419B0F}"/>
                </c:ext>
              </c:extLst>
            </c:dLbl>
            <c:dLbl>
              <c:idx val="1"/>
              <c:layout>
                <c:manualLayout>
                  <c:x val="-7.9592080435829132E-2"/>
                  <c:y val="-8.2242581263239078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B08-4A14-A180-F01F9A419B0F}"/>
                </c:ext>
              </c:extLst>
            </c:dLbl>
            <c:dLbl>
              <c:idx val="2"/>
              <c:layout>
                <c:manualLayout>
                  <c:x val="2.2898486517959601E-2"/>
                  <c:y val="-2.3605700252970652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B08-4A14-A180-F01F9A419B0F}"/>
                </c:ext>
              </c:extLst>
            </c:dLbl>
            <c:dLbl>
              <c:idx val="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4"/>
              <c:layout>
                <c:manualLayout>
                  <c:x val="0.1734175784965637"/>
                  <c:y val="1.837174102203432E-4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9.3240389484538611E-2"/>
                      <c:h val="3.893907322361542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B08-4A14-A180-F01F9A419B0F}"/>
                </c:ext>
              </c:extLst>
            </c:dLbl>
            <c:dLbl>
              <c:idx val="5"/>
              <c:layout>
                <c:manualLayout>
                  <c:x val="-0.12239996615723428"/>
                  <c:y val="-2.0913521830656871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4B08-4A14-A180-F01F9A419B0F}"/>
                </c:ext>
              </c:extLst>
            </c:dLbl>
            <c:dLbl>
              <c:idx val="6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7"/>
              <c:layout>
                <c:manualLayout>
                  <c:x val="-4.8479047918750316E-2"/>
                  <c:y val="-5.202030306647604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4B08-4A14-A180-F01F9A419B0F}"/>
                </c:ext>
              </c:extLst>
            </c:dLbl>
            <c:dLbl>
              <c:idx val="8"/>
              <c:layout>
                <c:manualLayout>
                  <c:x val="-5.4516215343517693E-2"/>
                  <c:y val="-5.1201216875651587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4B08-4A14-A180-F01F9A419B0F}"/>
                </c:ext>
              </c:extLst>
            </c:dLbl>
            <c:dLbl>
              <c:idx val="9"/>
              <c:layout>
                <c:manualLayout>
                  <c:x val="-2.5223213209959659E-2"/>
                  <c:y val="-4.6471945571959277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4B08-4A14-A180-F01F9A419B0F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Общегосударственные вопросы (7227,3 тыс. рублей)</c:v>
                </c:pt>
                <c:pt idx="1">
                  <c:v>Национальная безопасность и правоохранительная деятельность (31,3 тыс. рублей)</c:v>
                </c:pt>
                <c:pt idx="2">
                  <c:v>ЖКХ (831,5 тыс. рублей)</c:v>
                </c:pt>
                <c:pt idx="3">
                  <c:v>Культура и кинематография (3541,9 тыс. рублей)</c:v>
                </c:pt>
                <c:pt idx="4">
                  <c:v>Социальная политика (272,1 тыс. рублей)</c:v>
                </c:pt>
                <c:pt idx="5">
                  <c:v>Физическая культура и спорт (20,0 тыс. рублей)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7227.3</c:v>
                </c:pt>
                <c:pt idx="1">
                  <c:v>31.3</c:v>
                </c:pt>
                <c:pt idx="2">
                  <c:v>831.5</c:v>
                </c:pt>
                <c:pt idx="3">
                  <c:v>3541.9</c:v>
                </c:pt>
                <c:pt idx="4">
                  <c:v>272.10000000000002</c:v>
                </c:pt>
                <c:pt idx="5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4B08-4A14-A180-F01F9A419B0F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3.5190764494869055E-2"/>
          <c:y val="8.0589735943669416E-2"/>
          <c:w val="0.86841215133785066"/>
          <c:h val="0.39481864936523497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F56E77-EC54-4605-B152-E6F385132E65}" type="doc">
      <dgm:prSet loTypeId="urn:microsoft.com/office/officeart/2005/8/layout/balance1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396AC7-73BA-4251-BF67-431570F94FFB}">
      <dgm:prSet phldrT="[Текст]" custT="1"/>
      <dgm:spPr/>
      <dgm:t>
        <a:bodyPr/>
        <a:lstStyle/>
        <a:p>
          <a:endParaRPr lang="ru-RU" sz="1900" dirty="0" smtClean="0"/>
        </a:p>
        <a:p>
          <a:endParaRPr lang="ru-RU" sz="1900" dirty="0" smtClean="0"/>
        </a:p>
        <a:p>
          <a:r>
            <a:rPr lang="ru-RU" sz="1600" dirty="0" smtClean="0"/>
            <a:t>15705,1</a:t>
          </a:r>
          <a:endParaRPr lang="ru-RU" sz="1600" dirty="0"/>
        </a:p>
        <a:p>
          <a:endParaRPr lang="ru-RU" sz="1900" dirty="0"/>
        </a:p>
        <a:p>
          <a:endParaRPr lang="ru-RU" sz="1900" dirty="0"/>
        </a:p>
      </dgm:t>
    </dgm:pt>
    <dgm:pt modelId="{930A1F1F-05C5-4FC3-AD65-D2169B47D24F}" type="parTrans" cxnId="{643ECFF2-7C14-440F-97DD-44F98418D487}">
      <dgm:prSet/>
      <dgm:spPr/>
      <dgm:t>
        <a:bodyPr/>
        <a:lstStyle/>
        <a:p>
          <a:endParaRPr lang="ru-RU"/>
        </a:p>
      </dgm:t>
    </dgm:pt>
    <dgm:pt modelId="{46BB354C-956A-4322-99A6-2F35C24B0649}" type="sibTrans" cxnId="{643ECFF2-7C14-440F-97DD-44F98418D487}">
      <dgm:prSet/>
      <dgm:spPr/>
      <dgm:t>
        <a:bodyPr/>
        <a:lstStyle/>
        <a:p>
          <a:endParaRPr lang="ru-RU"/>
        </a:p>
      </dgm:t>
    </dgm:pt>
    <dgm:pt modelId="{344065E7-3BD0-4B22-A19C-A1B0F166D400}">
      <dgm:prSet phldrT="[Текст]" custT="1"/>
      <dgm:spPr/>
      <dgm:t>
        <a:bodyPr>
          <a:sp3d extrusionH="57150">
            <a:bevelT h="25400" prst="softRound"/>
          </a:sp3d>
        </a:bodyPr>
        <a:lstStyle/>
        <a:p>
          <a:r>
            <a:rPr lang="ru-RU" sz="2000" dirty="0">
              <a:solidFill>
                <a:schemeClr val="tx2">
                  <a:lumMod val="75000"/>
                </a:schemeClr>
              </a:solidFill>
              <a:latin typeface="Akrobat Black" panose="00000A00000000000000" pitchFamily="50" charset="-52"/>
            </a:rPr>
            <a:t>Доходы</a:t>
          </a:r>
        </a:p>
      </dgm:t>
    </dgm:pt>
    <dgm:pt modelId="{15B0D2F1-F19D-4627-99B5-D4BDE1269235}" type="sibTrans" cxnId="{7922126A-8FD7-4C29-A55F-D6883DF43C95}">
      <dgm:prSet/>
      <dgm:spPr/>
      <dgm:t>
        <a:bodyPr/>
        <a:lstStyle/>
        <a:p>
          <a:endParaRPr lang="ru-RU"/>
        </a:p>
      </dgm:t>
    </dgm:pt>
    <dgm:pt modelId="{2777E581-6843-4B75-A6DF-25F4E216849D}" type="parTrans" cxnId="{7922126A-8FD7-4C29-A55F-D6883DF43C95}">
      <dgm:prSet/>
      <dgm:spPr/>
      <dgm:t>
        <a:bodyPr/>
        <a:lstStyle/>
        <a:p>
          <a:endParaRPr lang="ru-RU"/>
        </a:p>
      </dgm:t>
    </dgm:pt>
    <dgm:pt modelId="{90AE31A9-B38B-4BF7-A932-FC6EE8D58ADA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1600" dirty="0" smtClean="0"/>
            <a:t>15705,1</a:t>
          </a:r>
          <a:endParaRPr lang="ru-RU" sz="1600" dirty="0"/>
        </a:p>
      </dgm:t>
    </dgm:pt>
    <dgm:pt modelId="{531BABD3-3EA2-4748-AA86-B73083B4C35F}" type="sibTrans" cxnId="{13E1B355-C2DF-4391-A960-AC6B3F6BB948}">
      <dgm:prSet/>
      <dgm:spPr/>
      <dgm:t>
        <a:bodyPr/>
        <a:lstStyle/>
        <a:p>
          <a:endParaRPr lang="ru-RU"/>
        </a:p>
      </dgm:t>
    </dgm:pt>
    <dgm:pt modelId="{A2D6F08E-57B9-4090-AD3C-A61A47F9DB16}" type="parTrans" cxnId="{13E1B355-C2DF-4391-A960-AC6B3F6BB948}">
      <dgm:prSet/>
      <dgm:spPr/>
      <dgm:t>
        <a:bodyPr/>
        <a:lstStyle/>
        <a:p>
          <a:endParaRPr lang="ru-RU"/>
        </a:p>
      </dgm:t>
    </dgm:pt>
    <dgm:pt modelId="{A7D43639-633F-4BD1-8611-364A5D08B528}">
      <dgm:prSet phldrT="[Текст]"/>
      <dgm:spPr/>
      <dgm:t>
        <a:bodyPr>
          <a:sp3d extrusionH="57150">
            <a:bevelT h="25400" prst="softRound"/>
          </a:sp3d>
        </a:bodyPr>
        <a:lstStyle/>
        <a:p>
          <a:r>
            <a:rPr lang="ru-RU" dirty="0">
              <a:solidFill>
                <a:schemeClr val="accent3">
                  <a:lumMod val="75000"/>
                </a:schemeClr>
              </a:solidFill>
              <a:latin typeface="Akrobat Black" panose="00000A00000000000000" pitchFamily="50" charset="-52"/>
            </a:rPr>
            <a:t>Расходы</a:t>
          </a:r>
        </a:p>
      </dgm:t>
    </dgm:pt>
    <dgm:pt modelId="{B191A35E-38D6-4F27-A845-ADE80AED306A}" type="sibTrans" cxnId="{C82050A4-02B2-44D5-AFF0-75CED7F16A73}">
      <dgm:prSet/>
      <dgm:spPr/>
      <dgm:t>
        <a:bodyPr/>
        <a:lstStyle/>
        <a:p>
          <a:endParaRPr lang="ru-RU"/>
        </a:p>
      </dgm:t>
    </dgm:pt>
    <dgm:pt modelId="{8B4E43BD-B30E-4606-B805-595866E917F0}" type="parTrans" cxnId="{C82050A4-02B2-44D5-AFF0-75CED7F16A73}">
      <dgm:prSet/>
      <dgm:spPr/>
      <dgm:t>
        <a:bodyPr/>
        <a:lstStyle/>
        <a:p>
          <a:endParaRPr lang="ru-RU"/>
        </a:p>
      </dgm:t>
    </dgm:pt>
    <dgm:pt modelId="{73556CA5-04EC-412C-8655-DADD403BCF3D}" type="pres">
      <dgm:prSet presAssocID="{50F56E77-EC54-4605-B152-E6F385132E65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6A165D-E652-4C05-85C3-D26AC9A6B807}" type="pres">
      <dgm:prSet presAssocID="{50F56E77-EC54-4605-B152-E6F385132E65}" presName="dummyMaxCanvas" presStyleCnt="0"/>
      <dgm:spPr/>
    </dgm:pt>
    <dgm:pt modelId="{9A3EB4B4-FA4A-48D5-85A9-379BB5CCBD62}" type="pres">
      <dgm:prSet presAssocID="{50F56E77-EC54-4605-B152-E6F385132E65}" presName="parentComposite" presStyleCnt="0"/>
      <dgm:spPr/>
    </dgm:pt>
    <dgm:pt modelId="{F603135C-D9DD-43BA-B3F6-9E04ECB5EBCE}" type="pres">
      <dgm:prSet presAssocID="{50F56E77-EC54-4605-B152-E6F385132E65}" presName="parent1" presStyleLbl="alignAccFollowNode1" presStyleIdx="0" presStyleCnt="4" custLinFactNeighborX="7159" custLinFactNeighborY="2886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96EAC3CF-70EC-4C88-870F-D9244A5C8DBA}" type="pres">
      <dgm:prSet presAssocID="{50F56E77-EC54-4605-B152-E6F385132E65}" presName="parent2" presStyleLbl="alignAccFollowNode1" presStyleIdx="1" presStyleCnt="4" custLinFactNeighborX="9247" custLinFactNeighborY="796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68AFCB76-BA34-4A01-BEC3-8AE1FA94F51D}" type="pres">
      <dgm:prSet presAssocID="{50F56E77-EC54-4605-B152-E6F385132E65}" presName="childrenComposite" presStyleCnt="0"/>
      <dgm:spPr/>
    </dgm:pt>
    <dgm:pt modelId="{7778C367-1001-4CD9-AE7A-4AED719BA123}" type="pres">
      <dgm:prSet presAssocID="{50F56E77-EC54-4605-B152-E6F385132E65}" presName="dummyMaxCanvas_ChildArea" presStyleCnt="0"/>
      <dgm:spPr/>
    </dgm:pt>
    <dgm:pt modelId="{892F90A3-553C-4D18-9F55-5E48F0D0C381}" type="pres">
      <dgm:prSet presAssocID="{50F56E77-EC54-4605-B152-E6F385132E65}" presName="fulcrum" presStyleLbl="alignAccFollowNode1" presStyleIdx="2" presStyleCnt="4"/>
      <dgm:spPr/>
    </dgm:pt>
    <dgm:pt modelId="{F2990F73-0BDC-4D93-B298-2B5521EE1828}" type="pres">
      <dgm:prSet presAssocID="{50F56E77-EC54-4605-B152-E6F385132E65}" presName="balance_11" presStyleLbl="alignAccFollowNode1" presStyleIdx="3" presStyleCnt="4">
        <dgm:presLayoutVars>
          <dgm:bulletEnabled val="1"/>
        </dgm:presLayoutVars>
      </dgm:prSet>
      <dgm:spPr/>
    </dgm:pt>
    <dgm:pt modelId="{EC98049D-A0A3-4615-9275-D19976CC09D4}" type="pres">
      <dgm:prSet presAssocID="{50F56E77-EC54-4605-B152-E6F385132E65}" presName="left_11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55CE32-DAB7-4350-B1A1-DD4DE923A765}" type="pres">
      <dgm:prSet presAssocID="{50F56E77-EC54-4605-B152-E6F385132E65}" presName="right_11_1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3ECFF2-7C14-440F-97DD-44F98418D487}" srcId="{A7D43639-633F-4BD1-8611-364A5D08B528}" destId="{E3396AC7-73BA-4251-BF67-431570F94FFB}" srcOrd="0" destOrd="0" parTransId="{930A1F1F-05C5-4FC3-AD65-D2169B47D24F}" sibTransId="{46BB354C-956A-4322-99A6-2F35C24B0649}"/>
    <dgm:cxn modelId="{74B6C742-5561-4203-8E2D-50F99CD901B6}" type="presOf" srcId="{50F56E77-EC54-4605-B152-E6F385132E65}" destId="{73556CA5-04EC-412C-8655-DADD403BCF3D}" srcOrd="0" destOrd="0" presId="urn:microsoft.com/office/officeart/2005/8/layout/balance1"/>
    <dgm:cxn modelId="{7922126A-8FD7-4C29-A55F-D6883DF43C95}" srcId="{50F56E77-EC54-4605-B152-E6F385132E65}" destId="{344065E7-3BD0-4B22-A19C-A1B0F166D400}" srcOrd="0" destOrd="0" parTransId="{2777E581-6843-4B75-A6DF-25F4E216849D}" sibTransId="{15B0D2F1-F19D-4627-99B5-D4BDE1269235}"/>
    <dgm:cxn modelId="{13E1B355-C2DF-4391-A960-AC6B3F6BB948}" srcId="{344065E7-3BD0-4B22-A19C-A1B0F166D400}" destId="{90AE31A9-B38B-4BF7-A932-FC6EE8D58ADA}" srcOrd="0" destOrd="0" parTransId="{A2D6F08E-57B9-4090-AD3C-A61A47F9DB16}" sibTransId="{531BABD3-3EA2-4748-AA86-B73083B4C35F}"/>
    <dgm:cxn modelId="{E2188218-A006-4A6F-B397-61473B25029D}" type="presOf" srcId="{A7D43639-633F-4BD1-8611-364A5D08B528}" destId="{96EAC3CF-70EC-4C88-870F-D9244A5C8DBA}" srcOrd="0" destOrd="0" presId="urn:microsoft.com/office/officeart/2005/8/layout/balance1"/>
    <dgm:cxn modelId="{C3C9F889-5A66-4163-A6C1-CC45AC08AEEB}" type="presOf" srcId="{E3396AC7-73BA-4251-BF67-431570F94FFB}" destId="{7855CE32-DAB7-4350-B1A1-DD4DE923A765}" srcOrd="0" destOrd="0" presId="urn:microsoft.com/office/officeart/2005/8/layout/balance1"/>
    <dgm:cxn modelId="{C82050A4-02B2-44D5-AFF0-75CED7F16A73}" srcId="{50F56E77-EC54-4605-B152-E6F385132E65}" destId="{A7D43639-633F-4BD1-8611-364A5D08B528}" srcOrd="1" destOrd="0" parTransId="{8B4E43BD-B30E-4606-B805-595866E917F0}" sibTransId="{B191A35E-38D6-4F27-A845-ADE80AED306A}"/>
    <dgm:cxn modelId="{77FF95E5-AC3B-4956-8791-CE83C913838D}" type="presOf" srcId="{90AE31A9-B38B-4BF7-A932-FC6EE8D58ADA}" destId="{EC98049D-A0A3-4615-9275-D19976CC09D4}" srcOrd="0" destOrd="0" presId="urn:microsoft.com/office/officeart/2005/8/layout/balance1"/>
    <dgm:cxn modelId="{389AA3F5-0B6F-446C-8B79-F77ADD92379D}" type="presOf" srcId="{344065E7-3BD0-4B22-A19C-A1B0F166D400}" destId="{F603135C-D9DD-43BA-B3F6-9E04ECB5EBCE}" srcOrd="0" destOrd="0" presId="urn:microsoft.com/office/officeart/2005/8/layout/balance1"/>
    <dgm:cxn modelId="{9ADC20BB-4F59-4B41-A254-2B7B1553D6CC}" type="presParOf" srcId="{73556CA5-04EC-412C-8655-DADD403BCF3D}" destId="{836A165D-E652-4C05-85C3-D26AC9A6B807}" srcOrd="0" destOrd="0" presId="urn:microsoft.com/office/officeart/2005/8/layout/balance1"/>
    <dgm:cxn modelId="{3A1C83B6-76BD-4EDF-BADE-549392B88D18}" type="presParOf" srcId="{73556CA5-04EC-412C-8655-DADD403BCF3D}" destId="{9A3EB4B4-FA4A-48D5-85A9-379BB5CCBD62}" srcOrd="1" destOrd="0" presId="urn:microsoft.com/office/officeart/2005/8/layout/balance1"/>
    <dgm:cxn modelId="{DF2F39FE-2B31-48EE-817B-48427056AE0C}" type="presParOf" srcId="{9A3EB4B4-FA4A-48D5-85A9-379BB5CCBD62}" destId="{F603135C-D9DD-43BA-B3F6-9E04ECB5EBCE}" srcOrd="0" destOrd="0" presId="urn:microsoft.com/office/officeart/2005/8/layout/balance1"/>
    <dgm:cxn modelId="{EBACD467-846E-4012-B6B1-3F19D1DD5AA6}" type="presParOf" srcId="{9A3EB4B4-FA4A-48D5-85A9-379BB5CCBD62}" destId="{96EAC3CF-70EC-4C88-870F-D9244A5C8DBA}" srcOrd="1" destOrd="0" presId="urn:microsoft.com/office/officeart/2005/8/layout/balance1"/>
    <dgm:cxn modelId="{D3F15771-200D-443B-BA84-E5C9B718A04A}" type="presParOf" srcId="{73556CA5-04EC-412C-8655-DADD403BCF3D}" destId="{68AFCB76-BA34-4A01-BEC3-8AE1FA94F51D}" srcOrd="2" destOrd="0" presId="urn:microsoft.com/office/officeart/2005/8/layout/balance1"/>
    <dgm:cxn modelId="{F6566EF1-6310-4B26-8D3F-537D28F024C6}" type="presParOf" srcId="{68AFCB76-BA34-4A01-BEC3-8AE1FA94F51D}" destId="{7778C367-1001-4CD9-AE7A-4AED719BA123}" srcOrd="0" destOrd="0" presId="urn:microsoft.com/office/officeart/2005/8/layout/balance1"/>
    <dgm:cxn modelId="{3BD4CE98-B231-4AD5-B6BF-F596EB0A4B11}" type="presParOf" srcId="{68AFCB76-BA34-4A01-BEC3-8AE1FA94F51D}" destId="{892F90A3-553C-4D18-9F55-5E48F0D0C381}" srcOrd="1" destOrd="0" presId="urn:microsoft.com/office/officeart/2005/8/layout/balance1"/>
    <dgm:cxn modelId="{97D7D72D-A7AA-43C2-8B40-D2C19E75EE16}" type="presParOf" srcId="{68AFCB76-BA34-4A01-BEC3-8AE1FA94F51D}" destId="{F2990F73-0BDC-4D93-B298-2B5521EE1828}" srcOrd="2" destOrd="0" presId="urn:microsoft.com/office/officeart/2005/8/layout/balance1"/>
    <dgm:cxn modelId="{CE49629B-70AE-438B-B994-CFF761DFEB97}" type="presParOf" srcId="{68AFCB76-BA34-4A01-BEC3-8AE1FA94F51D}" destId="{EC98049D-A0A3-4615-9275-D19976CC09D4}" srcOrd="3" destOrd="0" presId="urn:microsoft.com/office/officeart/2005/8/layout/balance1"/>
    <dgm:cxn modelId="{B9A5435A-F938-4184-98BA-2373D594472A}" type="presParOf" srcId="{68AFCB76-BA34-4A01-BEC3-8AE1FA94F51D}" destId="{7855CE32-DAB7-4350-B1A1-DD4DE923A765}" srcOrd="4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03135C-D9DD-43BA-B3F6-9E04ECB5EBCE}">
      <dsp:nvSpPr>
        <dsp:cNvPr id="0" name=""/>
        <dsp:cNvSpPr/>
      </dsp:nvSpPr>
      <dsp:spPr>
        <a:xfrm>
          <a:off x="917736" y="22005"/>
          <a:ext cx="1372461" cy="76247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  <a:sp3d extrusionH="57150">
            <a:bevelT h="25400" prst="softRound"/>
          </a:sp3d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>
              <a:solidFill>
                <a:schemeClr val="tx2">
                  <a:lumMod val="75000"/>
                </a:schemeClr>
              </a:solidFill>
              <a:latin typeface="Akrobat Black" panose="00000A00000000000000" pitchFamily="50" charset="-52"/>
            </a:rPr>
            <a:t>Доходы</a:t>
          </a:r>
        </a:p>
      </dsp:txBody>
      <dsp:txXfrm>
        <a:off x="917736" y="22005"/>
        <a:ext cx="1372461" cy="762478"/>
      </dsp:txXfrm>
    </dsp:sp>
    <dsp:sp modelId="{96EAC3CF-70EC-4C88-870F-D9244A5C8DBA}">
      <dsp:nvSpPr>
        <dsp:cNvPr id="0" name=""/>
        <dsp:cNvSpPr/>
      </dsp:nvSpPr>
      <dsp:spPr>
        <a:xfrm>
          <a:off x="2928838" y="6069"/>
          <a:ext cx="1372461" cy="76247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  <a:sp3d extrusionH="57150">
            <a:bevelT h="25400" prst="softRound"/>
          </a:sp3d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>
              <a:solidFill>
                <a:schemeClr val="accent3">
                  <a:lumMod val="75000"/>
                </a:schemeClr>
              </a:solidFill>
              <a:latin typeface="Akrobat Black" panose="00000A00000000000000" pitchFamily="50" charset="-52"/>
            </a:rPr>
            <a:t>Расходы</a:t>
          </a:r>
        </a:p>
      </dsp:txBody>
      <dsp:txXfrm>
        <a:off x="2928838" y="6069"/>
        <a:ext cx="1372461" cy="762478"/>
      </dsp:txXfrm>
    </dsp:sp>
    <dsp:sp modelId="{892F90A3-553C-4D18-9F55-5E48F0D0C381}">
      <dsp:nvSpPr>
        <dsp:cNvPr id="0" name=""/>
        <dsp:cNvSpPr/>
      </dsp:nvSpPr>
      <dsp:spPr>
        <a:xfrm>
          <a:off x="2211005" y="3240534"/>
          <a:ext cx="571859" cy="571859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DF8833E-CD36-4F71-BD2B-F2CB28FA426E}">
      <dsp:nvSpPr>
        <dsp:cNvPr id="0" name=""/>
        <dsp:cNvSpPr/>
      </dsp:nvSpPr>
      <dsp:spPr>
        <a:xfrm>
          <a:off x="780833" y="2995486"/>
          <a:ext cx="3432202" cy="24000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D2ED8FC-4312-456D-B118-2912EB4F2B1E}">
      <dsp:nvSpPr>
        <dsp:cNvPr id="0" name=""/>
        <dsp:cNvSpPr/>
      </dsp:nvSpPr>
      <dsp:spPr>
        <a:xfrm>
          <a:off x="2829428" y="2341334"/>
          <a:ext cx="1369416" cy="6380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>
        <a:off x="2829428" y="2341334"/>
        <a:ext cx="1369416" cy="638008"/>
      </dsp:txXfrm>
    </dsp:sp>
    <dsp:sp modelId="{9EAD2ABF-C096-477D-A52D-AD5B9366686C}">
      <dsp:nvSpPr>
        <dsp:cNvPr id="0" name=""/>
        <dsp:cNvSpPr/>
      </dsp:nvSpPr>
      <dsp:spPr>
        <a:xfrm rot="240000">
          <a:off x="2866858" y="1684909"/>
          <a:ext cx="1369416" cy="6380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 rot="240000">
        <a:off x="2866858" y="1684909"/>
        <a:ext cx="1369416" cy="638008"/>
      </dsp:txXfrm>
    </dsp:sp>
    <dsp:sp modelId="{8E644912-E53A-4499-A03D-7F0195022F02}">
      <dsp:nvSpPr>
        <dsp:cNvPr id="0" name=""/>
        <dsp:cNvSpPr/>
      </dsp:nvSpPr>
      <dsp:spPr>
        <a:xfrm rot="240000">
          <a:off x="2906206" y="1008621"/>
          <a:ext cx="1369416" cy="6380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 rot="240000">
        <a:off x="2906206" y="1008621"/>
        <a:ext cx="1369416" cy="638008"/>
      </dsp:txXfrm>
    </dsp:sp>
    <dsp:sp modelId="{678C9879-99F3-43EB-A995-86C0D44A23BD}">
      <dsp:nvSpPr>
        <dsp:cNvPr id="0" name=""/>
        <dsp:cNvSpPr/>
      </dsp:nvSpPr>
      <dsp:spPr>
        <a:xfrm rot="240000">
          <a:off x="878190" y="2258174"/>
          <a:ext cx="1369416" cy="638008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 rot="240000">
        <a:off x="878190" y="2258174"/>
        <a:ext cx="1369416" cy="638008"/>
      </dsp:txXfrm>
    </dsp:sp>
    <dsp:sp modelId="{9C7E255A-7288-4158-A655-F7E6F11388C1}">
      <dsp:nvSpPr>
        <dsp:cNvPr id="0" name=""/>
        <dsp:cNvSpPr/>
      </dsp:nvSpPr>
      <dsp:spPr>
        <a:xfrm rot="240000">
          <a:off x="927751" y="1571943"/>
          <a:ext cx="1369416" cy="638008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 rot="240000">
        <a:off x="927751" y="1571943"/>
        <a:ext cx="1369416" cy="638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0.18252</cdr:x>
      <cdr:y>0.5</cdr:y>
    </cdr:from>
    <cdr:to>
      <cdr:x>0.27591</cdr:x>
      <cdr:y>0.63813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EA66D33E-92FC-4019-B207-6EE23873EF06}"/>
            </a:ext>
          </a:extLst>
        </cdr:cNvPr>
        <cdr:cNvSpPr txBox="1"/>
      </cdr:nvSpPr>
      <cdr:spPr>
        <a:xfrm xmlns:a="http://schemas.openxmlformats.org/drawingml/2006/main">
          <a:off x="1358901" y="911753"/>
          <a:ext cx="695325" cy="25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latin typeface="Akrobat Black" panose="00000A00000000000000" pitchFamily="50" charset="-52"/>
            </a:rPr>
            <a:t>Доходы</a:t>
          </a:r>
        </a:p>
      </cdr:txBody>
    </cdr:sp>
  </cdr:relSizeAnchor>
  <cdr:relSizeAnchor xmlns:cdr="http://schemas.openxmlformats.org/drawingml/2006/chartDrawing">
    <cdr:from>
      <cdr:x>0.29126</cdr:x>
      <cdr:y>0.2063</cdr:y>
    </cdr:from>
    <cdr:to>
      <cdr:x>0.40512</cdr:x>
      <cdr:y>0.34444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0517E1E1-2AC8-49B3-BA9D-1D9E0857942C}"/>
            </a:ext>
          </a:extLst>
        </cdr:cNvPr>
        <cdr:cNvSpPr txBox="1"/>
      </cdr:nvSpPr>
      <cdr:spPr>
        <a:xfrm xmlns:a="http://schemas.openxmlformats.org/drawingml/2006/main">
          <a:off x="2168526" y="376197"/>
          <a:ext cx="847725" cy="25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solidFill>
                <a:schemeClr val="accent5">
                  <a:lumMod val="50000"/>
                </a:schemeClr>
              </a:solidFill>
              <a:latin typeface="Akrobat Black" panose="00000A00000000000000" pitchFamily="50" charset="-52"/>
            </a:rPr>
            <a:t>Расходы</a:t>
          </a:r>
        </a:p>
      </cdr:txBody>
    </cdr:sp>
  </cdr:relSizeAnchor>
  <cdr:relSizeAnchor xmlns:cdr="http://schemas.openxmlformats.org/drawingml/2006/chartDrawing">
    <cdr:from>
      <cdr:x>0.57655</cdr:x>
      <cdr:y>0.20749</cdr:y>
    </cdr:from>
    <cdr:to>
      <cdr:x>0.66994</cdr:x>
      <cdr:y>0.34562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xmlns="" id="{4A3281F0-7106-4095-85DF-92131E01C5F0}"/>
            </a:ext>
          </a:extLst>
        </cdr:cNvPr>
        <cdr:cNvSpPr txBox="1"/>
      </cdr:nvSpPr>
      <cdr:spPr>
        <a:xfrm xmlns:a="http://schemas.openxmlformats.org/drawingml/2006/main">
          <a:off x="4292601" y="378353"/>
          <a:ext cx="695325" cy="25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latin typeface="Akrobat Black" panose="00000A00000000000000" pitchFamily="50" charset="-52"/>
            </a:rPr>
            <a:t>Доходы</a:t>
          </a:r>
        </a:p>
      </cdr:txBody>
    </cdr:sp>
  </cdr:relSizeAnchor>
  <cdr:relSizeAnchor xmlns:cdr="http://schemas.openxmlformats.org/drawingml/2006/chartDrawing">
    <cdr:from>
      <cdr:x>0.68785</cdr:x>
      <cdr:y>0.47792</cdr:y>
    </cdr:from>
    <cdr:to>
      <cdr:x>0.80171</cdr:x>
      <cdr:y>0.61606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xmlns="" id="{39CBD654-D98D-4D32-914F-49222F509F64}"/>
            </a:ext>
          </a:extLst>
        </cdr:cNvPr>
        <cdr:cNvSpPr txBox="1"/>
      </cdr:nvSpPr>
      <cdr:spPr>
        <a:xfrm xmlns:a="http://schemas.openxmlformats.org/drawingml/2006/main">
          <a:off x="5121276" y="871497"/>
          <a:ext cx="847725" cy="25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solidFill>
                <a:schemeClr val="accent5">
                  <a:lumMod val="50000"/>
                </a:schemeClr>
              </a:solidFill>
              <a:latin typeface="Akrobat Black" panose="00000A00000000000000" pitchFamily="50" charset="-52"/>
            </a:rPr>
            <a:t>Расходы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9AFC8-6B3E-4AF6-9A89-F2E14842476E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2B130-6B25-4E09-87C0-FCCB4E560D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70852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5E0F8-6010-4A81-BC60-DD96F5B48019}" type="datetimeFigureOut">
              <a:rPr lang="ru-RU" altLang="ru-RU"/>
              <a:pPr>
                <a:defRPr/>
              </a:pPr>
              <a:t>17.01.2024</a:t>
            </a:fld>
            <a:endParaRPr lang="ru-RU" alt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24DF1-8808-41B3-A146-3C7331A044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08580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  <p:sldLayoutId id="214748366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2FA6E91-7409-462A-A8B0-0BEE07C7C9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172" y="2588234"/>
            <a:ext cx="8775217" cy="2172951"/>
          </a:xfrm>
        </p:spPr>
        <p:txBody>
          <a:bodyPr/>
          <a:lstStyle/>
          <a:p>
            <a:pPr algn="ctr"/>
            <a:r>
              <a:rPr lang="ru-RU" sz="6600" b="1" dirty="0" smtClean="0">
                <a:ln w="6600">
                  <a:solidFill>
                    <a:schemeClr val="accent6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Impact" panose="020B0806030902050204" pitchFamily="34" charset="0"/>
              </a:rPr>
              <a:t>Проект бюджета</a:t>
            </a:r>
            <a:r>
              <a:rPr lang="ru-RU" sz="66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Impact" panose="020B0806030902050204" pitchFamily="34" charset="0"/>
              </a:rPr>
              <a:t> </a:t>
            </a:r>
            <a:r>
              <a:rPr lang="ru-RU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Impact" panose="020B0806030902050204" pitchFamily="34" charset="0"/>
              </a:rPr>
              <a:t/>
            </a:r>
            <a:br>
              <a:rPr lang="ru-RU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Impact" panose="020B0806030902050204" pitchFamily="34" charset="0"/>
              </a:rPr>
            </a:br>
            <a:r>
              <a:rPr lang="ru-RU" sz="44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Кормовского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  <a:br>
              <a:rPr lang="ru-RU" sz="4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2024 год </a:t>
            </a:r>
            <a:r>
              <a:rPr lang="ru-RU" sz="4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на плановый 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период</a:t>
            </a:r>
            <a:b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2025-2026 </a:t>
            </a:r>
            <a:r>
              <a:rPr lang="ru-RU" sz="4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DAB4792-EF64-4B66-A26B-66D39E2533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9892" y="4556314"/>
            <a:ext cx="7766936" cy="1096899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endParaRPr lang="ru-RU" dirty="0" smtClean="0"/>
          </a:p>
          <a:p>
            <a:r>
              <a:rPr lang="ru-RU" dirty="0" smtClean="0"/>
              <a:t>-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34795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Диаграмма 28">
            <a:extLst>
              <a:ext uri="{FF2B5EF4-FFF2-40B4-BE49-F238E27FC236}">
                <a16:creationId xmlns:a16="http://schemas.microsoft.com/office/drawing/2014/main" xmlns="" id="{830F55E6-7FA5-4925-A418-6C6B2A5BDA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488136253"/>
              </p:ext>
            </p:extLst>
          </p:nvPr>
        </p:nvGraphicFramePr>
        <p:xfrm>
          <a:off x="285961" y="378372"/>
          <a:ext cx="11779915" cy="6056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78769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xmlns="" id="{AC604999-B334-412F-B8EE-F5A58846D3ED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9" name="Диаграмма 28">
            <a:extLst>
              <a:ext uri="{FF2B5EF4-FFF2-40B4-BE49-F238E27FC236}">
                <a16:creationId xmlns:a16="http://schemas.microsoft.com/office/drawing/2014/main" xmlns="" id="{830F55E6-7FA5-4925-A418-6C6B2A5BDA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748037321"/>
              </p:ext>
            </p:extLst>
          </p:nvPr>
        </p:nvGraphicFramePr>
        <p:xfrm>
          <a:off x="201881" y="430923"/>
          <a:ext cx="5646469" cy="5659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F236B198-15AC-412A-841D-BA5D2A4967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18537037"/>
              </p:ext>
            </p:extLst>
          </p:nvPr>
        </p:nvGraphicFramePr>
        <p:xfrm>
          <a:off x="5848350" y="422695"/>
          <a:ext cx="5718954" cy="5667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096489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Скругленный прямоугольник 1"/>
          <p:cNvGrpSpPr>
            <a:grpSpLocks/>
          </p:cNvGrpSpPr>
          <p:nvPr/>
        </p:nvGrpSpPr>
        <p:grpSpPr bwMode="auto">
          <a:xfrm>
            <a:off x="283634" y="55563"/>
            <a:ext cx="11650133" cy="854075"/>
            <a:chOff x="73" y="88"/>
            <a:chExt cx="5564" cy="538"/>
          </a:xfrm>
        </p:grpSpPr>
        <p:pic>
          <p:nvPicPr>
            <p:cNvPr id="17489" name="Скругленный прямоугольник 1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" y="88"/>
              <a:ext cx="5564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90" name="Text Box 6"/>
            <p:cNvSpPr txBox="1">
              <a:spLocks noChangeArrowheads="1"/>
            </p:cNvSpPr>
            <p:nvPr/>
          </p:nvSpPr>
          <p:spPr bwMode="auto">
            <a:xfrm>
              <a:off x="133" y="184"/>
              <a:ext cx="544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1" tIns="45715" rIns="91431" bIns="45715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ru-RU" altLang="ru-RU" sz="3600" dirty="0">
                  <a:latin typeface="Constantia" pitchFamily="18" charset="0"/>
                </a:rPr>
                <a:t>Структура доходов бюджета</a:t>
              </a:r>
            </a:p>
          </p:txBody>
        </p:sp>
      </p:grpSp>
      <p:sp>
        <p:nvSpPr>
          <p:cNvPr id="17411" name="Control 8"/>
          <p:cNvSpPr>
            <a:spLocks noRot="1" noChangeArrowheads="1" noChangeShapeType="1" noTextEdit="1"/>
          </p:cNvSpPr>
          <p:nvPr/>
        </p:nvSpPr>
        <p:spPr bwMode="auto">
          <a:xfrm>
            <a:off x="9412818" y="1328739"/>
            <a:ext cx="300990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2" name="Control 7"/>
          <p:cNvSpPr>
            <a:spLocks noRot="1" noChangeArrowheads="1" noChangeShapeType="1" noTextEdit="1"/>
          </p:cNvSpPr>
          <p:nvPr/>
        </p:nvSpPr>
        <p:spPr bwMode="auto">
          <a:xfrm>
            <a:off x="9323918" y="4224338"/>
            <a:ext cx="31115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3" name="Control 493"/>
          <p:cNvSpPr>
            <a:spLocks noRot="1" noChangeArrowheads="1" noChangeShapeType="1" noTextEdit="1"/>
          </p:cNvSpPr>
          <p:nvPr/>
        </p:nvSpPr>
        <p:spPr bwMode="auto">
          <a:xfrm>
            <a:off x="9383185" y="1682751"/>
            <a:ext cx="300990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4" name="Control 492"/>
          <p:cNvSpPr>
            <a:spLocks noRot="1" noChangeArrowheads="1" noChangeShapeType="1" noTextEdit="1"/>
          </p:cNvSpPr>
          <p:nvPr/>
        </p:nvSpPr>
        <p:spPr bwMode="auto">
          <a:xfrm>
            <a:off x="9294285" y="4575175"/>
            <a:ext cx="31115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6474" name="Group 90"/>
          <p:cNvGraphicFramePr>
            <a:graphicFrameLocks noGrp="1"/>
          </p:cNvGraphicFramePr>
          <p:nvPr/>
        </p:nvGraphicFramePr>
        <p:xfrm>
          <a:off x="476210" y="1357297"/>
          <a:ext cx="11334830" cy="4286280"/>
        </p:xfrm>
        <a:graphic>
          <a:graphicData uri="http://schemas.openxmlformats.org/drawingml/2006/table">
            <a:tbl>
              <a:tblPr/>
              <a:tblGrid>
                <a:gridCol w="6000793">
                  <a:extLst>
                    <a:ext uri="{9D8B030D-6E8A-4147-A177-3AD203B41FA5}"/>
                  </a:extLst>
                </a:gridCol>
                <a:gridCol w="1905013">
                  <a:extLst>
                    <a:ext uri="{9D8B030D-6E8A-4147-A177-3AD203B41FA5}"/>
                  </a:extLst>
                </a:gridCol>
                <a:gridCol w="1809763">
                  <a:extLst>
                    <a:ext uri="{9D8B030D-6E8A-4147-A177-3AD203B41FA5}"/>
                  </a:extLst>
                </a:gridCol>
                <a:gridCol w="1619261">
                  <a:extLst>
                    <a:ext uri="{9D8B030D-6E8A-4147-A177-3AD203B41FA5}"/>
                  </a:extLst>
                </a:gridCol>
              </a:tblGrid>
              <a:tr h="40771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121917" marR="121917" marT="45741" marB="457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121917" marR="121917" marT="45741" marB="457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 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121917" marR="121917" marT="45741" marB="457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2026 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121917" marR="121917" marT="45741" marB="457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821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</a:p>
                  </a:txBody>
                  <a:tcPr marL="121917" marR="121917" marT="45741" marB="457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3428,6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17" marR="121917" marT="45741" marB="457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3475,7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17" marR="121917" marT="45741" marB="457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3524,5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17" marR="121917" marT="45741" marB="457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821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</a:p>
                  </a:txBody>
                  <a:tcPr marL="121917" marR="121917" marT="45741" marB="457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17,8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17" marR="121917" marT="45741" marB="457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18,3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17" marR="121917" marT="45741" marB="457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18,8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17" marR="121917" marT="45741" marB="457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8374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121917" marR="121917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12258,7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17" marR="121917" marT="45741" marB="457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9454,9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17" marR="121917" marT="45741" marB="457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8380,8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17" marR="121917" marT="45741" marB="457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821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доходов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17" marR="121917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15705,1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17" marR="121917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12948,9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17" marR="121917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11924,1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17" marR="121917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extLst>
                  <a:ext uri="{0D108BD9-81ED-4DB2-BD59-A6C34878D82A}"/>
                </a:extLst>
              </a:tr>
              <a:tr h="3821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17" marR="121917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3428,6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17" marR="121917" marT="45741" marB="457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3475,7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17" marR="121917" marT="45741" marB="457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3524,5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17" marR="121917" marT="45741" marB="457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/>
                </a:extLst>
              </a:tr>
              <a:tr h="3821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121917" marR="121917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</a:rPr>
                        <a:t>446,2</a:t>
                      </a:r>
                      <a:endParaRPr lang="ru-RU" sz="1400" b="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</a:rPr>
                        <a:t>464,1</a:t>
                      </a:r>
                      <a:endParaRPr lang="ru-RU" sz="1400" b="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</a:rPr>
                        <a:t>482,6</a:t>
                      </a:r>
                      <a:endParaRPr lang="ru-RU" sz="1400" b="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821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121917" marR="121917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</a:rPr>
                        <a:t>726,4</a:t>
                      </a:r>
                      <a:endParaRPr lang="ru-RU" sz="1400" b="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</a:rPr>
                        <a:t>755,5</a:t>
                      </a:r>
                      <a:endParaRPr lang="ru-RU" sz="1400" b="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</a:rPr>
                        <a:t>785,7</a:t>
                      </a:r>
                      <a:endParaRPr lang="ru-RU" sz="1400" b="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1238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121917" marR="121917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34010" algn="ctr"/>
                          <a:tab pos="668020" algn="r"/>
                        </a:tabLs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</a:rPr>
                        <a:t>243,0</a:t>
                      </a:r>
                      <a:endParaRPr lang="ru-RU" sz="1400" b="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34010" algn="ctr"/>
                          <a:tab pos="668020" algn="r"/>
                        </a:tabLs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</a:rPr>
                        <a:t>243,0</a:t>
                      </a:r>
                      <a:endParaRPr lang="ru-RU" sz="1400" b="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34010" algn="ctr"/>
                          <a:tab pos="668020" algn="r"/>
                        </a:tabLs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</a:rPr>
                        <a:t>243,0</a:t>
                      </a:r>
                      <a:endParaRPr lang="ru-RU" sz="1400" b="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800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 marL="121917" marR="121917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</a:rPr>
                        <a:t>2010,0</a:t>
                      </a:r>
                      <a:endParaRPr lang="ru-RU" sz="1400" b="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</a:rPr>
                        <a:t>2010,0</a:t>
                      </a:r>
                      <a:endParaRPr lang="ru-RU" sz="1400" b="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</a:rPr>
                        <a:t>2010,0</a:t>
                      </a:r>
                      <a:endParaRPr lang="ru-RU" sz="1400" b="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093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Госпошлина</a:t>
                      </a:r>
                    </a:p>
                  </a:txBody>
                  <a:tcPr marL="121917" marR="121917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</a:rPr>
                        <a:t>3,0</a:t>
                      </a:r>
                      <a:endParaRPr lang="ru-RU" sz="1400" b="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</a:rPr>
                        <a:t>3,1</a:t>
                      </a:r>
                      <a:endParaRPr lang="ru-RU" sz="1400" b="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</a:rPr>
                        <a:t>3,2</a:t>
                      </a:r>
                      <a:endParaRPr lang="ru-RU" sz="1400" b="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9525024" y="857232"/>
            <a:ext cx="1724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600" b="1" dirty="0" smtClean="0">
                <a:cs typeface="Times New Roman" pitchFamily="18" charset="0"/>
              </a:rPr>
              <a:t>(тыс. руб.)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527051" y="116633"/>
            <a:ext cx="11055349" cy="72008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3200" b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lang="ru-RU" altLang="ru-RU" sz="3200" b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ru-RU" altLang="ru-RU" sz="3200" b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lang="ru-RU" altLang="ru-RU" sz="3200" b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ru-RU" altLang="ru-RU" sz="3200" b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17504" name="Group 9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9176540"/>
              </p:ext>
            </p:extLst>
          </p:nvPr>
        </p:nvGraphicFramePr>
        <p:xfrm>
          <a:off x="476210" y="1142983"/>
          <a:ext cx="11334830" cy="4569585"/>
        </p:xfrm>
        <a:graphic>
          <a:graphicData uri="http://schemas.openxmlformats.org/drawingml/2006/table">
            <a:tbl>
              <a:tblPr/>
              <a:tblGrid>
                <a:gridCol w="6000793">
                  <a:extLst>
                    <a:ext uri="{9D8B030D-6E8A-4147-A177-3AD203B41FA5}"/>
                  </a:extLst>
                </a:gridCol>
                <a:gridCol w="1905013">
                  <a:extLst>
                    <a:ext uri="{9D8B030D-6E8A-4147-A177-3AD203B41FA5}"/>
                  </a:extLst>
                </a:gridCol>
                <a:gridCol w="1809763">
                  <a:extLst>
                    <a:ext uri="{9D8B030D-6E8A-4147-A177-3AD203B41FA5}"/>
                  </a:extLst>
                </a:gridCol>
                <a:gridCol w="1619261">
                  <a:extLst>
                    <a:ext uri="{9D8B030D-6E8A-4147-A177-3AD203B41FA5}"/>
                  </a:extLst>
                </a:gridCol>
              </a:tblGrid>
              <a:tr h="355901">
                <a:tc>
                  <a:txBody>
                    <a:bodyPr/>
                    <a:lstStyle>
                      <a:lvl1pPr marL="136525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121920" marR="121920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36525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136525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</a:txBody>
                  <a:tcPr marL="121920" marR="121920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36525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136525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</a:p>
                  </a:txBody>
                  <a:tcPr marL="121920" marR="121920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36525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136525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 год</a:t>
                      </a:r>
                    </a:p>
                  </a:txBody>
                  <a:tcPr marL="121920" marR="121920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04261">
                <a:tc>
                  <a:txBody>
                    <a:bodyPr/>
                    <a:lstStyle>
                      <a:lvl1pPr marL="136525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17,8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16" marR="121916" marT="45736" marB="457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18,3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16" marR="121916" marT="45736" marB="457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18,8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16" marR="121916" marT="45736" marB="457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/>
                </a:extLst>
              </a:tr>
              <a:tr h="316717">
                <a:tc>
                  <a:txBody>
                    <a:bodyPr/>
                    <a:lstStyle>
                      <a:lvl1pPr marL="136525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оказания платных услуг (работ)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36525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136525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</a:p>
                  </a:txBody>
                  <a:tcPr marL="121920" marR="121920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36525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136525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36525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136525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730145">
                <a:tc>
                  <a:txBody>
                    <a:bodyPr/>
                    <a:lstStyle>
                      <a:lvl1pPr marL="136525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1365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Административные штрафы, установленные законами субъектов Российской Федерации об административных правонарушениях 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36525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136525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12,8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36525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136525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13,3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36525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136525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13,8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55938">
                <a:tc>
                  <a:txBody>
                    <a:bodyPr/>
                    <a:lstStyle>
                      <a:lvl1pPr marL="136525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12258,7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16" marR="121916" marT="45736" marB="457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9454,9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16" marR="121916" marT="45736" marB="457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8380,8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16" marR="121916" marT="45736" marB="457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/>
                </a:extLst>
              </a:tr>
              <a:tr h="304224">
                <a:tc>
                  <a:txBody>
                    <a:bodyPr/>
                    <a:lstStyle>
                      <a:lvl1pPr marL="136525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 на выравнивание бюджетной обеспеченности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11639,7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9311,8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8380,6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17185">
                <a:tc>
                  <a:txBody>
                    <a:bodyPr/>
                    <a:lstStyle>
                      <a:lvl1pPr marL="136525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1365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 бюджетам сельских поселений на поддержку мер по обеспечению сбалансированности бюджетов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480,7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730145">
                <a:tc>
                  <a:txBody>
                    <a:bodyPr/>
                    <a:lstStyle>
                      <a:lvl1pPr marL="136525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1365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+mn-ea"/>
                          <a:cs typeface="+mn-cs"/>
                        </a:rPr>
                        <a:t>Субвенции местным бюджетам на выполнение передаваемых полномочий субъектов Российской Федерации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36525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136525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121920" marR="121920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36525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136525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121920" marR="121920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36525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136525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121920" marR="121920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943106">
                <a:tc>
                  <a:txBody>
                    <a:bodyPr/>
                    <a:lstStyle/>
                    <a:p>
                      <a:pPr marL="1365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 бюджетам на осуществление первичного воинского учета органами местного самоуправления поселений, муниципальных и городских округов</a:t>
                      </a: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138,1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142,9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Скругленный прямоугольник 1"/>
          <p:cNvGrpSpPr>
            <a:grpSpLocks/>
          </p:cNvGrpSpPr>
          <p:nvPr/>
        </p:nvGrpSpPr>
        <p:grpSpPr bwMode="auto">
          <a:xfrm>
            <a:off x="283634" y="55563"/>
            <a:ext cx="11650133" cy="854075"/>
            <a:chOff x="73" y="88"/>
            <a:chExt cx="5564" cy="538"/>
          </a:xfrm>
        </p:grpSpPr>
        <p:pic>
          <p:nvPicPr>
            <p:cNvPr id="5" name="Скругленный прямоугольник 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" y="88"/>
              <a:ext cx="5564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33" y="184"/>
              <a:ext cx="544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1" tIns="45715" rIns="91431" bIns="45715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ru-RU" altLang="ru-RU" sz="3600">
                  <a:latin typeface="Constantia" pitchFamily="18" charset="0"/>
                </a:rPr>
                <a:t>Структура доходов бюджета</a:t>
              </a: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9334523" y="785794"/>
            <a:ext cx="20955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6525" lvl="0" algn="ctr" eaLnBrk="1" hangingPunct="1"/>
            <a:r>
              <a:rPr lang="ru-RU" altLang="ru-RU" sz="1600" b="1" dirty="0" smtClean="0">
                <a:cs typeface="Times New Roman" pitchFamily="18" charset="0"/>
              </a:rPr>
              <a:t>(тыс. руб.)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20337F0B-2358-4BF2-B9D3-7F432BA53531}"/>
              </a:ext>
            </a:extLst>
          </p:cNvPr>
          <p:cNvSpPr/>
          <p:nvPr/>
        </p:nvSpPr>
        <p:spPr>
          <a:xfrm>
            <a:off x="536028" y="756745"/>
            <a:ext cx="9241018" cy="1478033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indent="442913" algn="just">
              <a:lnSpc>
                <a:spcPct val="115000"/>
              </a:lnSpc>
              <a:spcAft>
                <a:spcPts val="0"/>
              </a:spcAft>
            </a:pPr>
            <a:endParaRPr lang="ru-RU" sz="2000" b="1" i="1" dirty="0" smtClean="0">
              <a:solidFill>
                <a:schemeClr val="accent4">
                  <a:lumMod val="75000"/>
                </a:schemeClr>
              </a:solidFill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42913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Расходы </a:t>
            </a:r>
            <a:r>
              <a:rPr lang="ru-RU" sz="2000" b="1" i="1" dirty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бюджета </a:t>
            </a:r>
            <a:r>
              <a:rPr lang="ru-RU" sz="2000" dirty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– выплачиваемые из бюджета денежные средства, за исключением средств, являющихся источниками финансирования дефицита бюджета </a:t>
            </a:r>
            <a:endParaRPr lang="ru-RU" sz="1200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457E0C8B-3FF3-4C8C-B34F-0AFB5DA53A8F}"/>
              </a:ext>
            </a:extLst>
          </p:cNvPr>
          <p:cNvSpPr/>
          <p:nvPr/>
        </p:nvSpPr>
        <p:spPr>
          <a:xfrm>
            <a:off x="504497" y="1860331"/>
            <a:ext cx="9272550" cy="2185919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indent="442913" algn="just">
              <a:lnSpc>
                <a:spcPct val="115000"/>
              </a:lnSpc>
              <a:spcAft>
                <a:spcPts val="0"/>
              </a:spcAft>
            </a:pPr>
            <a:endParaRPr lang="ru-RU" sz="2000" b="1" i="1" dirty="0" smtClean="0">
              <a:solidFill>
                <a:schemeClr val="accent4">
                  <a:lumMod val="75000"/>
                </a:schemeClr>
              </a:solidFill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42913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</a:t>
            </a:r>
            <a:r>
              <a:rPr lang="ru-RU" sz="2000" b="1" i="1" dirty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расходов </a:t>
            </a:r>
            <a:r>
              <a:rPr lang="ru-RU" sz="2000" dirty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осуществляется в соответствии с расходными обязательствами, обусловленными установленным законодательством разграничением полномочий, исполнение которых должно происходить в очередном финансовом году за счет средств соответствующих бюджетов   </a:t>
            </a:r>
            <a:endParaRPr lang="ru-RU" sz="1200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1AA94192-F4FB-4943-B013-9FD1DFD56110}"/>
              </a:ext>
            </a:extLst>
          </p:cNvPr>
          <p:cNvSpPr/>
          <p:nvPr/>
        </p:nvSpPr>
        <p:spPr>
          <a:xfrm>
            <a:off x="30093" y="304442"/>
            <a:ext cx="10394480" cy="472437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РАСХОДЫ </a:t>
            </a:r>
            <a:r>
              <a:rPr lang="ru-RU" sz="2400" dirty="0" smtClean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БЮДЖЕТА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6905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Диаграмма 28">
            <a:extLst>
              <a:ext uri="{FF2B5EF4-FFF2-40B4-BE49-F238E27FC236}">
                <a16:creationId xmlns:a16="http://schemas.microsoft.com/office/drawing/2014/main" xmlns="" id="{830F55E6-7FA5-4925-A418-6C6B2A5BDA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66689202"/>
              </p:ext>
            </p:extLst>
          </p:nvPr>
        </p:nvGraphicFramePr>
        <p:xfrm>
          <a:off x="349847" y="288985"/>
          <a:ext cx="9932839" cy="6280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41399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: фигура 2">
            <a:extLst>
              <a:ext uri="{FF2B5EF4-FFF2-40B4-BE49-F238E27FC236}">
                <a16:creationId xmlns:a16="http://schemas.microsoft.com/office/drawing/2014/main" xmlns="" id="{CEBE62B2-E820-4EBC-A04B-8FD749456D60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xmlns="" id="{407BEFCE-9767-4D97-BA9F-DFF990536A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387443367"/>
              </p:ext>
            </p:extLst>
          </p:nvPr>
        </p:nvGraphicFramePr>
        <p:xfrm>
          <a:off x="557048" y="252248"/>
          <a:ext cx="5347052" cy="6493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xmlns="" id="{48F54DD2-EC09-447C-8898-34671F7827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40107338"/>
              </p:ext>
            </p:extLst>
          </p:nvPr>
        </p:nvGraphicFramePr>
        <p:xfrm>
          <a:off x="6081623" y="203200"/>
          <a:ext cx="5602379" cy="6542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5118004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115889"/>
            <a:ext cx="10972800" cy="936625"/>
          </a:xfrm>
        </p:spPr>
        <p:txBody>
          <a:bodyPr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бюджета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Кормовского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Ремонтненского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по разделам и подразделам классификации расходов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2024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 плановый период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2124690011"/>
              </p:ext>
            </p:extLst>
          </p:nvPr>
        </p:nvGraphicFramePr>
        <p:xfrm>
          <a:off x="440339" y="1363761"/>
          <a:ext cx="11161854" cy="5287205"/>
        </p:xfrm>
        <a:graphic>
          <a:graphicData uri="http://schemas.openxmlformats.org/drawingml/2006/table">
            <a:tbl>
              <a:tblPr/>
              <a:tblGrid>
                <a:gridCol w="5856877"/>
                <a:gridCol w="952778"/>
                <a:gridCol w="1003645"/>
                <a:gridCol w="1116185"/>
                <a:gridCol w="1116185"/>
                <a:gridCol w="1116184"/>
              </a:tblGrid>
              <a:tr h="2483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Подраздел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 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2026 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5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РАСХОДЫ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15705,1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12948,9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11924,1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5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ОБЩЕГОСУДАРСТВЕННЫЕ ВОПРОСЫ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637540" algn="r"/>
                        </a:tabLs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8671,8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637540" algn="r"/>
                        </a:tabLs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7140,6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637540" algn="r"/>
                        </a:tabLs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7227,3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66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04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8474,0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6589,7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6175,0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24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Обеспечение проведения выборов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референдумов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07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388,3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88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Резервные фонды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88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Другие общегосударственные вопросы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187,8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540,9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654,0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2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02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138,1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142,9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3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Мобилизационная и вневойсковая подготовка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02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138,1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142,9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7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28,8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30,0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31,3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7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Защита населения и территории от чрезвычайных ситуаций природного и техногенного характера, пожарная безопасность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28,8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30,0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31,3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2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05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458,9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859,7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831,5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88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Благоустройство 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05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03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458,9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859,7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831,5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9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КУЛЬТУРА</a:t>
                      </a: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КИНЕМАТОГРАФИЯ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08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6125,4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4483,6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3541,9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0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Культура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08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6125,4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4483,6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3541,9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9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272,1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272,1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272,1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Пенсионное обеспечение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272,1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272,1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272,1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1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10,0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20,0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20,0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60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Массовый спорт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02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20,0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20,0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239272" y="878775"/>
            <a:ext cx="219076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6525" lvl="0" algn="ctr" eaLnBrk="1" hangingPunct="1"/>
            <a:r>
              <a:rPr lang="ru-RU" altLang="ru-RU" sz="1400" b="1" dirty="0" smtClean="0">
                <a:cs typeface="Times New Roman" pitchFamily="18" charset="0"/>
              </a:rPr>
              <a:t>(тыс. руб.)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44BA507-8217-4DBC-AF0B-7B6740D6784E}"/>
              </a:ext>
            </a:extLst>
          </p:cNvPr>
          <p:cNvSpPr/>
          <p:nvPr/>
        </p:nvSpPr>
        <p:spPr>
          <a:xfrm>
            <a:off x="1573346" y="2712046"/>
            <a:ext cx="69581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6938" indent="-896938"/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</a:rPr>
              <a:t>Адрес:   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</a:rPr>
              <a:t>с</a:t>
            </a:r>
            <a:r>
              <a:rPr lang="ru-RU" dirty="0" smtClean="0"/>
              <a:t>. Кормовое, ул</a:t>
            </a:r>
            <a:r>
              <a:rPr lang="ru-RU" dirty="0" smtClean="0"/>
              <a:t>. </a:t>
            </a:r>
            <a:r>
              <a:rPr lang="ru-RU" dirty="0" smtClean="0"/>
              <a:t>Комсомольская д.1</a:t>
            </a:r>
            <a:endParaRPr lang="ru-RU" dirty="0"/>
          </a:p>
          <a:p>
            <a:pPr marL="896938" indent="-896938"/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896938" indent="-896938"/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</a:rPr>
              <a:t>Телефон: </a:t>
            </a:r>
            <a:r>
              <a:rPr lang="ru-RU" dirty="0" smtClean="0">
                <a:latin typeface="Open Sans"/>
              </a:rPr>
              <a:t>8(86379) 33-4-65</a:t>
            </a:r>
            <a:endParaRPr lang="ru-RU" dirty="0">
              <a:latin typeface="Open Sans"/>
            </a:endParaRPr>
          </a:p>
          <a:p>
            <a:pPr marL="896938" indent="-896938"/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896938" indent="-896938"/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</a:rPr>
              <a:t>Электронная почта: </a:t>
            </a:r>
            <a:r>
              <a:rPr lang="en-US" dirty="0" smtClean="0">
                <a:latin typeface="Arial" panose="020B0604020202020204" pitchFamily="34" charset="0"/>
              </a:rPr>
              <a:t>sp32342@donpac</a:t>
            </a:r>
            <a:r>
              <a:rPr lang="en-US" dirty="0" smtClean="0">
                <a:latin typeface="Open Sans"/>
              </a:rPr>
              <a:t>.ru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8DDD8017-68D6-4B36-8AA5-21AE29D07553}"/>
              </a:ext>
            </a:extLst>
          </p:cNvPr>
          <p:cNvSpPr/>
          <p:nvPr/>
        </p:nvSpPr>
        <p:spPr>
          <a:xfrm>
            <a:off x="531471" y="969205"/>
            <a:ext cx="9219012" cy="38779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Кормовское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сельское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поселение </a:t>
            </a:r>
          </a:p>
        </p:txBody>
      </p:sp>
    </p:spTree>
    <p:extLst>
      <p:ext uri="{BB962C8B-B14F-4D97-AF65-F5344CB8AC3E}">
        <p14:creationId xmlns:p14="http://schemas.microsoft.com/office/powerpoint/2010/main" xmlns="" val="3610584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: фигура 9">
            <a:extLst>
              <a:ext uri="{FF2B5EF4-FFF2-40B4-BE49-F238E27FC236}">
                <a16:creationId xmlns:a16="http://schemas.microsoft.com/office/drawing/2014/main" xmlns="" id="{7536BA29-2532-42D0-926E-91D6F301AAA4}"/>
              </a:ext>
            </a:extLst>
          </p:cNvPr>
          <p:cNvSpPr/>
          <p:nvPr/>
        </p:nvSpPr>
        <p:spPr>
          <a:xfrm>
            <a:off x="7283570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467BF2B1-7780-4103-A6D6-BAB62FC74DE3}"/>
              </a:ext>
            </a:extLst>
          </p:cNvPr>
          <p:cNvSpPr/>
          <p:nvPr/>
        </p:nvSpPr>
        <p:spPr>
          <a:xfrm>
            <a:off x="1093076" y="914400"/>
            <a:ext cx="10030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/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Бюджет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Кормовского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сельского поселения составляется и утверждается сроком на три года (очередной финансовый год и плановый период). Составление и рассмотрение проекта бюджета поселения, утверждение и исполнение бюджета поселения, осуществление контроля за его исполнением, составление отчета об исполнении бюджета поселения осуществляются органами местного самоуправления поселения самостоятельно с соблюдением требований, установленных Бюджетным кодексом РФ и Федеральным законом "Об общих принципах организации местного самоуправления в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РФ»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indent="363538" algn="just"/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indent="363538" algn="just"/>
            <a:endParaRPr lang="ru-RU" sz="1600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1792F6E2-761F-42C0-A402-DCBC834DCEFF}"/>
              </a:ext>
            </a:extLst>
          </p:cNvPr>
          <p:cNvSpPr/>
          <p:nvPr/>
        </p:nvSpPr>
        <p:spPr>
          <a:xfrm>
            <a:off x="519953" y="142086"/>
            <a:ext cx="10394480" cy="517065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Уважаемые </a:t>
            </a:r>
            <a:r>
              <a:rPr lang="ru-RU" sz="2400" dirty="0" smtClean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жители </a:t>
            </a:r>
            <a:r>
              <a:rPr lang="ru-RU" sz="2400" dirty="0" err="1" smtClean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Кормовского</a:t>
            </a:r>
            <a:r>
              <a:rPr lang="ru-RU" sz="2400" dirty="0" smtClean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сельского поселения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xmlns="" id="{7CB1C54E-2F3D-4F8A-84E6-48D126A2F3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637847915"/>
              </p:ext>
            </p:extLst>
          </p:nvPr>
        </p:nvGraphicFramePr>
        <p:xfrm>
          <a:off x="809297" y="2764221"/>
          <a:ext cx="3626069" cy="3987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81E5AC9B-A32A-4010-ABB4-19F95DA10094}"/>
              </a:ext>
            </a:extLst>
          </p:cNvPr>
          <p:cNvSpPr/>
          <p:nvPr/>
        </p:nvSpPr>
        <p:spPr>
          <a:xfrm>
            <a:off x="4487917" y="2695699"/>
            <a:ext cx="666355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/>
            <a:r>
              <a:rPr lang="ru-RU" sz="1600" b="1" dirty="0">
                <a:solidFill>
                  <a:srgbClr val="C00000"/>
                </a:solidFill>
                <a:latin typeface="Akrobat" panose="00000600000000000000" pitchFamily="50" charset="-52"/>
                <a:cs typeface="Times New Roman" pitchFamily="18" charset="0"/>
              </a:rPr>
              <a:t>Бюджет поселения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- это форма образования и расходования денежных средств, предназначенных для финансового обеспечения задач и функций сельского поселения. 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itchFamily="18" charset="0"/>
            </a:endParaRPr>
          </a:p>
          <a:p>
            <a:pPr indent="363538" algn="just"/>
            <a:r>
              <a:rPr lang="ru-RU" sz="16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itchFamily="18" charset="0"/>
              </a:rPr>
              <a:t>Бюджет для граждан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itchFamily="18" charset="0"/>
              </a:rPr>
              <a:t>- документ, содержащий  основные положения решения о бюджете в доступной для широкого круга заинтересованных пользователей форме, разработанный в целях ознакомления граждан с основными целями, задачами бюджетной политики, планируемыми и достигнутыми результатами использования бюджетных средств.</a:t>
            </a:r>
          </a:p>
          <a:p>
            <a:pPr indent="363538" algn="just"/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itchFamily="18" charset="0"/>
              </a:rPr>
              <a:t>Граждане как налогоплательщики и потребители государственных и муниципальных услуг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каждого человека.</a:t>
            </a:r>
          </a:p>
          <a:p>
            <a:pPr indent="363538" algn="just"/>
            <a:endParaRPr lang="ru-RU" sz="1600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Знак ''плюс'' 10">
            <a:extLst>
              <a:ext uri="{FF2B5EF4-FFF2-40B4-BE49-F238E27FC236}">
                <a16:creationId xmlns:a16="http://schemas.microsoft.com/office/drawing/2014/main" xmlns="" id="{9156BC72-600C-493E-9605-01BE444F593A}"/>
              </a:ext>
            </a:extLst>
          </p:cNvPr>
          <p:cNvSpPr/>
          <p:nvPr/>
        </p:nvSpPr>
        <p:spPr>
          <a:xfrm>
            <a:off x="2527126" y="3081963"/>
            <a:ext cx="370936" cy="369332"/>
          </a:xfrm>
          <a:prstGeom prst="mathPlus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6890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F6D3802A-F409-45FF-98A6-1D5D4FCB8BAE}"/>
              </a:ext>
            </a:extLst>
          </p:cNvPr>
          <p:cNvSpPr/>
          <p:nvPr/>
        </p:nvSpPr>
        <p:spPr>
          <a:xfrm>
            <a:off x="840828" y="4519448"/>
            <a:ext cx="8646354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 бюджета –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выплачиваемые из бюджета денежные средства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xmlns="" id="{92F0949D-F058-4D28-9DFF-E5DD959BE8FC}"/>
              </a:ext>
            </a:extLst>
          </p:cNvPr>
          <p:cNvSpPr/>
          <p:nvPr/>
        </p:nvSpPr>
        <p:spPr>
          <a:xfrm>
            <a:off x="1292772" y="5370786"/>
            <a:ext cx="8194410" cy="646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Расходные обязательства (публичные и гражданско-правовые) –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обязанность выплатить денежные средства из соответствующего бюджета</a:t>
            </a:r>
          </a:p>
        </p:txBody>
      </p:sp>
      <p:graphicFrame>
        <p:nvGraphicFramePr>
          <p:cNvPr id="45" name="Диаграмма 44">
            <a:extLst>
              <a:ext uri="{FF2B5EF4-FFF2-40B4-BE49-F238E27FC236}">
                <a16:creationId xmlns:a16="http://schemas.microsoft.com/office/drawing/2014/main" xmlns="" id="{ABF72588-2762-4413-BE5A-C68ED14EB8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393962784"/>
              </p:ext>
            </p:extLst>
          </p:nvPr>
        </p:nvGraphicFramePr>
        <p:xfrm>
          <a:off x="1758565" y="1793845"/>
          <a:ext cx="7448497" cy="163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13A9AE1F-A969-4169-AE69-BC7C74D53BCA}"/>
              </a:ext>
            </a:extLst>
          </p:cNvPr>
          <p:cNvSpPr txBox="1"/>
          <p:nvPr/>
        </p:nvSpPr>
        <p:spPr>
          <a:xfrm>
            <a:off x="2883641" y="3554833"/>
            <a:ext cx="2266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ДЕФИЦИТ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EE5E989A-60B1-47ED-B76E-10C7E6F0487E}"/>
              </a:ext>
            </a:extLst>
          </p:cNvPr>
          <p:cNvSpPr txBox="1"/>
          <p:nvPr/>
        </p:nvSpPr>
        <p:spPr>
          <a:xfrm>
            <a:off x="5762743" y="3549302"/>
            <a:ext cx="2266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ПРОФИЦИТ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6AC06371-7F60-496A-82BB-C4C6F888CF5A}"/>
              </a:ext>
            </a:extLst>
          </p:cNvPr>
          <p:cNvSpPr/>
          <p:nvPr/>
        </p:nvSpPr>
        <p:spPr>
          <a:xfrm>
            <a:off x="3552497" y="315311"/>
            <a:ext cx="4554049" cy="142940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33D8622C-4CBE-4992-A70B-2D8C611FE00B}"/>
              </a:ext>
            </a:extLst>
          </p:cNvPr>
          <p:cNvSpPr/>
          <p:nvPr/>
        </p:nvSpPr>
        <p:spPr>
          <a:xfrm>
            <a:off x="2560458" y="807335"/>
            <a:ext cx="3410282" cy="670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Запланированные </a:t>
            </a:r>
            <a:endParaRPr lang="ru-RU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</a:t>
            </a: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1100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15705,1</a:t>
            </a:r>
            <a:endParaRPr lang="ru-RU" sz="1100" i="1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5F7EAA8B-68F5-4DAF-8CFF-DD0F0E88C532}"/>
              </a:ext>
            </a:extLst>
          </p:cNvPr>
          <p:cNvSpPr/>
          <p:nvPr/>
        </p:nvSpPr>
        <p:spPr>
          <a:xfrm>
            <a:off x="5254138" y="840828"/>
            <a:ext cx="3410282" cy="670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Запланированные </a:t>
            </a: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</a:t>
            </a: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1100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15705,1</a:t>
            </a:r>
            <a:endParaRPr lang="ru-RU" sz="1100" i="1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Равно 11">
            <a:extLst>
              <a:ext uri="{FF2B5EF4-FFF2-40B4-BE49-F238E27FC236}">
                <a16:creationId xmlns:a16="http://schemas.microsoft.com/office/drawing/2014/main" xmlns="" id="{1FF36637-BF24-4546-92DB-23B2132D084D}"/>
              </a:ext>
            </a:extLst>
          </p:cNvPr>
          <p:cNvSpPr/>
          <p:nvPr/>
        </p:nvSpPr>
        <p:spPr>
          <a:xfrm>
            <a:off x="5609474" y="800967"/>
            <a:ext cx="444725" cy="387648"/>
          </a:xfrm>
          <a:prstGeom prst="mathEqual">
            <a:avLst>
              <a:gd name="adj1" fmla="val 12976"/>
              <a:gd name="adj2" fmla="val 17031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C16EAF83-0060-4BC7-8E51-9DBF03511FBB}"/>
              </a:ext>
            </a:extLst>
          </p:cNvPr>
          <p:cNvSpPr/>
          <p:nvPr/>
        </p:nvSpPr>
        <p:spPr>
          <a:xfrm>
            <a:off x="7291798" y="809297"/>
            <a:ext cx="3008340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 возникает: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A6E052F7-48BF-4ADA-A637-970CE6AA9D6A}"/>
              </a:ext>
            </a:extLst>
          </p:cNvPr>
          <p:cNvSpPr/>
          <p:nvPr/>
        </p:nvSpPr>
        <p:spPr>
          <a:xfrm>
            <a:off x="546538" y="777766"/>
            <a:ext cx="324320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нарушается равенство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4885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xmlns="" id="{D19F1CB1-794B-4C27-8644-E67AE15F83E1}"/>
              </a:ext>
            </a:extLst>
          </p:cNvPr>
          <p:cNvSpPr/>
          <p:nvPr/>
        </p:nvSpPr>
        <p:spPr>
          <a:xfrm>
            <a:off x="7283570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814CE59-436E-4C8B-9FD9-5976A68653E5}"/>
              </a:ext>
            </a:extLst>
          </p:cNvPr>
          <p:cNvSpPr txBox="1"/>
          <p:nvPr/>
        </p:nvSpPr>
        <p:spPr>
          <a:xfrm>
            <a:off x="8240796" y="3573717"/>
            <a:ext cx="17399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2026_</a:t>
            </a:r>
            <a:endParaRPr lang="ru-RU" sz="40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Равнобедренный треугольник 9">
            <a:extLst>
              <a:ext uri="{FF2B5EF4-FFF2-40B4-BE49-F238E27FC236}">
                <a16:creationId xmlns:a16="http://schemas.microsoft.com/office/drawing/2014/main" xmlns="" id="{4EBECCAF-7E79-4738-9442-336D1E8F20BE}"/>
              </a:ext>
            </a:extLst>
          </p:cNvPr>
          <p:cNvSpPr/>
          <p:nvPr/>
        </p:nvSpPr>
        <p:spPr>
          <a:xfrm>
            <a:off x="8907546" y="5731060"/>
            <a:ext cx="406400" cy="426710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6A1A8F9-7CB6-4989-B73D-EDC563DE3157}"/>
              </a:ext>
            </a:extLst>
          </p:cNvPr>
          <p:cNvSpPr/>
          <p:nvPr/>
        </p:nvSpPr>
        <p:spPr>
          <a:xfrm>
            <a:off x="6789205" y="5266801"/>
            <a:ext cx="4489286" cy="387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ED9A8F0-D904-44AF-9649-2E1F0E95D8B4}"/>
              </a:ext>
            </a:extLst>
          </p:cNvPr>
          <p:cNvSpPr txBox="1"/>
          <p:nvPr/>
        </p:nvSpPr>
        <p:spPr>
          <a:xfrm>
            <a:off x="7665424" y="5266801"/>
            <a:ext cx="323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Дефицит 0,00</a:t>
            </a:r>
          </a:p>
        </p:txBody>
      </p:sp>
      <p:sp>
        <p:nvSpPr>
          <p:cNvPr id="13" name="Блок-схема: альтернативный процесс 12">
            <a:extLst>
              <a:ext uri="{FF2B5EF4-FFF2-40B4-BE49-F238E27FC236}">
                <a16:creationId xmlns:a16="http://schemas.microsoft.com/office/drawing/2014/main" xmlns="" id="{B83653E1-2B89-4519-925D-6C3130C223A8}"/>
              </a:ext>
            </a:extLst>
          </p:cNvPr>
          <p:cNvSpPr/>
          <p:nvPr/>
        </p:nvSpPr>
        <p:spPr>
          <a:xfrm>
            <a:off x="7026634" y="4377423"/>
            <a:ext cx="1739900" cy="821672"/>
          </a:xfrm>
          <a:prstGeom prst="flowChartAlternateProcess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альтернативный процесс 13">
            <a:extLst>
              <a:ext uri="{FF2B5EF4-FFF2-40B4-BE49-F238E27FC236}">
                <a16:creationId xmlns:a16="http://schemas.microsoft.com/office/drawing/2014/main" xmlns="" id="{D6CEF709-F3C1-4F9A-9489-801626A30724}"/>
              </a:ext>
            </a:extLst>
          </p:cNvPr>
          <p:cNvSpPr/>
          <p:nvPr/>
        </p:nvSpPr>
        <p:spPr>
          <a:xfrm>
            <a:off x="9433182" y="4349914"/>
            <a:ext cx="1739900" cy="810337"/>
          </a:xfrm>
          <a:prstGeom prst="flowChartAlternateProcess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8CB61CB1-72B4-4BC1-9984-72083EE46EB5}"/>
              </a:ext>
            </a:extLst>
          </p:cNvPr>
          <p:cNvSpPr txBox="1"/>
          <p:nvPr/>
        </p:nvSpPr>
        <p:spPr>
          <a:xfrm>
            <a:off x="6993865" y="4420963"/>
            <a:ext cx="1805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11924,1 тыс. рублей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62E170D-8D53-4D4E-A179-3C58E0D1B2A5}"/>
              </a:ext>
            </a:extLst>
          </p:cNvPr>
          <p:cNvSpPr txBox="1"/>
          <p:nvPr/>
        </p:nvSpPr>
        <p:spPr>
          <a:xfrm>
            <a:off x="9399211" y="4357957"/>
            <a:ext cx="18343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11924,1 тыс. рублей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Равно 16">
            <a:extLst>
              <a:ext uri="{FF2B5EF4-FFF2-40B4-BE49-F238E27FC236}">
                <a16:creationId xmlns:a16="http://schemas.microsoft.com/office/drawing/2014/main" xmlns="" id="{6BEDA571-BA04-4D6A-9AF0-CE47011DC5D2}"/>
              </a:ext>
            </a:extLst>
          </p:cNvPr>
          <p:cNvSpPr/>
          <p:nvPr/>
        </p:nvSpPr>
        <p:spPr>
          <a:xfrm>
            <a:off x="8839397" y="4582087"/>
            <a:ext cx="542698" cy="329257"/>
          </a:xfrm>
          <a:prstGeom prst="mathEqual">
            <a:avLst>
              <a:gd name="adj1" fmla="val 23520"/>
              <a:gd name="adj2" fmla="val 19474"/>
            </a:avLst>
          </a:prstGeom>
          <a:solidFill>
            <a:schemeClr val="accent4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80879883-287F-457E-A432-D4CA99254D06}"/>
              </a:ext>
            </a:extLst>
          </p:cNvPr>
          <p:cNvSpPr txBox="1"/>
          <p:nvPr/>
        </p:nvSpPr>
        <p:spPr>
          <a:xfrm>
            <a:off x="2103025" y="3570403"/>
            <a:ext cx="1739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2025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9" name="Равнобедренный треугольник 18">
            <a:extLst>
              <a:ext uri="{FF2B5EF4-FFF2-40B4-BE49-F238E27FC236}">
                <a16:creationId xmlns:a16="http://schemas.microsoft.com/office/drawing/2014/main" xmlns="" id="{6017C05C-717F-466C-B81B-D48361E59C32}"/>
              </a:ext>
            </a:extLst>
          </p:cNvPr>
          <p:cNvSpPr/>
          <p:nvPr/>
        </p:nvSpPr>
        <p:spPr>
          <a:xfrm>
            <a:off x="2692596" y="5705633"/>
            <a:ext cx="406400" cy="426710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D65396AD-B966-493F-A455-FC7AE37598D1}"/>
              </a:ext>
            </a:extLst>
          </p:cNvPr>
          <p:cNvSpPr/>
          <p:nvPr/>
        </p:nvSpPr>
        <p:spPr>
          <a:xfrm>
            <a:off x="574255" y="5266801"/>
            <a:ext cx="4489286" cy="387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D27C6DFC-B26E-49D4-B13F-F88DCD305D34}"/>
              </a:ext>
            </a:extLst>
          </p:cNvPr>
          <p:cNvSpPr txBox="1"/>
          <p:nvPr/>
        </p:nvSpPr>
        <p:spPr>
          <a:xfrm>
            <a:off x="1450474" y="5266801"/>
            <a:ext cx="323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Дефицит 0,00</a:t>
            </a:r>
          </a:p>
        </p:txBody>
      </p:sp>
      <p:sp>
        <p:nvSpPr>
          <p:cNvPr id="22" name="Блок-схема: альтернативный процесс 21">
            <a:extLst>
              <a:ext uri="{FF2B5EF4-FFF2-40B4-BE49-F238E27FC236}">
                <a16:creationId xmlns:a16="http://schemas.microsoft.com/office/drawing/2014/main" xmlns="" id="{E6703991-D2D0-409B-9342-010263574981}"/>
              </a:ext>
            </a:extLst>
          </p:cNvPr>
          <p:cNvSpPr/>
          <p:nvPr/>
        </p:nvSpPr>
        <p:spPr>
          <a:xfrm>
            <a:off x="811684" y="4323397"/>
            <a:ext cx="1739900" cy="875698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3" name="Блок-схема: альтернативный процесс 22">
            <a:extLst>
              <a:ext uri="{FF2B5EF4-FFF2-40B4-BE49-F238E27FC236}">
                <a16:creationId xmlns:a16="http://schemas.microsoft.com/office/drawing/2014/main" xmlns="" id="{E5548383-42B2-4921-9272-146C0927655D}"/>
              </a:ext>
            </a:extLst>
          </p:cNvPr>
          <p:cNvSpPr/>
          <p:nvPr/>
        </p:nvSpPr>
        <p:spPr>
          <a:xfrm>
            <a:off x="3218396" y="4345368"/>
            <a:ext cx="1739900" cy="814889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463B85EA-5BB3-4C86-AF16-BF2A086CB3BB}"/>
              </a:ext>
            </a:extLst>
          </p:cNvPr>
          <p:cNvSpPr txBox="1"/>
          <p:nvPr/>
        </p:nvSpPr>
        <p:spPr>
          <a:xfrm>
            <a:off x="765797" y="4377423"/>
            <a:ext cx="1881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12948,9  тыс. рублей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F5A85B9B-72AB-4733-B191-486EDB6E0A0E}"/>
              </a:ext>
            </a:extLst>
          </p:cNvPr>
          <p:cNvSpPr txBox="1"/>
          <p:nvPr/>
        </p:nvSpPr>
        <p:spPr>
          <a:xfrm>
            <a:off x="3106378" y="4370119"/>
            <a:ext cx="19244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12948,9 тыс.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Равно 25">
            <a:extLst>
              <a:ext uri="{FF2B5EF4-FFF2-40B4-BE49-F238E27FC236}">
                <a16:creationId xmlns:a16="http://schemas.microsoft.com/office/drawing/2014/main" xmlns="" id="{06289C44-9718-479F-9B23-FEBED6A9033C}"/>
              </a:ext>
            </a:extLst>
          </p:cNvPr>
          <p:cNvSpPr/>
          <p:nvPr/>
        </p:nvSpPr>
        <p:spPr>
          <a:xfrm>
            <a:off x="2624447" y="4582087"/>
            <a:ext cx="542698" cy="329257"/>
          </a:xfrm>
          <a:prstGeom prst="mathEqual">
            <a:avLst>
              <a:gd name="adj1" fmla="val 23520"/>
              <a:gd name="adj2" fmla="val 19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BA48BBC3-DD39-42FA-A467-637C36645EAD}"/>
              </a:ext>
            </a:extLst>
          </p:cNvPr>
          <p:cNvSpPr txBox="1"/>
          <p:nvPr/>
        </p:nvSpPr>
        <p:spPr>
          <a:xfrm>
            <a:off x="5062642" y="811350"/>
            <a:ext cx="1739900" cy="707886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2024</a:t>
            </a:r>
            <a:endParaRPr lang="ru-RU" sz="4000" dirty="0">
              <a:ln>
                <a:solidFill>
                  <a:schemeClr val="accent5">
                    <a:lumMod val="75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8" name="Равнобедренный треугольник 27">
            <a:extLst>
              <a:ext uri="{FF2B5EF4-FFF2-40B4-BE49-F238E27FC236}">
                <a16:creationId xmlns:a16="http://schemas.microsoft.com/office/drawing/2014/main" xmlns="" id="{5829993E-3528-4925-9F7B-DF4D82F19331}"/>
              </a:ext>
            </a:extLst>
          </p:cNvPr>
          <p:cNvSpPr/>
          <p:nvPr/>
        </p:nvSpPr>
        <p:spPr>
          <a:xfrm>
            <a:off x="5806290" y="2897770"/>
            <a:ext cx="406400" cy="426710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44DBBB60-580B-42E7-A133-4E4859CD0791}"/>
              </a:ext>
            </a:extLst>
          </p:cNvPr>
          <p:cNvSpPr/>
          <p:nvPr/>
        </p:nvSpPr>
        <p:spPr>
          <a:xfrm>
            <a:off x="3687949" y="2421748"/>
            <a:ext cx="4489286" cy="387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FCF8150E-60AD-4486-A10F-28F3461172B8}"/>
              </a:ext>
            </a:extLst>
          </p:cNvPr>
          <p:cNvSpPr txBox="1"/>
          <p:nvPr/>
        </p:nvSpPr>
        <p:spPr>
          <a:xfrm>
            <a:off x="4505423" y="2412192"/>
            <a:ext cx="323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Дефицит 0,00</a:t>
            </a:r>
          </a:p>
        </p:txBody>
      </p:sp>
      <p:sp>
        <p:nvSpPr>
          <p:cNvPr id="31" name="Блок-схема: альтернативный процесс 30">
            <a:extLst>
              <a:ext uri="{FF2B5EF4-FFF2-40B4-BE49-F238E27FC236}">
                <a16:creationId xmlns:a16="http://schemas.microsoft.com/office/drawing/2014/main" xmlns="" id="{E6BD7E27-E6EC-4126-A964-677D83D7C575}"/>
              </a:ext>
            </a:extLst>
          </p:cNvPr>
          <p:cNvSpPr/>
          <p:nvPr/>
        </p:nvSpPr>
        <p:spPr>
          <a:xfrm>
            <a:off x="3925378" y="1554968"/>
            <a:ext cx="1739900" cy="799074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альтернативный процесс 31">
            <a:extLst>
              <a:ext uri="{FF2B5EF4-FFF2-40B4-BE49-F238E27FC236}">
                <a16:creationId xmlns:a16="http://schemas.microsoft.com/office/drawing/2014/main" xmlns="" id="{EDF63F83-3897-4E14-A726-995D3F9454F1}"/>
              </a:ext>
            </a:extLst>
          </p:cNvPr>
          <p:cNvSpPr/>
          <p:nvPr/>
        </p:nvSpPr>
        <p:spPr>
          <a:xfrm>
            <a:off x="6331389" y="1519815"/>
            <a:ext cx="1739900" cy="795364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2388CF02-2C62-4809-8FD1-FF62B891F9FF}"/>
              </a:ext>
            </a:extLst>
          </p:cNvPr>
          <p:cNvSpPr txBox="1"/>
          <p:nvPr/>
        </p:nvSpPr>
        <p:spPr>
          <a:xfrm>
            <a:off x="3918529" y="1421387"/>
            <a:ext cx="1837978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</a:p>
          <a:p>
            <a:pPr algn="ctr">
              <a:spcAft>
                <a:spcPts val="600"/>
              </a:spcAft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15705,1 тыс. рублей</a:t>
            </a:r>
            <a:endParaRPr lang="ru-RU" sz="16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0665E99D-D865-4A99-A5FE-E96B007CAAEF}"/>
              </a:ext>
            </a:extLst>
          </p:cNvPr>
          <p:cNvSpPr txBox="1"/>
          <p:nvPr/>
        </p:nvSpPr>
        <p:spPr>
          <a:xfrm>
            <a:off x="6334613" y="1444890"/>
            <a:ext cx="19132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</a:p>
          <a:p>
            <a:pPr algn="ctr"/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15705,1 тыс.</a:t>
            </a:r>
          </a:p>
          <a:p>
            <a:pPr algn="ctr"/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sz="16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Равно 34">
            <a:extLst>
              <a:ext uri="{FF2B5EF4-FFF2-40B4-BE49-F238E27FC236}">
                <a16:creationId xmlns:a16="http://schemas.microsoft.com/office/drawing/2014/main" xmlns="" id="{7B5CD7E1-9F45-42B1-A3EC-A539F759F0C6}"/>
              </a:ext>
            </a:extLst>
          </p:cNvPr>
          <p:cNvSpPr/>
          <p:nvPr/>
        </p:nvSpPr>
        <p:spPr>
          <a:xfrm>
            <a:off x="5738141" y="1737034"/>
            <a:ext cx="542698" cy="329257"/>
          </a:xfrm>
          <a:prstGeom prst="mathEqual">
            <a:avLst>
              <a:gd name="adj1" fmla="val 23520"/>
              <a:gd name="adj2" fmla="val 19474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36519ABC-B70C-4D1C-B7A7-61AD9C5D5E1B}"/>
              </a:ext>
            </a:extLst>
          </p:cNvPr>
          <p:cNvSpPr/>
          <p:nvPr/>
        </p:nvSpPr>
        <p:spPr>
          <a:xfrm>
            <a:off x="312394" y="246600"/>
            <a:ext cx="107057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2000" b="1" dirty="0" err="1" smtClean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Кормовское</a:t>
            </a:r>
            <a:r>
              <a:rPr lang="ru-RU" sz="2000" b="1" dirty="0" smtClean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сельского </a:t>
            </a:r>
            <a:r>
              <a:rPr lang="ru-RU" sz="2000" b="1" dirty="0" smtClean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поселения</a:t>
            </a:r>
            <a:endParaRPr lang="ru-RU" sz="1200" b="1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6459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F682C4ED-1526-4120-8678-F5B8095388A1}"/>
              </a:ext>
            </a:extLst>
          </p:cNvPr>
          <p:cNvSpPr/>
          <p:nvPr/>
        </p:nvSpPr>
        <p:spPr>
          <a:xfrm>
            <a:off x="323666" y="213610"/>
            <a:ext cx="10394480" cy="472437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ЭТАПЫ ПРОХОЖДЕНИЯ БЮДЖЕТА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90059AE0-01DF-4120-B3BE-8BC87A9B1EEE}"/>
              </a:ext>
            </a:extLst>
          </p:cNvPr>
          <p:cNvSpPr/>
          <p:nvPr/>
        </p:nvSpPr>
        <p:spPr>
          <a:xfrm>
            <a:off x="917278" y="809297"/>
            <a:ext cx="3554083" cy="219585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0877FC9-19FD-4042-BAA8-71EBBA8A1978}"/>
              </a:ext>
            </a:extLst>
          </p:cNvPr>
          <p:cNvSpPr txBox="1"/>
          <p:nvPr/>
        </p:nvSpPr>
        <p:spPr>
          <a:xfrm>
            <a:off x="1072553" y="963750"/>
            <a:ext cx="31831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Подготовка материалов для составления бюджета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Согласование материалов для составления бюджета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Подготовка проекта решения о бюджете </a:t>
            </a:r>
          </a:p>
          <a:p>
            <a:endParaRPr lang="ru-RU" dirty="0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15DAB2D5-5236-4410-A338-5F6A2053D4A4}"/>
              </a:ext>
            </a:extLst>
          </p:cNvPr>
          <p:cNvSpPr/>
          <p:nvPr/>
        </p:nvSpPr>
        <p:spPr>
          <a:xfrm>
            <a:off x="6579073" y="788275"/>
            <a:ext cx="3548329" cy="221687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3E35FF1-5D16-4039-ADB9-70F1020D9920}"/>
              </a:ext>
            </a:extLst>
          </p:cNvPr>
          <p:cNvSpPr txBox="1"/>
          <p:nvPr/>
        </p:nvSpPr>
        <p:spPr>
          <a:xfrm>
            <a:off x="6832127" y="980464"/>
            <a:ext cx="32952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Рассмотрение проекта решения о бюджете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Утверждение проекта решения о бюджете.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Подписание решения о бюджете</a:t>
            </a:r>
            <a:endParaRPr lang="ru-RU" sz="1400" dirty="0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40376EE0-27CA-4779-9896-F11B4BB3A7BC}"/>
              </a:ext>
            </a:extLst>
          </p:cNvPr>
          <p:cNvSpPr/>
          <p:nvPr/>
        </p:nvSpPr>
        <p:spPr>
          <a:xfrm>
            <a:off x="6602084" y="4142283"/>
            <a:ext cx="3525317" cy="21048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8142329-93E5-4D5F-ADF7-335F96F23295}"/>
              </a:ext>
            </a:extLst>
          </p:cNvPr>
          <p:cNvSpPr txBox="1"/>
          <p:nvPr/>
        </p:nvSpPr>
        <p:spPr>
          <a:xfrm>
            <a:off x="6758152" y="4403834"/>
            <a:ext cx="3205655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Подготовка документов для исполнения </a:t>
            </a:r>
            <a:r>
              <a:rPr lang="ru-RU" sz="1400" dirty="0" smtClean="0">
                <a:latin typeface="Akrobat" panose="00000600000000000000" pitchFamily="50" charset="-52"/>
              </a:rPr>
              <a:t>бюджета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krobat" panose="00000600000000000000" pitchFamily="50" charset="-52"/>
              </a:rPr>
              <a:t>Исполнение бюдж</a:t>
            </a:r>
            <a:r>
              <a:rPr lang="ru-RU" sz="1600" dirty="0" smtClean="0">
                <a:latin typeface="Akrobat" panose="00000600000000000000" pitchFamily="50" charset="-52"/>
              </a:rPr>
              <a:t>ета</a:t>
            </a:r>
            <a:endParaRPr lang="ru-RU" sz="1600" dirty="0">
              <a:latin typeface="Akrobat" panose="00000600000000000000" pitchFamily="50" charset="-52"/>
            </a:endParaRPr>
          </a:p>
          <a:p>
            <a:endParaRPr lang="ru-RU" dirty="0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xmlns="" id="{6EC755A8-E175-4316-8297-0BED21263BF8}"/>
              </a:ext>
            </a:extLst>
          </p:cNvPr>
          <p:cNvSpPr/>
          <p:nvPr/>
        </p:nvSpPr>
        <p:spPr>
          <a:xfrm>
            <a:off x="914408" y="4152362"/>
            <a:ext cx="3554083" cy="21048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070ECB9-7691-4A65-AA4A-A16ED854C04C}"/>
              </a:ext>
            </a:extLst>
          </p:cNvPr>
          <p:cNvSpPr txBox="1"/>
          <p:nvPr/>
        </p:nvSpPr>
        <p:spPr>
          <a:xfrm>
            <a:off x="914400" y="4309241"/>
            <a:ext cx="35735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Подготовка бюджетной отчётности        об исполнении </a:t>
            </a:r>
            <a:r>
              <a:rPr lang="ru-RU" sz="1400" dirty="0" smtClean="0">
                <a:latin typeface="Akrobat" panose="00000600000000000000" pitchFamily="50" charset="-52"/>
              </a:rPr>
              <a:t>бюджета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krobat" panose="00000600000000000000" pitchFamily="50" charset="-52"/>
              </a:rPr>
              <a:t>Рассмотрение </a:t>
            </a:r>
            <a:r>
              <a:rPr lang="ru-RU" sz="1400" dirty="0">
                <a:latin typeface="Akrobat" panose="00000600000000000000" pitchFamily="50" charset="-52"/>
              </a:rPr>
              <a:t>и согласование бюджетной отчетности об исполнении бюджета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Утверждение бюджетной отчётности об исполнении бюджета.</a:t>
            </a:r>
            <a:endParaRPr lang="ru-RU" sz="1400" dirty="0"/>
          </a:p>
        </p:txBody>
      </p:sp>
      <p:sp>
        <p:nvSpPr>
          <p:cNvPr id="13" name="Блок-схема: ИЛИ 12">
            <a:extLst>
              <a:ext uri="{FF2B5EF4-FFF2-40B4-BE49-F238E27FC236}">
                <a16:creationId xmlns:a16="http://schemas.microsoft.com/office/drawing/2014/main" xmlns="" id="{D8958B05-936E-4A61-AEF1-E99DD6788C58}"/>
              </a:ext>
            </a:extLst>
          </p:cNvPr>
          <p:cNvSpPr/>
          <p:nvPr/>
        </p:nvSpPr>
        <p:spPr>
          <a:xfrm>
            <a:off x="3883311" y="1989258"/>
            <a:ext cx="3329796" cy="3329796"/>
          </a:xfrm>
          <a:prstGeom prst="flowChartOr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0CFE87BF-2B88-46FD-B516-EFA2BDBFE0E6}"/>
              </a:ext>
            </a:extLst>
          </p:cNvPr>
          <p:cNvSpPr/>
          <p:nvPr/>
        </p:nvSpPr>
        <p:spPr>
          <a:xfrm>
            <a:off x="5459094" y="1454702"/>
            <a:ext cx="178283" cy="4502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32F1397D-3006-4725-89D3-6408911BE691}"/>
              </a:ext>
            </a:extLst>
          </p:cNvPr>
          <p:cNvSpPr/>
          <p:nvPr/>
        </p:nvSpPr>
        <p:spPr>
          <a:xfrm rot="5400000">
            <a:off x="5476714" y="1426866"/>
            <a:ext cx="143041" cy="4502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33E90FB9-EC38-4F62-8DA2-AD6C47CE6B16}"/>
              </a:ext>
            </a:extLst>
          </p:cNvPr>
          <p:cNvSpPr txBox="1"/>
          <p:nvPr/>
        </p:nvSpPr>
        <p:spPr>
          <a:xfrm>
            <a:off x="3877264" y="2764221"/>
            <a:ext cx="16196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krobat" panose="00000600000000000000" pitchFamily="50" charset="-52"/>
              </a:rPr>
              <a:t>СОСТАВЛЕНИЕ</a:t>
            </a:r>
            <a:endParaRPr lang="ru-RU" sz="20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73D950B2-EA32-45F1-AE23-D61D67F8FC31}"/>
              </a:ext>
            </a:extLst>
          </p:cNvPr>
          <p:cNvSpPr txBox="1"/>
          <p:nvPr/>
        </p:nvSpPr>
        <p:spPr>
          <a:xfrm>
            <a:off x="5594057" y="2827283"/>
            <a:ext cx="1662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krobat" panose="00000600000000000000" pitchFamily="50" charset="-52"/>
              </a:rPr>
              <a:t>УТВЕРЖДЕНИЕ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9D01BEA0-D367-40BE-9DA1-B0F148444F47}"/>
              </a:ext>
            </a:extLst>
          </p:cNvPr>
          <p:cNvSpPr txBox="1"/>
          <p:nvPr/>
        </p:nvSpPr>
        <p:spPr>
          <a:xfrm>
            <a:off x="5579117" y="3735434"/>
            <a:ext cx="1590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krobat" panose="00000600000000000000" pitchFamily="50" charset="-52"/>
              </a:rPr>
              <a:t>ИСПОЛНЕНИЕ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8C5F69D7-8A76-40DC-A8EB-E7121399E3CA}"/>
              </a:ext>
            </a:extLst>
          </p:cNvPr>
          <p:cNvSpPr txBox="1"/>
          <p:nvPr/>
        </p:nvSpPr>
        <p:spPr>
          <a:xfrm>
            <a:off x="3972909" y="3734961"/>
            <a:ext cx="1539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krobat" panose="00000600000000000000" pitchFamily="50" charset="-52"/>
              </a:rPr>
              <a:t>ОТЧЕТНОСТЬ</a:t>
            </a:r>
          </a:p>
        </p:txBody>
      </p:sp>
      <p:sp>
        <p:nvSpPr>
          <p:cNvPr id="20" name="Стрелка: изогнутая вниз 19">
            <a:extLst>
              <a:ext uri="{FF2B5EF4-FFF2-40B4-BE49-F238E27FC236}">
                <a16:creationId xmlns:a16="http://schemas.microsoft.com/office/drawing/2014/main" xmlns="" id="{3D8B90BE-07BA-493B-B2DD-65C24EFDEE6E}"/>
              </a:ext>
            </a:extLst>
          </p:cNvPr>
          <p:cNvSpPr/>
          <p:nvPr/>
        </p:nvSpPr>
        <p:spPr>
          <a:xfrm>
            <a:off x="4600745" y="1232982"/>
            <a:ext cx="1897799" cy="472437"/>
          </a:xfrm>
          <a:prstGeom prst="curvedDownArrow">
            <a:avLst>
              <a:gd name="adj1" fmla="val 28325"/>
              <a:gd name="adj2" fmla="val 61175"/>
              <a:gd name="adj3" fmla="val 42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Стрелка: изогнутая вниз 20">
            <a:extLst>
              <a:ext uri="{FF2B5EF4-FFF2-40B4-BE49-F238E27FC236}">
                <a16:creationId xmlns:a16="http://schemas.microsoft.com/office/drawing/2014/main" xmlns="" id="{1F406DF0-36C5-4DBA-9448-2FA93AF2A571}"/>
              </a:ext>
            </a:extLst>
          </p:cNvPr>
          <p:cNvSpPr/>
          <p:nvPr/>
        </p:nvSpPr>
        <p:spPr>
          <a:xfrm rot="10800000">
            <a:off x="4566263" y="5557702"/>
            <a:ext cx="1897799" cy="472437"/>
          </a:xfrm>
          <a:prstGeom prst="curvedDownArrow">
            <a:avLst>
              <a:gd name="adj1" fmla="val 28325"/>
              <a:gd name="adj2" fmla="val 61175"/>
              <a:gd name="adj3" fmla="val 42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Стрелка: изогнутая вниз 21">
            <a:extLst>
              <a:ext uri="{FF2B5EF4-FFF2-40B4-BE49-F238E27FC236}">
                <a16:creationId xmlns:a16="http://schemas.microsoft.com/office/drawing/2014/main" xmlns="" id="{B77889E7-5677-4F33-B9F9-0849DB8A41C0}"/>
              </a:ext>
            </a:extLst>
          </p:cNvPr>
          <p:cNvSpPr/>
          <p:nvPr/>
        </p:nvSpPr>
        <p:spPr>
          <a:xfrm rot="5400000">
            <a:off x="7137993" y="3406674"/>
            <a:ext cx="914078" cy="372779"/>
          </a:xfrm>
          <a:prstGeom prst="curvedDownArrow">
            <a:avLst>
              <a:gd name="adj1" fmla="val 28325"/>
              <a:gd name="adj2" fmla="val 61175"/>
              <a:gd name="adj3" fmla="val 42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2206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xmlns="" id="{24760371-DD48-453C-8F13-CBBA7453B64C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xmlns="" id="{AFF889DA-1C1E-466D-BD9A-A2477F6460BB}"/>
              </a:ext>
            </a:extLst>
          </p:cNvPr>
          <p:cNvSpPr/>
          <p:nvPr/>
        </p:nvSpPr>
        <p:spPr>
          <a:xfrm>
            <a:off x="819757" y="1394356"/>
            <a:ext cx="1056867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Площадь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– </a:t>
            </a:r>
            <a:r>
              <a:rPr lang="ru-RU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642,32 кв.м.</a:t>
            </a:r>
            <a:endParaRPr lang="ru-RU" sz="2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Население – </a:t>
            </a:r>
            <a:r>
              <a:rPr lang="ru-RU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1508 человек</a:t>
            </a:r>
            <a:r>
              <a:rPr lang="ru-RU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pPr algn="just"/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состав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Кормовского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сельского поселения  входит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населенных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пункта: 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с. Кормовое, п. Тихий Лиман, х. Садовый.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" indent="-285750" algn="just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marL="11430" indent="-285750" algn="just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marL="11430" indent="-285750" algn="just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marL="11430" indent="-285750" algn="just"/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DE0EDB35-3C72-4CFF-8968-AFEA88EA2A30}"/>
              </a:ext>
            </a:extLst>
          </p:cNvPr>
          <p:cNvSpPr/>
          <p:nvPr/>
        </p:nvSpPr>
        <p:spPr>
          <a:xfrm>
            <a:off x="519952" y="846844"/>
            <a:ext cx="10394480" cy="48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32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Кормовское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сельское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поселение </a:t>
            </a:r>
            <a:endParaRPr lang="ru-RU" sz="3200" b="1" i="1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4387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Куб 34">
            <a:extLst>
              <a:ext uri="{FF2B5EF4-FFF2-40B4-BE49-F238E27FC236}">
                <a16:creationId xmlns:a16="http://schemas.microsoft.com/office/drawing/2014/main" xmlns="" id="{DC636520-9514-4BEC-BC52-ACC4089D340D}"/>
              </a:ext>
            </a:extLst>
          </p:cNvPr>
          <p:cNvSpPr/>
          <p:nvPr/>
        </p:nvSpPr>
        <p:spPr>
          <a:xfrm>
            <a:off x="6537434" y="3373819"/>
            <a:ext cx="2564524" cy="3058511"/>
          </a:xfrm>
          <a:prstGeom prst="cube">
            <a:avLst>
              <a:gd name="adj" fmla="val 6030"/>
            </a:avLst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43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 cap="rnd" cmpd="sng">
            <a:solidFill>
              <a:schemeClr val="accent4">
                <a:lumMod val="75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Куб 33">
            <a:extLst>
              <a:ext uri="{FF2B5EF4-FFF2-40B4-BE49-F238E27FC236}">
                <a16:creationId xmlns:a16="http://schemas.microsoft.com/office/drawing/2014/main" xmlns="" id="{6C9F824F-A48A-4020-B355-9AF6DF3742E6}"/>
              </a:ext>
            </a:extLst>
          </p:cNvPr>
          <p:cNvSpPr/>
          <p:nvPr/>
        </p:nvSpPr>
        <p:spPr>
          <a:xfrm>
            <a:off x="3843189" y="3402442"/>
            <a:ext cx="2494341" cy="3038551"/>
          </a:xfrm>
          <a:prstGeom prst="cube">
            <a:avLst>
              <a:gd name="adj" fmla="val 6421"/>
            </a:avLst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16200000" scaled="1"/>
            <a:tileRect/>
          </a:gradFill>
          <a:ln w="9525" cap="rnd" cmpd="sng">
            <a:solidFill>
              <a:schemeClr val="accent3">
                <a:lumMod val="75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Куб 32">
            <a:extLst>
              <a:ext uri="{FF2B5EF4-FFF2-40B4-BE49-F238E27FC236}">
                <a16:creationId xmlns:a16="http://schemas.microsoft.com/office/drawing/2014/main" xmlns="" id="{8047CE16-5B5C-4822-B7E8-BF3AF59164B6}"/>
              </a:ext>
            </a:extLst>
          </p:cNvPr>
          <p:cNvSpPr/>
          <p:nvPr/>
        </p:nvSpPr>
        <p:spPr>
          <a:xfrm>
            <a:off x="1065124" y="3402442"/>
            <a:ext cx="2494341" cy="3038551"/>
          </a:xfrm>
          <a:prstGeom prst="cube">
            <a:avLst>
              <a:gd name="adj" fmla="val 6421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61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 cap="rnd" cmpd="sng">
            <a:solidFill>
              <a:schemeClr val="accent3">
                <a:lumMod val="75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123F563-F2D3-42D1-9B8E-06CBAFB3060F}"/>
              </a:ext>
            </a:extLst>
          </p:cNvPr>
          <p:cNvSpPr/>
          <p:nvPr/>
        </p:nvSpPr>
        <p:spPr>
          <a:xfrm>
            <a:off x="3185243" y="1114098"/>
            <a:ext cx="3620922" cy="517065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ДОХОДЫ БЮДЖЕТА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F6D3802A-F409-45FF-98A6-1D5D4FCB8BAE}"/>
              </a:ext>
            </a:extLst>
          </p:cNvPr>
          <p:cNvSpPr/>
          <p:nvPr/>
        </p:nvSpPr>
        <p:spPr>
          <a:xfrm>
            <a:off x="582506" y="588050"/>
            <a:ext cx="9085367" cy="539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 бюджета –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безвозмездные и безвозвратные поступления денежные средств в бюджет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Куб 23">
            <a:extLst>
              <a:ext uri="{FF2B5EF4-FFF2-40B4-BE49-F238E27FC236}">
                <a16:creationId xmlns:a16="http://schemas.microsoft.com/office/drawing/2014/main" xmlns="" id="{D2E29901-8700-4FB6-ACBA-8F39E610A459}"/>
              </a:ext>
            </a:extLst>
          </p:cNvPr>
          <p:cNvSpPr/>
          <p:nvPr/>
        </p:nvSpPr>
        <p:spPr>
          <a:xfrm>
            <a:off x="3843190" y="2476387"/>
            <a:ext cx="2494341" cy="1081259"/>
          </a:xfrm>
          <a:prstGeom prst="cube">
            <a:avLst>
              <a:gd name="adj" fmla="val 16089"/>
            </a:avLst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cap="rnd" cmpd="sng">
            <a:solidFill>
              <a:schemeClr val="accent3">
                <a:lumMod val="50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Куб 26">
            <a:extLst>
              <a:ext uri="{FF2B5EF4-FFF2-40B4-BE49-F238E27FC236}">
                <a16:creationId xmlns:a16="http://schemas.microsoft.com/office/drawing/2014/main" xmlns="" id="{8A305E66-79A6-452F-A5A0-6C5D7FBBBC5E}"/>
              </a:ext>
            </a:extLst>
          </p:cNvPr>
          <p:cNvSpPr/>
          <p:nvPr/>
        </p:nvSpPr>
        <p:spPr>
          <a:xfrm>
            <a:off x="6568967" y="2522482"/>
            <a:ext cx="2522481" cy="987973"/>
          </a:xfrm>
          <a:prstGeom prst="cube">
            <a:avLst>
              <a:gd name="adj" fmla="val 16089"/>
            </a:avLst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cap="rnd" cmpd="sng">
            <a:solidFill>
              <a:schemeClr val="accent4">
                <a:lumMod val="50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90516ED4-BB54-459B-BE18-79D2FCB4BEA0}"/>
              </a:ext>
            </a:extLst>
          </p:cNvPr>
          <p:cNvSpPr txBox="1"/>
          <p:nvPr/>
        </p:nvSpPr>
        <p:spPr>
          <a:xfrm>
            <a:off x="6831723" y="2690648"/>
            <a:ext cx="19592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Akrobat Bold" panose="00000800000000000000" pitchFamily="50" charset="-52"/>
              </a:rPr>
              <a:t>Безвозмездные поступления</a:t>
            </a:r>
          </a:p>
        </p:txBody>
      </p:sp>
      <p:sp>
        <p:nvSpPr>
          <p:cNvPr id="30" name="Куб 29">
            <a:extLst>
              <a:ext uri="{FF2B5EF4-FFF2-40B4-BE49-F238E27FC236}">
                <a16:creationId xmlns:a16="http://schemas.microsoft.com/office/drawing/2014/main" xmlns="" id="{89114DB8-307B-4E23-9B79-49D331BE9995}"/>
              </a:ext>
            </a:extLst>
          </p:cNvPr>
          <p:cNvSpPr/>
          <p:nvPr/>
        </p:nvSpPr>
        <p:spPr>
          <a:xfrm>
            <a:off x="1065125" y="2476388"/>
            <a:ext cx="2494341" cy="1081259"/>
          </a:xfrm>
          <a:prstGeom prst="cube">
            <a:avLst>
              <a:gd name="adj" fmla="val 16089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cap="rnd" cmpd="sng">
            <a:solidFill>
              <a:schemeClr val="accent1">
                <a:lumMod val="75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287DB566-2E4F-4581-9E39-FAB8C28754FD}"/>
              </a:ext>
            </a:extLst>
          </p:cNvPr>
          <p:cNvSpPr txBox="1"/>
          <p:nvPr/>
        </p:nvSpPr>
        <p:spPr>
          <a:xfrm>
            <a:off x="4073161" y="2638097"/>
            <a:ext cx="1845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Akrobat Bold" panose="00000800000000000000" pitchFamily="50" charset="-52"/>
              </a:rPr>
              <a:t>Неналоговые доходы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7A1D625F-61C3-469C-91AC-3C75C47FECA0}"/>
              </a:ext>
            </a:extLst>
          </p:cNvPr>
          <p:cNvSpPr txBox="1"/>
          <p:nvPr/>
        </p:nvSpPr>
        <p:spPr>
          <a:xfrm>
            <a:off x="1305530" y="2638096"/>
            <a:ext cx="1845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Akrobat Bold" panose="00000800000000000000" pitchFamily="50" charset="-52"/>
              </a:rPr>
              <a:t>Налоговые доходы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A35F3385-4AEF-43E9-9A5C-DDA8CE3E2034}"/>
              </a:ext>
            </a:extLst>
          </p:cNvPr>
          <p:cNvSpPr txBox="1"/>
          <p:nvPr/>
        </p:nvSpPr>
        <p:spPr>
          <a:xfrm>
            <a:off x="1183044" y="3673573"/>
            <a:ext cx="219077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Поступления от уплаты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налогов</a:t>
            </a:r>
          </a:p>
          <a:p>
            <a:pPr algn="ctr"/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НДФЛ- 446,2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sz="1200" i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Налог на имущество-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2253,0 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sz="1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ЕСХН-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726,4 тыс.рублей</a:t>
            </a:r>
            <a:endParaRPr lang="ru-RU" sz="1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Государственная пошлина  - 3,0 тыс. рублей</a:t>
            </a:r>
            <a:endParaRPr lang="ru-RU" sz="1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83DC952A-4C5B-46E8-BA5A-7A597312386F}"/>
              </a:ext>
            </a:extLst>
          </p:cNvPr>
          <p:cNvSpPr txBox="1"/>
          <p:nvPr/>
        </p:nvSpPr>
        <p:spPr>
          <a:xfrm>
            <a:off x="3846786" y="3581518"/>
            <a:ext cx="234235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Поступление от уплаты  других пошлин и сборов, установленных законодательством, а также штрафов за нарушение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законодательства</a:t>
            </a:r>
          </a:p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Доходы от оказания платных услуг  и компенсации затрат государства -  5,0 тыс.рублей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Штрафы, санкции и возмещение ущерба – 12,8 тыс. рублей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EC7AB692-8742-4081-91F3-801468D73E25}"/>
              </a:ext>
            </a:extLst>
          </p:cNvPr>
          <p:cNvSpPr txBox="1"/>
          <p:nvPr/>
        </p:nvSpPr>
        <p:spPr>
          <a:xfrm>
            <a:off x="6555180" y="3550722"/>
            <a:ext cx="25294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Поступления от других бюджетов бюджетной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системы</a:t>
            </a:r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Дотации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на выравнивание бюджетной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обеспеченности – 11639,7 тыс. рублей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Дотации бюджетам на поддержку мер по обеспечению сбалансированности бюджетов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480,7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рублей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Субвенции бюджетам бюджетной системы Российской Федерации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– 138,3 тыс. рублей</a:t>
            </a:r>
            <a:endParaRPr lang="ru-RU" sz="1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Левая фигурная скобка 3">
            <a:extLst>
              <a:ext uri="{FF2B5EF4-FFF2-40B4-BE49-F238E27FC236}">
                <a16:creationId xmlns:a16="http://schemas.microsoft.com/office/drawing/2014/main" xmlns="" id="{137DDC69-3382-4EF5-93F0-63A0014DB9F9}"/>
              </a:ext>
            </a:extLst>
          </p:cNvPr>
          <p:cNvSpPr/>
          <p:nvPr/>
        </p:nvSpPr>
        <p:spPr>
          <a:xfrm rot="5400000">
            <a:off x="4925494" y="-2384041"/>
            <a:ext cx="399391" cy="8467727"/>
          </a:xfrm>
          <a:prstGeom prst="leftBrace">
            <a:avLst>
              <a:gd name="adj1" fmla="val 59607"/>
              <a:gd name="adj2" fmla="val 49841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1266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123F563-F2D3-42D1-9B8E-06CBAFB3060F}"/>
              </a:ext>
            </a:extLst>
          </p:cNvPr>
          <p:cNvSpPr/>
          <p:nvPr/>
        </p:nvSpPr>
        <p:spPr>
          <a:xfrm>
            <a:off x="158915" y="152155"/>
            <a:ext cx="10687050" cy="897169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МЕЖБЮДЖЕТНЫЕ ТРАНСФЕРТЫ</a:t>
            </a: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ОСНОВНОЙ ВИД БЕЗВОЗМЕЗДНЫХ ПЕРЕЧИСЛЕНИЙ ИЗ ДРУГИХ УРОВНЕЙ БЮДЖЕТОВ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3B5EF876-DE2A-484B-B9F9-6654FF4F75E8}"/>
              </a:ext>
            </a:extLst>
          </p:cNvPr>
          <p:cNvSpPr/>
          <p:nvPr/>
        </p:nvSpPr>
        <p:spPr>
          <a:xfrm>
            <a:off x="720784" y="2537593"/>
            <a:ext cx="8985191" cy="1141744"/>
          </a:xfrm>
          <a:prstGeom prst="roundRect">
            <a:avLst>
              <a:gd name="adj" fmla="val 9572"/>
            </a:avLst>
          </a:prstGeom>
          <a:solidFill>
            <a:schemeClr val="accent2"/>
          </a:solidFill>
          <a:ln>
            <a:noFill/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extrusionH="57150" contourW="12700" prstMaterial="metal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51FD3B35-883F-4D59-A228-F971AE3A6C23}"/>
              </a:ext>
            </a:extLst>
          </p:cNvPr>
          <p:cNvSpPr/>
          <p:nvPr/>
        </p:nvSpPr>
        <p:spPr>
          <a:xfrm>
            <a:off x="818521" y="2605723"/>
            <a:ext cx="4238656" cy="998851"/>
          </a:xfrm>
          <a:prstGeom prst="roundRect">
            <a:avLst>
              <a:gd name="adj" fmla="val 9572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extrusionH="57150" contourW="12700" prstMaterial="powder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xmlns="" id="{75B38D6E-6CE5-4A67-A042-1336343F5825}"/>
              </a:ext>
            </a:extLst>
          </p:cNvPr>
          <p:cNvSpPr/>
          <p:nvPr/>
        </p:nvSpPr>
        <p:spPr>
          <a:xfrm>
            <a:off x="720784" y="3875535"/>
            <a:ext cx="8985191" cy="1141744"/>
          </a:xfrm>
          <a:prstGeom prst="roundRect">
            <a:avLst>
              <a:gd name="adj" fmla="val 9572"/>
            </a:avLst>
          </a:prstGeom>
          <a:solidFill>
            <a:srgbClr val="B9EC66"/>
          </a:solidFill>
          <a:ln>
            <a:noFill/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extrusionH="57150" contourW="12700" prstMaterial="metal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87413FF9-4CBE-4824-8D60-F6447127C9E1}"/>
              </a:ext>
            </a:extLst>
          </p:cNvPr>
          <p:cNvSpPr/>
          <p:nvPr/>
        </p:nvSpPr>
        <p:spPr>
          <a:xfrm>
            <a:off x="818521" y="3961329"/>
            <a:ext cx="4222152" cy="980541"/>
          </a:xfrm>
          <a:prstGeom prst="roundRect">
            <a:avLst>
              <a:gd name="adj" fmla="val 9572"/>
            </a:avLst>
          </a:prstGeom>
          <a:solidFill>
            <a:srgbClr val="E6F4C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glow" dir="t"/>
          </a:scene3d>
          <a:sp3d extrusionH="57150" contourW="12700" prstMaterial="powder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xmlns="" id="{564BBDC5-B173-481E-8E8D-0773EA32081C}"/>
              </a:ext>
            </a:extLst>
          </p:cNvPr>
          <p:cNvSpPr/>
          <p:nvPr/>
        </p:nvSpPr>
        <p:spPr>
          <a:xfrm>
            <a:off x="720784" y="5213477"/>
            <a:ext cx="8985191" cy="1141744"/>
          </a:xfrm>
          <a:prstGeom prst="roundRect">
            <a:avLst>
              <a:gd name="adj" fmla="val 9572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extrusionH="57150" contourW="12700" prstMaterial="metal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xmlns="" id="{13CA7397-5644-4701-BE3D-5BFD32A94258}"/>
              </a:ext>
            </a:extLst>
          </p:cNvPr>
          <p:cNvSpPr/>
          <p:nvPr/>
        </p:nvSpPr>
        <p:spPr>
          <a:xfrm>
            <a:off x="818521" y="5284337"/>
            <a:ext cx="4238656" cy="999369"/>
          </a:xfrm>
          <a:prstGeom prst="roundRect">
            <a:avLst>
              <a:gd name="adj" fmla="val 9572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extrusionH="57150" contourW="12700" prstMaterial="powder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90A1358-1B45-4D81-AFCC-04EA2F913CCC}"/>
              </a:ext>
            </a:extLst>
          </p:cNvPr>
          <p:cNvSpPr txBox="1"/>
          <p:nvPr/>
        </p:nvSpPr>
        <p:spPr>
          <a:xfrm>
            <a:off x="5165424" y="2574752"/>
            <a:ext cx="44620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Предоставляются без определения конкретной цели их использования (финансовая помощь 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текущее содержание бюджетной инфраструктуры поселения)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61153CE-A203-4C27-BD73-D748AD1122EC}"/>
              </a:ext>
            </a:extLst>
          </p:cNvPr>
          <p:cNvSpPr txBox="1"/>
          <p:nvPr/>
        </p:nvSpPr>
        <p:spPr>
          <a:xfrm>
            <a:off x="5138410" y="3898869"/>
            <a:ext cx="445954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Предоставляются на финансирование "переданных" полномочий из федерального или краевого бюджета в бюджет поселения (например, на осуществление первичного воинского учета на территориях, где отсутствуют военные комиссариаты)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FE5592B-0E07-4B2A-AE6B-576965ABCB49}"/>
              </a:ext>
            </a:extLst>
          </p:cNvPr>
          <p:cNvSpPr txBox="1"/>
          <p:nvPr/>
        </p:nvSpPr>
        <p:spPr>
          <a:xfrm>
            <a:off x="5138410" y="5156896"/>
            <a:ext cx="4562638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Предоставляются на условиях долевого финансирования расходов из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областного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бюджета в бюджет поселения (например,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капитальный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ремонт организаций культуры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из расчета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95,7%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объема затрат за счет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областного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бюджета, 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4,3%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 счет средств бюджета поселения)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7A37A3C-D7D2-42D7-ADCC-4383804503F5}"/>
              </a:ext>
            </a:extLst>
          </p:cNvPr>
          <p:cNvSpPr txBox="1"/>
          <p:nvPr/>
        </p:nvSpPr>
        <p:spPr>
          <a:xfrm>
            <a:off x="890649" y="4018074"/>
            <a:ext cx="38986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>
                <a:solidFill>
                  <a:srgbClr val="547216"/>
                </a:solidFill>
                <a:latin typeface="Times New Roman" pitchFamily="18" charset="0"/>
                <a:cs typeface="Times New Roman" pitchFamily="18" charset="0"/>
              </a:rPr>
              <a:t>СУБВЕНЦИИ</a:t>
            </a:r>
            <a:endParaRPr lang="ru-RU" sz="1400" dirty="0">
              <a:solidFill>
                <a:srgbClr val="54721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финансовое обеспечение переданных полномочий другого уровня бюджета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194E8EF2-48A7-49D2-A4F7-9342F82B8A24}"/>
              </a:ext>
            </a:extLst>
          </p:cNvPr>
          <p:cNvSpPr txBox="1"/>
          <p:nvPr/>
        </p:nvSpPr>
        <p:spPr>
          <a:xfrm>
            <a:off x="818521" y="2564996"/>
            <a:ext cx="42221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ДОТАЦИИ 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поступления,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предоставляемые на безвозмездной и безвозвратной основе без установления направлений и (или) условий их использования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A57071BB-AD5C-49AB-A8E9-D4F65BF8958C}"/>
              </a:ext>
            </a:extLst>
          </p:cNvPr>
          <p:cNvSpPr txBox="1"/>
          <p:nvPr/>
        </p:nvSpPr>
        <p:spPr>
          <a:xfrm>
            <a:off x="818521" y="5246392"/>
            <a:ext cx="42496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СУБСИДИИ 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– финансовая помощь на частичное финансирование расходов полномочий поселения из вышестоящего уровня бюджета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F6D3802A-F409-45FF-98A6-1D5D4FCB8BAE}"/>
              </a:ext>
            </a:extLst>
          </p:cNvPr>
          <p:cNvSpPr/>
          <p:nvPr/>
        </p:nvSpPr>
        <p:spPr>
          <a:xfrm>
            <a:off x="265667" y="1552763"/>
            <a:ext cx="10340196" cy="539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Межбюджетные трансферты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денежные средства, перечисляемые из одного бюджета бюджетной системы Российской Федерации другому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6851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Диаграмма 28">
            <a:extLst>
              <a:ext uri="{FF2B5EF4-FFF2-40B4-BE49-F238E27FC236}">
                <a16:creationId xmlns:a16="http://schemas.microsoft.com/office/drawing/2014/main" xmlns="" id="{830F55E6-7FA5-4925-A418-6C6B2A5BDA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1382111"/>
              </p:ext>
            </p:extLst>
          </p:nvPr>
        </p:nvGraphicFramePr>
        <p:xfrm>
          <a:off x="160927" y="433205"/>
          <a:ext cx="11044882" cy="6012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58651038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Красный и оранжевый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3310</TotalTime>
  <Words>1240</Words>
  <Application>Microsoft Office PowerPoint</Application>
  <PresentationFormat>Произвольный</PresentationFormat>
  <Paragraphs>368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Проект бюджета  Кормовского сельского поселения  на 2024 год  и на плановый период 2025-2026 годы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  </vt:lpstr>
      <vt:lpstr>Слайд 14</vt:lpstr>
      <vt:lpstr>Слайд 15</vt:lpstr>
      <vt:lpstr>Слайд 16</vt:lpstr>
      <vt:lpstr>Распределение бюджетных ассигнований проекта бюджета Кормовского сельского поселения Ремонтненского района по разделам и подразделам классификации расходов на 2024 и на плановый период 2025 и 2026 годов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 ___________________ на 2018 год и на плановый период 2019-2020 годы</dc:title>
  <dc:creator>Евгения Линькова</dc:creator>
  <cp:lastModifiedBy>1</cp:lastModifiedBy>
  <cp:revision>386</cp:revision>
  <dcterms:created xsi:type="dcterms:W3CDTF">2018-08-29T05:56:46Z</dcterms:created>
  <dcterms:modified xsi:type="dcterms:W3CDTF">2024-01-17T12:02:29Z</dcterms:modified>
</cp:coreProperties>
</file>