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"/>
  </p:notesMasterIdLst>
  <p:sldIdLst>
    <p:sldId id="267" r:id="rId2"/>
    <p:sldId id="274" r:id="rId3"/>
    <p:sldId id="275" r:id="rId4"/>
    <p:sldId id="265" r:id="rId5"/>
    <p:sldId id="268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19D1"/>
    <a:srgbClr val="3611BF"/>
    <a:srgbClr val="4AAF21"/>
    <a:srgbClr val="FF0066"/>
    <a:srgbClr val="000066"/>
    <a:srgbClr val="797DD1"/>
    <a:srgbClr val="DEF1F2"/>
    <a:srgbClr val="D3EBE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64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A731-00F3-4825-BB44-2AE127F97D74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F5228-9B0A-4864-8CC8-425B3F20C7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4378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74503C-0106-4767-AFFA-D070C8869F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1879A-7ADD-4CAA-9725-0DBC8E6EA6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D099D7-23A7-4448-9112-26AAB2B402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57838-2876-4A3A-843B-7511A7665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4CFE13-D821-4DC4-9970-38FB2E639A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2EA78-9D0F-499D-9561-3597885FE5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777D9-1766-4B6A-94A4-0E409FD2C1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9C9-4862-45A1-B53A-9AADCCCE68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A63FCE-C589-4E83-ABE8-6A9CCEFDC1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020909-4EB9-4B79-8840-D49B1296FB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B8D09-D4B0-4264-A6BA-3BF297AB2C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45718A-D73E-4062-B963-341238BF8C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B74C4282-AE3C-4F84-A693-CFE539E361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4800" b="1" i="1" dirty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4800" b="1" i="1" dirty="0" smtClean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Кормовского сельского поселения Ремонтненского района</a:t>
            </a:r>
            <a:endParaRPr lang="ru-RU" sz="4800" b="1" i="1" dirty="0">
              <a:solidFill>
                <a:srgbClr val="3319D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4800" b="1" i="1" dirty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4800" b="1" i="1" dirty="0" smtClean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4800" b="1" i="1" dirty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</a:p>
          <a:p>
            <a:pPr algn="ctr" eaLnBrk="0" hangingPunct="0"/>
            <a:r>
              <a:rPr lang="ru-RU" sz="4800" b="1" i="1" dirty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и на плановый период </a:t>
            </a:r>
          </a:p>
          <a:p>
            <a:pPr algn="ctr" eaLnBrk="0" hangingPunct="0"/>
            <a:r>
              <a:rPr lang="ru-RU" sz="4800" b="1" i="1" dirty="0" smtClean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4800" b="1" i="1" dirty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800" b="1" i="1" dirty="0" smtClean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4800" b="1" i="1" dirty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годов»</a:t>
            </a:r>
            <a:endParaRPr lang="ru-RU" b="1" i="1" dirty="0">
              <a:solidFill>
                <a:srgbClr val="3319D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39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511175" y="515938"/>
            <a:ext cx="8132791" cy="8001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Основы формирования местного бюджета на 2022 год и на плановый период 2023 и 2024 годов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571472" y="2071678"/>
            <a:ext cx="8143931" cy="11350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Прогноз социально-экономического развития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Кормовского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сельского поселения на 2022-2024 годы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571473" y="3357563"/>
            <a:ext cx="8215369" cy="121444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Основные направления бюджетной и налоговой политики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Кормовского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сельского поселения на 2022-2024 годы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571472" y="4857760"/>
            <a:ext cx="8215370" cy="85725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B2A1C7"/>
              </a:gs>
              <a:gs pos="50000">
                <a:srgbClr val="E5DFEC"/>
              </a:gs>
              <a:gs pos="100000">
                <a:srgbClr val="B2A1C7"/>
              </a:gs>
            </a:gsLst>
            <a:lin ang="18900000" scaled="1"/>
          </a:gradFill>
          <a:ln w="127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Муниципальные программы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Кормовского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 сельского поселения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357166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Кормовского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Ремонтненского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 на 2022 год и на плановый период 2023 и 2024 годов направлен на решение следующих ключевых задач: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714488"/>
            <a:ext cx="821537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  </a:r>
          </a:p>
          <a:p>
            <a:pPr eaLnBrk="1" hangingPunct="1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Повышение эффективности бюджетной политики, в том числе за счет роста эффективности бюджетных расходов;</a:t>
            </a:r>
          </a:p>
          <a:p>
            <a:pPr eaLnBrk="1" hangingPunct="1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Повышение прозрачности и открытости бюджетного процесса;</a:t>
            </a:r>
          </a:p>
          <a:p>
            <a:pPr eaLnBrk="1" hangingPunct="1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Повышение роли бюджетной политики для поддержки экономического роста;</a:t>
            </a:r>
          </a:p>
          <a:p>
            <a:pPr eaLnBrk="1" hangingPunct="1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Соответствие финансовых возможностей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Кормовского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сельского поселения ключевым направлениям развития.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81000" y="508337"/>
            <a:ext cx="8534400" cy="646331"/>
          </a:xfrm>
          <a:prstGeom prst="rect">
            <a:avLst/>
          </a:prstGeom>
          <a:noFill/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eaLnBrk="0" hangingPunct="0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2022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годов,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1514352"/>
              </p:ext>
            </p:extLst>
          </p:nvPr>
        </p:nvGraphicFramePr>
        <p:xfrm>
          <a:off x="381000" y="1676400"/>
          <a:ext cx="8305801" cy="4108276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4046984"/>
                <a:gridCol w="1512168"/>
                <a:gridCol w="1512168"/>
                <a:gridCol w="1234481"/>
              </a:tblGrid>
              <a:tr h="3952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 v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(тыс.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рублей)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(тыс. рублей)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(тыс. рублей)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ДОХОДЫ всего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13815,7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11079,0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10281,8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Налоговые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неналоговые доходы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2342,2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2396,5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2453,0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Налоговые доходы</a:t>
                      </a:r>
                      <a:endParaRPr lang="ru-RU" sz="16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2330,6</a:t>
                      </a:r>
                      <a:endParaRPr lang="ru-RU" sz="16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2384,4</a:t>
                      </a:r>
                      <a:endParaRPr lang="ru-RU" sz="16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2440,4</a:t>
                      </a:r>
                      <a:endParaRPr lang="ru-RU" sz="16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389,3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404,9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421,1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951,6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989,7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1029,2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985,0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985,0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985,0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4,7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4,8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Неналоговые</a:t>
                      </a:r>
                      <a:r>
                        <a:rPr lang="ru-RU" sz="1600" i="1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доходы</a:t>
                      </a:r>
                      <a:endParaRPr lang="ru-RU" sz="16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11,6</a:t>
                      </a:r>
                      <a:endParaRPr lang="ru-RU" sz="16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12,1</a:t>
                      </a:r>
                      <a:endParaRPr lang="ru-RU" sz="16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12,6</a:t>
                      </a:r>
                      <a:endParaRPr lang="ru-RU" sz="16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11473,5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8682,5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7828,8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91964023"/>
              </p:ext>
            </p:extLst>
          </p:nvPr>
        </p:nvGraphicFramePr>
        <p:xfrm>
          <a:off x="395536" y="1000106"/>
          <a:ext cx="8352928" cy="55892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747968"/>
                <a:gridCol w="1214446"/>
                <a:gridCol w="1214446"/>
                <a:gridCol w="1176068"/>
              </a:tblGrid>
              <a:tr h="500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22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22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2023 год</a:t>
                      </a:r>
                      <a:endParaRPr lang="ru-RU" sz="22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2024 год</a:t>
                      </a:r>
                      <a:endParaRPr lang="ru-RU" sz="22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027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</a:t>
                      </a: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7540" algn="r"/>
                        </a:tabLs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6483,0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7540" algn="r"/>
                        </a:tabLs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5481,5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7540" algn="r"/>
                        </a:tabLs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5225,4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027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104,8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108,1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111,8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989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26,0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27,0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28,0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187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567,5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809,0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681,9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86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6327,2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4364,5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3964,3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31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265,4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265,4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265,4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31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483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Межбюджетные трансферты общего характера бюджетам бюджетной системы Российской Федерации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31,8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13,5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027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2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13815,7</a:t>
                      </a:r>
                      <a:endParaRPr lang="ru-RU" sz="22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11079,0</a:t>
                      </a:r>
                      <a:endParaRPr lang="ru-RU" sz="22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10281,8</a:t>
                      </a:r>
                      <a:endParaRPr lang="ru-RU" sz="22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7158" y="200817"/>
            <a:ext cx="835824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/>
            <a:r>
              <a:rPr lang="ru-RU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Кормовского</a:t>
            </a:r>
            <a:r>
              <a:rPr lang="ru-RU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  <a:r>
              <a:rPr lang="ru-RU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Ремонтненского</a:t>
            </a:r>
            <a:r>
              <a:rPr lang="ru-RU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 по разделам в 2022 – 2024 годах, тыс.рублей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674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982</TotalTime>
  <Words>333</Words>
  <Application>Microsoft Office PowerPoint</Application>
  <PresentationFormat>Экран (4:3)</PresentationFormat>
  <Paragraphs>109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</dc:creator>
  <cp:lastModifiedBy>1</cp:lastModifiedBy>
  <cp:revision>164</cp:revision>
  <cp:lastPrinted>2014-03-28T09:40:31Z</cp:lastPrinted>
  <dcterms:created xsi:type="dcterms:W3CDTF">1601-01-01T00:00:00Z</dcterms:created>
  <dcterms:modified xsi:type="dcterms:W3CDTF">2023-04-18T07:44:39Z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