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328" r:id="rId2"/>
    <p:sldId id="324" r:id="rId3"/>
    <p:sldId id="333" r:id="rId4"/>
    <p:sldId id="321" r:id="rId5"/>
  </p:sldIdLst>
  <p:sldSz cx="10691813" cy="7559675"/>
  <p:notesSz cx="7010400" cy="9296400"/>
  <p:defaultTextStyle>
    <a:defPPr>
      <a:defRPr lang="ru-RU"/>
    </a:defPPr>
    <a:lvl1pPr marL="0" algn="l" defTabSz="116799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1pPr>
    <a:lvl2pPr marL="583997" algn="l" defTabSz="116799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2pPr>
    <a:lvl3pPr marL="1167995" algn="l" defTabSz="116799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3pPr>
    <a:lvl4pPr marL="1751992" algn="l" defTabSz="116799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4pPr>
    <a:lvl5pPr marL="2335989" algn="l" defTabSz="116799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5pPr>
    <a:lvl6pPr marL="2919986" algn="l" defTabSz="116799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6pPr>
    <a:lvl7pPr marL="3503985" algn="l" defTabSz="116799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7pPr>
    <a:lvl8pPr marL="4087981" algn="l" defTabSz="116799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8pPr>
    <a:lvl9pPr marL="4671978" algn="l" defTabSz="116799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915" userDrawn="1">
          <p15:clr>
            <a:srgbClr val="A4A3A4"/>
          </p15:clr>
        </p15:guide>
        <p15:guide id="2" pos="3341" userDrawn="1">
          <p15:clr>
            <a:srgbClr val="A4A3A4"/>
          </p15:clr>
        </p15:guide>
        <p15:guide id="3" orient="horz" pos="2047" userDrawn="1">
          <p15:clr>
            <a:srgbClr val="A4A3A4"/>
          </p15:clr>
        </p15:guide>
        <p15:guide id="4" orient="horz" pos="4114" userDrawn="1">
          <p15:clr>
            <a:srgbClr val="A4A3A4"/>
          </p15:clr>
        </p15:guide>
        <p15:guide id="5" orient="horz" pos="1514" userDrawn="1">
          <p15:clr>
            <a:srgbClr val="A4A3A4"/>
          </p15:clr>
        </p15:guide>
        <p15:guide id="6" orient="horz" pos="32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олкова Елена Владимировна" initials="ВЕВ" lastIdx="6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C24"/>
    <a:srgbClr val="9A3A3A"/>
    <a:srgbClr val="E30611"/>
    <a:srgbClr val="565656"/>
    <a:srgbClr val="BA0000"/>
    <a:srgbClr val="DA2128"/>
    <a:srgbClr val="969696"/>
    <a:srgbClr val="A6A6A6"/>
    <a:srgbClr val="ABABAB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3956" autoAdjust="0"/>
  </p:normalViewPr>
  <p:slideViewPr>
    <p:cSldViewPr snapToGrid="0" showGuides="1">
      <p:cViewPr>
        <p:scale>
          <a:sx n="109" d="100"/>
          <a:sy n="109" d="100"/>
        </p:scale>
        <p:origin x="-384" y="66"/>
      </p:cViewPr>
      <p:guideLst>
        <p:guide orient="horz" pos="2915"/>
        <p:guide orient="horz" pos="2047"/>
        <p:guide orient="horz" pos="4114"/>
        <p:guide orient="horz" pos="1514"/>
        <p:guide orient="horz" pos="3280"/>
        <p:guide pos="334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62"/>
    </p:cViewPr>
  </p:sorterViewPr>
  <p:notesViewPr>
    <p:cSldViewPr snapToGrid="0" showGuides="1">
      <p:cViewPr varScale="1">
        <p:scale>
          <a:sx n="52" d="100"/>
          <a:sy n="52" d="100"/>
        </p:scale>
        <p:origin x="2844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445A2D8-DFAA-4DDE-9E74-8D5FEE1C75DF}" type="datetimeFigureOut">
              <a:rPr lang="ru-RU" smtClean="0"/>
              <a:t>20.03.2019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A3551F-17A7-48C6-909F-2BC82DCB6B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68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AB28FD7-6E98-421C-A96D-75533B2B1833}" type="datetimeFigureOut">
              <a:rPr lang="ru-RU" smtClean="0"/>
              <a:t>20.03.2019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87463" y="1162050"/>
            <a:ext cx="4435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1041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C768B53-A61D-4A59-BF13-9295A13BE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4468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167995" rtl="0" eaLnBrk="1" latinLnBrk="0" hangingPunct="1">
      <a:defRPr sz="1533" kern="1200">
        <a:solidFill>
          <a:schemeClr val="tx1"/>
        </a:solidFill>
        <a:latin typeface="+mn-lt"/>
        <a:ea typeface="+mn-ea"/>
        <a:cs typeface="+mn-cs"/>
      </a:defRPr>
    </a:lvl1pPr>
    <a:lvl2pPr marL="583997" algn="l" defTabSz="1167995" rtl="0" eaLnBrk="1" latinLnBrk="0" hangingPunct="1">
      <a:defRPr sz="1533" kern="1200">
        <a:solidFill>
          <a:schemeClr val="tx1"/>
        </a:solidFill>
        <a:latin typeface="+mn-lt"/>
        <a:ea typeface="+mn-ea"/>
        <a:cs typeface="+mn-cs"/>
      </a:defRPr>
    </a:lvl2pPr>
    <a:lvl3pPr marL="1167995" algn="l" defTabSz="1167995" rtl="0" eaLnBrk="1" latinLnBrk="0" hangingPunct="1">
      <a:defRPr sz="1533" kern="1200">
        <a:solidFill>
          <a:schemeClr val="tx1"/>
        </a:solidFill>
        <a:latin typeface="+mn-lt"/>
        <a:ea typeface="+mn-ea"/>
        <a:cs typeface="+mn-cs"/>
      </a:defRPr>
    </a:lvl3pPr>
    <a:lvl4pPr marL="1751992" algn="l" defTabSz="1167995" rtl="0" eaLnBrk="1" latinLnBrk="0" hangingPunct="1">
      <a:defRPr sz="1533" kern="1200">
        <a:solidFill>
          <a:schemeClr val="tx1"/>
        </a:solidFill>
        <a:latin typeface="+mn-lt"/>
        <a:ea typeface="+mn-ea"/>
        <a:cs typeface="+mn-cs"/>
      </a:defRPr>
    </a:lvl4pPr>
    <a:lvl5pPr marL="2335989" algn="l" defTabSz="1167995" rtl="0" eaLnBrk="1" latinLnBrk="0" hangingPunct="1">
      <a:defRPr sz="1533" kern="1200">
        <a:solidFill>
          <a:schemeClr val="tx1"/>
        </a:solidFill>
        <a:latin typeface="+mn-lt"/>
        <a:ea typeface="+mn-ea"/>
        <a:cs typeface="+mn-cs"/>
      </a:defRPr>
    </a:lvl5pPr>
    <a:lvl6pPr marL="2919986" algn="l" defTabSz="1167995" rtl="0" eaLnBrk="1" latinLnBrk="0" hangingPunct="1">
      <a:defRPr sz="1533" kern="1200">
        <a:solidFill>
          <a:schemeClr val="tx1"/>
        </a:solidFill>
        <a:latin typeface="+mn-lt"/>
        <a:ea typeface="+mn-ea"/>
        <a:cs typeface="+mn-cs"/>
      </a:defRPr>
    </a:lvl6pPr>
    <a:lvl7pPr marL="3503985" algn="l" defTabSz="1167995" rtl="0" eaLnBrk="1" latinLnBrk="0" hangingPunct="1">
      <a:defRPr sz="1533" kern="1200">
        <a:solidFill>
          <a:schemeClr val="tx1"/>
        </a:solidFill>
        <a:latin typeface="+mn-lt"/>
        <a:ea typeface="+mn-ea"/>
        <a:cs typeface="+mn-cs"/>
      </a:defRPr>
    </a:lvl7pPr>
    <a:lvl8pPr marL="4087981" algn="l" defTabSz="1167995" rtl="0" eaLnBrk="1" latinLnBrk="0" hangingPunct="1">
      <a:defRPr sz="1533" kern="1200">
        <a:solidFill>
          <a:schemeClr val="tx1"/>
        </a:solidFill>
        <a:latin typeface="+mn-lt"/>
        <a:ea typeface="+mn-ea"/>
        <a:cs typeface="+mn-cs"/>
      </a:defRPr>
    </a:lvl8pPr>
    <a:lvl9pPr marL="4671978" algn="l" defTabSz="1167995" rtl="0" eaLnBrk="1" latinLnBrk="0" hangingPunct="1">
      <a:defRPr sz="153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5833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453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7856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ураев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860548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381" userDrawn="1">
          <p15:clr>
            <a:srgbClr val="FBAE40"/>
          </p15:clr>
        </p15:guide>
        <p15:guide id="2" pos="39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ураев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693283" cy="75596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3910"/>
            <a:ext cx="8283920" cy="1448553"/>
          </a:xfrm>
          <a:prstGeom prst="rect">
            <a:avLst/>
          </a:prstGeom>
        </p:spPr>
      </p:pic>
      <p:sp>
        <p:nvSpPr>
          <p:cNvPr id="4" name="object 187"/>
          <p:cNvSpPr/>
          <p:nvPr userDrawn="1"/>
        </p:nvSpPr>
        <p:spPr>
          <a:xfrm>
            <a:off x="6148638" y="1640246"/>
            <a:ext cx="2370487" cy="162181"/>
          </a:xfrm>
          <a:custGeom>
            <a:avLst/>
            <a:gdLst/>
            <a:ahLst/>
            <a:cxnLst/>
            <a:rect l="l" t="t" r="r" b="b"/>
            <a:pathLst>
              <a:path w="2183129" h="521969">
                <a:moveTo>
                  <a:pt x="2119185" y="0"/>
                </a:moveTo>
                <a:lnTo>
                  <a:pt x="63500" y="0"/>
                </a:lnTo>
                <a:lnTo>
                  <a:pt x="38779" y="4990"/>
                </a:lnTo>
                <a:lnTo>
                  <a:pt x="18595" y="18600"/>
                </a:lnTo>
                <a:lnTo>
                  <a:pt x="4989" y="38785"/>
                </a:lnTo>
                <a:lnTo>
                  <a:pt x="0" y="63500"/>
                </a:lnTo>
                <a:lnTo>
                  <a:pt x="0" y="458266"/>
                </a:lnTo>
                <a:lnTo>
                  <a:pt x="4989" y="482981"/>
                </a:lnTo>
                <a:lnTo>
                  <a:pt x="18595" y="503166"/>
                </a:lnTo>
                <a:lnTo>
                  <a:pt x="38779" y="516775"/>
                </a:lnTo>
                <a:lnTo>
                  <a:pt x="63500" y="521766"/>
                </a:lnTo>
                <a:lnTo>
                  <a:pt x="2119185" y="521766"/>
                </a:lnTo>
                <a:lnTo>
                  <a:pt x="2143905" y="516775"/>
                </a:lnTo>
                <a:lnTo>
                  <a:pt x="2164089" y="503166"/>
                </a:lnTo>
                <a:lnTo>
                  <a:pt x="2177696" y="482981"/>
                </a:lnTo>
                <a:lnTo>
                  <a:pt x="2182685" y="458266"/>
                </a:lnTo>
                <a:lnTo>
                  <a:pt x="2182685" y="63500"/>
                </a:lnTo>
                <a:lnTo>
                  <a:pt x="2177696" y="38785"/>
                </a:lnTo>
                <a:lnTo>
                  <a:pt x="2164089" y="18600"/>
                </a:lnTo>
                <a:lnTo>
                  <a:pt x="2143905" y="4990"/>
                </a:lnTo>
                <a:lnTo>
                  <a:pt x="2119185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187"/>
          <p:cNvSpPr/>
          <p:nvPr userDrawn="1"/>
        </p:nvSpPr>
        <p:spPr>
          <a:xfrm>
            <a:off x="3156500" y="1640245"/>
            <a:ext cx="2679310" cy="162181"/>
          </a:xfrm>
          <a:custGeom>
            <a:avLst/>
            <a:gdLst/>
            <a:ahLst/>
            <a:cxnLst/>
            <a:rect l="l" t="t" r="r" b="b"/>
            <a:pathLst>
              <a:path w="2183129" h="521969">
                <a:moveTo>
                  <a:pt x="2119185" y="0"/>
                </a:moveTo>
                <a:lnTo>
                  <a:pt x="63500" y="0"/>
                </a:lnTo>
                <a:lnTo>
                  <a:pt x="38779" y="4990"/>
                </a:lnTo>
                <a:lnTo>
                  <a:pt x="18595" y="18600"/>
                </a:lnTo>
                <a:lnTo>
                  <a:pt x="4989" y="38785"/>
                </a:lnTo>
                <a:lnTo>
                  <a:pt x="0" y="63500"/>
                </a:lnTo>
                <a:lnTo>
                  <a:pt x="0" y="458266"/>
                </a:lnTo>
                <a:lnTo>
                  <a:pt x="4989" y="482981"/>
                </a:lnTo>
                <a:lnTo>
                  <a:pt x="18595" y="503166"/>
                </a:lnTo>
                <a:lnTo>
                  <a:pt x="38779" y="516775"/>
                </a:lnTo>
                <a:lnTo>
                  <a:pt x="63500" y="521766"/>
                </a:lnTo>
                <a:lnTo>
                  <a:pt x="2119185" y="521766"/>
                </a:lnTo>
                <a:lnTo>
                  <a:pt x="2143905" y="516775"/>
                </a:lnTo>
                <a:lnTo>
                  <a:pt x="2164089" y="503166"/>
                </a:lnTo>
                <a:lnTo>
                  <a:pt x="2177696" y="482981"/>
                </a:lnTo>
                <a:lnTo>
                  <a:pt x="2182685" y="458266"/>
                </a:lnTo>
                <a:lnTo>
                  <a:pt x="2182685" y="63500"/>
                </a:lnTo>
                <a:lnTo>
                  <a:pt x="2177696" y="38785"/>
                </a:lnTo>
                <a:lnTo>
                  <a:pt x="2164089" y="18600"/>
                </a:lnTo>
                <a:lnTo>
                  <a:pt x="2143905" y="4990"/>
                </a:lnTo>
                <a:lnTo>
                  <a:pt x="2119185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6" name="Прямая соединительная линия 5"/>
          <p:cNvCxnSpPr/>
          <p:nvPr userDrawn="1"/>
        </p:nvCxnSpPr>
        <p:spPr>
          <a:xfrm flipH="1">
            <a:off x="8607401" y="5053263"/>
            <a:ext cx="21379" cy="2348565"/>
          </a:xfrm>
          <a:prstGeom prst="line">
            <a:avLst/>
          </a:prstGeom>
          <a:ln w="3175">
            <a:solidFill>
              <a:srgbClr val="6DD5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Блок-схема: ручной ввод 7"/>
          <p:cNvSpPr/>
          <p:nvPr userDrawn="1"/>
        </p:nvSpPr>
        <p:spPr>
          <a:xfrm rot="10800000">
            <a:off x="8619154" y="154003"/>
            <a:ext cx="1906859" cy="5514226"/>
          </a:xfrm>
          <a:prstGeom prst="flowChartManualInput">
            <a:avLst/>
          </a:prstGeom>
          <a:solidFill>
            <a:srgbClr val="26C0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8855993" y="926295"/>
            <a:ext cx="12091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Calibri" panose="020F0502020204030204" pitchFamily="34" charset="0"/>
              </a:rPr>
              <a:t>КАК ЭТО </a:t>
            </a:r>
          </a:p>
          <a:p>
            <a:pPr algn="r"/>
            <a:r>
              <a:rPr lang="ru-RU" sz="1600" b="1" dirty="0">
                <a:latin typeface="Calibri" panose="020F0502020204030204" pitchFamily="34" charset="0"/>
              </a:rPr>
              <a:t>РАБОТАЕТ? </a:t>
            </a:r>
          </a:p>
        </p:txBody>
      </p:sp>
      <p:sp>
        <p:nvSpPr>
          <p:cNvPr id="10" name="object 187"/>
          <p:cNvSpPr/>
          <p:nvPr userDrawn="1"/>
        </p:nvSpPr>
        <p:spPr>
          <a:xfrm>
            <a:off x="293116" y="1640246"/>
            <a:ext cx="2679310" cy="162181"/>
          </a:xfrm>
          <a:custGeom>
            <a:avLst/>
            <a:gdLst/>
            <a:ahLst/>
            <a:cxnLst/>
            <a:rect l="l" t="t" r="r" b="b"/>
            <a:pathLst>
              <a:path w="2183129" h="521969">
                <a:moveTo>
                  <a:pt x="2119185" y="0"/>
                </a:moveTo>
                <a:lnTo>
                  <a:pt x="63500" y="0"/>
                </a:lnTo>
                <a:lnTo>
                  <a:pt x="38779" y="4990"/>
                </a:lnTo>
                <a:lnTo>
                  <a:pt x="18595" y="18600"/>
                </a:lnTo>
                <a:lnTo>
                  <a:pt x="4989" y="38785"/>
                </a:lnTo>
                <a:lnTo>
                  <a:pt x="0" y="63500"/>
                </a:lnTo>
                <a:lnTo>
                  <a:pt x="0" y="458266"/>
                </a:lnTo>
                <a:lnTo>
                  <a:pt x="4989" y="482981"/>
                </a:lnTo>
                <a:lnTo>
                  <a:pt x="18595" y="503166"/>
                </a:lnTo>
                <a:lnTo>
                  <a:pt x="38779" y="516775"/>
                </a:lnTo>
                <a:lnTo>
                  <a:pt x="63500" y="521766"/>
                </a:lnTo>
                <a:lnTo>
                  <a:pt x="2119185" y="521766"/>
                </a:lnTo>
                <a:lnTo>
                  <a:pt x="2143905" y="516775"/>
                </a:lnTo>
                <a:lnTo>
                  <a:pt x="2164089" y="503166"/>
                </a:lnTo>
                <a:lnTo>
                  <a:pt x="2177696" y="482981"/>
                </a:lnTo>
                <a:lnTo>
                  <a:pt x="2182685" y="458266"/>
                </a:lnTo>
                <a:lnTo>
                  <a:pt x="2182685" y="63500"/>
                </a:lnTo>
                <a:lnTo>
                  <a:pt x="2177696" y="38785"/>
                </a:lnTo>
                <a:lnTo>
                  <a:pt x="2164089" y="18600"/>
                </a:lnTo>
                <a:lnTo>
                  <a:pt x="2143905" y="4990"/>
                </a:lnTo>
                <a:lnTo>
                  <a:pt x="2119185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678767" y="1526601"/>
            <a:ext cx="18790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Calibri" panose="020F0502020204030204" pitchFamily="34" charset="0"/>
              </a:rPr>
              <a:t>п</a:t>
            </a:r>
            <a:r>
              <a:rPr lang="ru-RU" sz="1600" dirty="0" smtClean="0">
                <a:solidFill>
                  <a:schemeClr val="bg1"/>
                </a:solidFill>
                <a:latin typeface="Calibri" panose="020F0502020204030204" pitchFamily="34" charset="0"/>
              </a:rPr>
              <a:t>редложи клиенту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8852013" y="5146185"/>
            <a:ext cx="1007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Calibri" panose="020F0502020204030204" pitchFamily="34" charset="0"/>
              </a:rPr>
              <a:t>ВЫГОДА </a:t>
            </a:r>
          </a:p>
          <a:p>
            <a:r>
              <a:rPr lang="ru-RU" sz="1600" b="1" dirty="0" smtClean="0">
                <a:latin typeface="Calibri" panose="020F0502020204030204" pitchFamily="34" charset="0"/>
              </a:rPr>
              <a:t>КЛИЕНТА</a:t>
            </a:r>
            <a:endParaRPr lang="ru-RU" sz="1600" b="1" dirty="0">
              <a:latin typeface="Calibri" panose="020F050202020403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  <a14:imgEffect>
                      <a14:colorTemperature colorTemp="63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541" y="5237714"/>
            <a:ext cx="365097" cy="408198"/>
          </a:xfrm>
          <a:prstGeom prst="rect">
            <a:avLst/>
          </a:prstGeom>
          <a:ln>
            <a:noFill/>
          </a:ln>
        </p:spPr>
      </p:pic>
      <p:sp>
        <p:nvSpPr>
          <p:cNvPr id="14" name="TextBox 13"/>
          <p:cNvSpPr txBox="1"/>
          <p:nvPr userDrawn="1"/>
        </p:nvSpPr>
        <p:spPr>
          <a:xfrm>
            <a:off x="8852013" y="314208"/>
            <a:ext cx="8564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Calibri" panose="020F0502020204030204" pitchFamily="34" charset="0"/>
              </a:rPr>
              <a:t>КОГДА?</a:t>
            </a:r>
            <a:endParaRPr lang="ru-RU" sz="1600" b="1" dirty="0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6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4443" y="335680"/>
            <a:ext cx="364803" cy="423834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7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4443" y="1003869"/>
            <a:ext cx="393635" cy="507201"/>
          </a:xfrm>
          <a:prstGeom prst="rect">
            <a:avLst/>
          </a:prstGeom>
        </p:spPr>
      </p:pic>
      <p:sp>
        <p:nvSpPr>
          <p:cNvPr id="17" name="Прямоугольник 16"/>
          <p:cNvSpPr/>
          <p:nvPr userDrawn="1"/>
        </p:nvSpPr>
        <p:spPr>
          <a:xfrm>
            <a:off x="3584949" y="1536766"/>
            <a:ext cx="23352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Calibri" panose="020F0502020204030204" pitchFamily="34" charset="0"/>
              </a:rPr>
              <a:t>в</a:t>
            </a:r>
            <a:r>
              <a:rPr lang="ru-RU" sz="1600" dirty="0" smtClean="0">
                <a:solidFill>
                  <a:schemeClr val="bg1"/>
                </a:solidFill>
                <a:latin typeface="Calibri" panose="020F0502020204030204" pitchFamily="34" charset="0"/>
              </a:rPr>
              <a:t>ыслушай возражения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6597310" y="1522179"/>
            <a:ext cx="18150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Calibri" panose="020F0502020204030204" pitchFamily="34" charset="0"/>
              </a:rPr>
              <a:t>аргументы «за»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9" name="Группа 18"/>
          <p:cNvGrpSpPr/>
          <p:nvPr userDrawn="1"/>
        </p:nvGrpSpPr>
        <p:grpSpPr>
          <a:xfrm>
            <a:off x="380214" y="1490861"/>
            <a:ext cx="243116" cy="287655"/>
            <a:chOff x="597818" y="1472379"/>
            <a:chExt cx="243116" cy="287655"/>
          </a:xfrm>
          <a:solidFill>
            <a:srgbClr val="92D050"/>
          </a:solidFill>
        </p:grpSpPr>
        <p:sp>
          <p:nvSpPr>
            <p:cNvPr id="20" name="object 197"/>
            <p:cNvSpPr/>
            <p:nvPr/>
          </p:nvSpPr>
          <p:spPr>
            <a:xfrm>
              <a:off x="597818" y="1472379"/>
              <a:ext cx="182880" cy="287655"/>
            </a:xfrm>
            <a:custGeom>
              <a:avLst/>
              <a:gdLst/>
              <a:ahLst/>
              <a:cxnLst/>
              <a:rect l="l" t="t" r="r" b="b"/>
              <a:pathLst>
                <a:path w="182879" h="287655">
                  <a:moveTo>
                    <a:pt x="22313" y="119392"/>
                  </a:moveTo>
                  <a:lnTo>
                    <a:pt x="0" y="156463"/>
                  </a:lnTo>
                  <a:lnTo>
                    <a:pt x="8483" y="161264"/>
                  </a:lnTo>
                  <a:lnTo>
                    <a:pt x="11798" y="164515"/>
                  </a:lnTo>
                  <a:lnTo>
                    <a:pt x="7200" y="169024"/>
                  </a:lnTo>
                  <a:lnTo>
                    <a:pt x="4548" y="174287"/>
                  </a:lnTo>
                  <a:lnTo>
                    <a:pt x="3735" y="182065"/>
                  </a:lnTo>
                  <a:lnTo>
                    <a:pt x="5105" y="190518"/>
                  </a:lnTo>
                  <a:lnTo>
                    <a:pt x="9004" y="197802"/>
                  </a:lnTo>
                  <a:lnTo>
                    <a:pt x="13843" y="203441"/>
                  </a:lnTo>
                  <a:lnTo>
                    <a:pt x="12471" y="208445"/>
                  </a:lnTo>
                  <a:lnTo>
                    <a:pt x="7643" y="216081"/>
                  </a:lnTo>
                  <a:lnTo>
                    <a:pt x="6470" y="221384"/>
                  </a:lnTo>
                  <a:lnTo>
                    <a:pt x="9346" y="226838"/>
                  </a:lnTo>
                  <a:lnTo>
                    <a:pt x="16662" y="234924"/>
                  </a:lnTo>
                  <a:lnTo>
                    <a:pt x="21018" y="239534"/>
                  </a:lnTo>
                  <a:lnTo>
                    <a:pt x="24396" y="245973"/>
                  </a:lnTo>
                  <a:lnTo>
                    <a:pt x="21644" y="256123"/>
                  </a:lnTo>
                  <a:lnTo>
                    <a:pt x="20953" y="262067"/>
                  </a:lnTo>
                  <a:lnTo>
                    <a:pt x="22526" y="266111"/>
                  </a:lnTo>
                  <a:lnTo>
                    <a:pt x="26568" y="270560"/>
                  </a:lnTo>
                  <a:lnTo>
                    <a:pt x="30918" y="275446"/>
                  </a:lnTo>
                  <a:lnTo>
                    <a:pt x="35239" y="279493"/>
                  </a:lnTo>
                  <a:lnTo>
                    <a:pt x="42498" y="283042"/>
                  </a:lnTo>
                  <a:lnTo>
                    <a:pt x="55664" y="286435"/>
                  </a:lnTo>
                  <a:lnTo>
                    <a:pt x="75384" y="287562"/>
                  </a:lnTo>
                  <a:lnTo>
                    <a:pt x="94857" y="285235"/>
                  </a:lnTo>
                  <a:lnTo>
                    <a:pt x="109733" y="281985"/>
                  </a:lnTo>
                  <a:lnTo>
                    <a:pt x="115658" y="280339"/>
                  </a:lnTo>
                  <a:lnTo>
                    <a:pt x="182435" y="265252"/>
                  </a:lnTo>
                  <a:lnTo>
                    <a:pt x="182435" y="158191"/>
                  </a:lnTo>
                  <a:lnTo>
                    <a:pt x="172193" y="150166"/>
                  </a:lnTo>
                  <a:lnTo>
                    <a:pt x="166506" y="144765"/>
                  </a:lnTo>
                  <a:lnTo>
                    <a:pt x="163329" y="139533"/>
                  </a:lnTo>
                  <a:lnTo>
                    <a:pt x="160616" y="132016"/>
                  </a:lnTo>
                  <a:lnTo>
                    <a:pt x="155806" y="120543"/>
                  </a:lnTo>
                  <a:lnTo>
                    <a:pt x="155474" y="119894"/>
                  </a:lnTo>
                  <a:lnTo>
                    <a:pt x="50231" y="119894"/>
                  </a:lnTo>
                  <a:lnTo>
                    <a:pt x="30753" y="119623"/>
                  </a:lnTo>
                  <a:lnTo>
                    <a:pt x="22313" y="119392"/>
                  </a:lnTo>
                  <a:close/>
                </a:path>
                <a:path w="182879" h="287655">
                  <a:moveTo>
                    <a:pt x="99060" y="0"/>
                  </a:moveTo>
                  <a:lnTo>
                    <a:pt x="69371" y="37348"/>
                  </a:lnTo>
                  <a:lnTo>
                    <a:pt x="69122" y="49052"/>
                  </a:lnTo>
                  <a:lnTo>
                    <a:pt x="70393" y="59486"/>
                  </a:lnTo>
                  <a:lnTo>
                    <a:pt x="87707" y="98661"/>
                  </a:lnTo>
                  <a:lnTo>
                    <a:pt x="89776" y="101574"/>
                  </a:lnTo>
                  <a:lnTo>
                    <a:pt x="95180" y="109311"/>
                  </a:lnTo>
                  <a:lnTo>
                    <a:pt x="50231" y="119894"/>
                  </a:lnTo>
                  <a:lnTo>
                    <a:pt x="155474" y="119894"/>
                  </a:lnTo>
                  <a:lnTo>
                    <a:pt x="149105" y="107429"/>
                  </a:lnTo>
                  <a:lnTo>
                    <a:pt x="142712" y="96229"/>
                  </a:lnTo>
                  <a:lnTo>
                    <a:pt x="138823" y="90500"/>
                  </a:lnTo>
                  <a:lnTo>
                    <a:pt x="130625" y="82825"/>
                  </a:lnTo>
                  <a:lnTo>
                    <a:pt x="121742" y="72926"/>
                  </a:lnTo>
                  <a:lnTo>
                    <a:pt x="113563" y="59632"/>
                  </a:lnTo>
                  <a:lnTo>
                    <a:pt x="107480" y="41770"/>
                  </a:lnTo>
                  <a:lnTo>
                    <a:pt x="106194" y="33344"/>
                  </a:lnTo>
                  <a:lnTo>
                    <a:pt x="105968" y="25861"/>
                  </a:lnTo>
                  <a:lnTo>
                    <a:pt x="106276" y="19358"/>
                  </a:lnTo>
                  <a:lnTo>
                    <a:pt x="106591" y="13868"/>
                  </a:lnTo>
                  <a:lnTo>
                    <a:pt x="106832" y="5016"/>
                  </a:lnTo>
                  <a:lnTo>
                    <a:pt x="99060" y="0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198"/>
            <p:cNvSpPr/>
            <p:nvPr/>
          </p:nvSpPr>
          <p:spPr>
            <a:xfrm>
              <a:off x="797754" y="1625198"/>
              <a:ext cx="43180" cy="120650"/>
            </a:xfrm>
            <a:custGeom>
              <a:avLst/>
              <a:gdLst/>
              <a:ahLst/>
              <a:cxnLst/>
              <a:rect l="l" t="t" r="r" b="b"/>
              <a:pathLst>
                <a:path w="43179" h="120650">
                  <a:moveTo>
                    <a:pt x="43014" y="0"/>
                  </a:moveTo>
                  <a:lnTo>
                    <a:pt x="4127" y="0"/>
                  </a:lnTo>
                  <a:lnTo>
                    <a:pt x="0" y="4330"/>
                  </a:lnTo>
                  <a:lnTo>
                    <a:pt x="0" y="116332"/>
                  </a:lnTo>
                  <a:lnTo>
                    <a:pt x="4127" y="120662"/>
                  </a:lnTo>
                  <a:lnTo>
                    <a:pt x="43014" y="120662"/>
                  </a:lnTo>
                  <a:lnTo>
                    <a:pt x="43014" y="0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Улыбающееся лицо 21"/>
          <p:cNvSpPr/>
          <p:nvPr userDrawn="1"/>
        </p:nvSpPr>
        <p:spPr>
          <a:xfrm>
            <a:off x="3241576" y="1522179"/>
            <a:ext cx="273162" cy="255210"/>
          </a:xfrm>
          <a:prstGeom prst="smileyFace">
            <a:avLst>
              <a:gd name="adj" fmla="val -2912"/>
            </a:avLst>
          </a:prstGeom>
          <a:solidFill>
            <a:srgbClr val="FFC000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3" name="Улыбающееся лицо 22"/>
          <p:cNvSpPr/>
          <p:nvPr userDrawn="1"/>
        </p:nvSpPr>
        <p:spPr>
          <a:xfrm>
            <a:off x="6259512" y="1518344"/>
            <a:ext cx="273162" cy="256644"/>
          </a:xfrm>
          <a:prstGeom prst="smileyFace">
            <a:avLst/>
          </a:prstGeom>
          <a:solidFill>
            <a:srgbClr val="92D050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23285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381">
          <p15:clr>
            <a:srgbClr val="FBAE40"/>
          </p15:clr>
        </p15:guide>
        <p15:guide id="2" pos="39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ураев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976886" cy="163373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693283" cy="755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78867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381">
          <p15:clr>
            <a:srgbClr val="FBAE40"/>
          </p15:clr>
        </p15:guide>
        <p15:guide id="2" pos="39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Рисун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857" y="2335"/>
          <a:ext cx="1856" cy="2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57" y="2335"/>
                        <a:ext cx="1856" cy="2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quarter" idx="10" hasCustomPrompt="1"/>
          </p:nvPr>
        </p:nvSpPr>
        <p:spPr>
          <a:xfrm>
            <a:off x="467767" y="440982"/>
            <a:ext cx="9761849" cy="1417439"/>
          </a:xfrm>
        </p:spPr>
        <p:txBody>
          <a:bodyPr lIns="0" tIns="0" rIns="0" bIns="0" anchor="t"/>
          <a:lstStyle>
            <a:lvl1pPr marL="0" indent="0">
              <a:spcBef>
                <a:spcPts val="1169"/>
              </a:spcBef>
              <a:buNone/>
              <a:defRPr sz="3274" baseline="0">
                <a:solidFill>
                  <a:srgbClr val="E30611"/>
                </a:solidFill>
              </a:defRPr>
            </a:lvl1pPr>
            <a:lvl2pPr marL="250596" indent="0">
              <a:buNone/>
              <a:defRPr/>
            </a:lvl2pPr>
          </a:lstStyle>
          <a:p>
            <a:pPr lvl="0"/>
            <a:r>
              <a:rPr lang="ru-RU" dirty="0" smtClean="0"/>
              <a:t>Заголовок слайда. Длина заголовка</a:t>
            </a:r>
            <a:r>
              <a:rPr lang="en-US" dirty="0" smtClean="0"/>
              <a:t> </a:t>
            </a:r>
            <a:r>
              <a:rPr lang="ru-RU" dirty="0" smtClean="0"/>
              <a:t>не более двух строк </a:t>
            </a:r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9829560" y="6817416"/>
            <a:ext cx="400056" cy="4016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69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D22E066-CE17-4109-B7F5-3797941C106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/>
          </p:nvPr>
        </p:nvSpPr>
        <p:spPr>
          <a:xfrm>
            <a:off x="467767" y="2116445"/>
            <a:ext cx="9761849" cy="425934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63" y="6531373"/>
            <a:ext cx="3135566" cy="889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7307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pos="249">
          <p15:clr>
            <a:srgbClr val="FBAE40"/>
          </p15:clr>
        </p15:guide>
        <p15:guide id="2" orient="horz" pos="191">
          <p15:clr>
            <a:srgbClr val="FBAE40"/>
          </p15:clr>
        </p15:guide>
        <p15:guide id="3" orient="horz" pos="3036">
          <p15:clr>
            <a:srgbClr val="FBAE40"/>
          </p15:clr>
        </p15:guide>
        <p15:guide id="4" pos="551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9"/>
            <a:ext cx="9221689" cy="1461187"/>
          </a:xfrm>
          <a:prstGeom prst="rect">
            <a:avLst/>
          </a:prstGeom>
        </p:spPr>
        <p:txBody>
          <a:bodyPr vert="horz" lIns="0" tIns="0" rIns="0" bIns="198000" rtlCol="0" anchor="b">
            <a:no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1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Шаблон проектной презентации МТС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22160" y="7006701"/>
            <a:ext cx="53459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47F9400-7FE9-4DA1-B5F6-A54CC10F30E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461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720" r:id="rId2"/>
    <p:sldLayoutId id="2147483719" r:id="rId3"/>
    <p:sldLayoutId id="2147483722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1069154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03946" indent="-103946" algn="l" defTabSz="1069154" rtl="0" eaLnBrk="1" latinLnBrk="0" hangingPunct="1">
        <a:lnSpc>
          <a:spcPct val="90000"/>
        </a:lnSpc>
        <a:spcBef>
          <a:spcPts val="1169"/>
        </a:spcBef>
        <a:buClr>
          <a:srgbClr val="E30611"/>
        </a:buClr>
        <a:buFont typeface="Arial" panose="020B0604020202020204" pitchFamily="34" charset="0"/>
        <a:buChar char="•"/>
        <a:defRPr sz="2105" b="0" kern="1200">
          <a:solidFill>
            <a:srgbClr val="E3061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07892" indent="-207892" algn="l" defTabSz="1069154" rtl="0" eaLnBrk="1" latinLnBrk="0" hangingPunct="1">
        <a:lnSpc>
          <a:spcPct val="90000"/>
        </a:lnSpc>
        <a:spcBef>
          <a:spcPts val="585"/>
        </a:spcBef>
        <a:buClr>
          <a:srgbClr val="E30611"/>
        </a:buClr>
        <a:buFont typeface="Arial" panose="020B0604020202020204" pitchFamily="34" charset="0"/>
        <a:buChar char="•"/>
        <a:defRPr sz="1871" kern="1200">
          <a:solidFill>
            <a:srgbClr val="64646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423209" indent="-215317" algn="l" defTabSz="1069154" rtl="0" eaLnBrk="1" latinLnBrk="0" hangingPunct="1">
        <a:lnSpc>
          <a:spcPct val="90000"/>
        </a:lnSpc>
        <a:spcBef>
          <a:spcPts val="585"/>
        </a:spcBef>
        <a:buClr>
          <a:srgbClr val="E30611"/>
        </a:buClr>
        <a:buFont typeface="Arial" panose="020B0604020202020204" pitchFamily="34" charset="0"/>
        <a:buChar char="•"/>
        <a:defRPr sz="1637" kern="1200">
          <a:solidFill>
            <a:srgbClr val="64646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631099" indent="-207892" algn="l" defTabSz="1069154" rtl="0" eaLnBrk="1" latinLnBrk="0" hangingPunct="1">
        <a:lnSpc>
          <a:spcPct val="90000"/>
        </a:lnSpc>
        <a:spcBef>
          <a:spcPts val="585"/>
        </a:spcBef>
        <a:buClr>
          <a:srgbClr val="E30611"/>
        </a:buClr>
        <a:buFont typeface="Arial" panose="020B0604020202020204" pitchFamily="34" charset="0"/>
        <a:buChar char="•"/>
        <a:defRPr sz="1403" kern="1200">
          <a:solidFill>
            <a:srgbClr val="64646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838990" indent="-207892" algn="l" defTabSz="1069154" rtl="0" eaLnBrk="1" latinLnBrk="0" hangingPunct="1">
        <a:lnSpc>
          <a:spcPct val="90000"/>
        </a:lnSpc>
        <a:spcBef>
          <a:spcPts val="585"/>
        </a:spcBef>
        <a:buClr>
          <a:srgbClr val="E30611"/>
        </a:buClr>
        <a:buFont typeface="Arial" panose="020B0604020202020204" pitchFamily="34" charset="0"/>
        <a:buChar char="•"/>
        <a:defRPr sz="1169" kern="1200">
          <a:solidFill>
            <a:srgbClr val="64646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940174" indent="-267289" algn="l" defTabSz="1069154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753" indent="-267289" algn="l" defTabSz="1069154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330" indent="-267289" algn="l" defTabSz="1069154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3907" indent="-267289" algn="l" defTabSz="1069154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15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578" algn="l" defTabSz="106915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154" algn="l" defTabSz="106915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732" algn="l" defTabSz="106915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309" algn="l" defTabSz="106915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2886" algn="l" defTabSz="106915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462" algn="l" defTabSz="106915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041" algn="l" defTabSz="106915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619" algn="l" defTabSz="1069154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hyperlink" Target="https://digital.gov.ru/uploaded/files/utochnennyij-perechen-np-vne-zonyi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20798" y="237845"/>
            <a:ext cx="25552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44850" y="129903"/>
            <a:ext cx="8961537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691814" cy="899233"/>
          </a:xfrm>
          <a:prstGeom prst="rect">
            <a:avLst/>
          </a:prstGeom>
        </p:spPr>
      </p:pic>
      <p:sp>
        <p:nvSpPr>
          <p:cNvPr id="20" name="Прямоугольник 19"/>
          <p:cNvSpPr/>
          <p:nvPr/>
        </p:nvSpPr>
        <p:spPr>
          <a:xfrm>
            <a:off x="244850" y="84747"/>
            <a:ext cx="8781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Акция </a:t>
            </a:r>
            <a:r>
              <a:rPr lang="ru-RU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ru-RU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Мульти-Регион»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42658" y="2239834"/>
            <a:ext cx="1792601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35"/>
              </a:spcAft>
            </a:pPr>
            <a:r>
              <a:rPr lang="ru-RU" sz="1700" dirty="0">
                <a:solidFill>
                  <a:srgbClr val="E30611"/>
                </a:solidFill>
                <a:latin typeface="Calibri" panose="020F050202020403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Суть акции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42659" y="2593777"/>
            <a:ext cx="5264746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Абонент приобретает </a:t>
            </a:r>
            <a:r>
              <a:rPr lang="ru-RU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комплект Спутникового ТВ МТС по </a:t>
            </a:r>
            <a:r>
              <a:rPr lang="ru-RU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выгодной </a:t>
            </a:r>
            <a:r>
              <a:rPr lang="ru-RU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цене!</a:t>
            </a:r>
          </a:p>
          <a:p>
            <a:r>
              <a:rPr lang="ru-RU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 получает бессрочный просмотр специального        ТВ-пакета 20 федеральных каналов без </a:t>
            </a:r>
            <a:r>
              <a:rPr lang="ru-RU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абонентской платы</a:t>
            </a:r>
            <a:r>
              <a:rPr lang="ru-RU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ru-RU" sz="17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2591" y="4348103"/>
            <a:ext cx="5264814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Регионы проведения</a:t>
            </a:r>
          </a:p>
          <a:p>
            <a:r>
              <a:rPr lang="ru-RU" sz="1700" dirty="0">
                <a:latin typeface="Calibri" panose="020F0502020204030204" pitchFamily="34" charset="0"/>
              </a:rPr>
              <a:t>Акция действует </a:t>
            </a:r>
            <a:r>
              <a:rPr lang="ru-RU" sz="1700" b="1" dirty="0" smtClean="0">
                <a:latin typeface="Calibri" panose="020F0502020204030204" pitchFamily="34" charset="0"/>
              </a:rPr>
              <a:t>только</a:t>
            </a:r>
            <a:r>
              <a:rPr lang="ru-RU" sz="1700" dirty="0" smtClean="0">
                <a:latin typeface="Calibri" panose="020F0502020204030204" pitchFamily="34" charset="0"/>
              </a:rPr>
              <a:t> на </a:t>
            </a:r>
            <a:r>
              <a:rPr lang="ru-RU" sz="1700" dirty="0">
                <a:latin typeface="Calibri" panose="020F0502020204030204" pitchFamily="34" charset="0"/>
              </a:rPr>
              <a:t>территории населенных пунктов РФ, неохваченных цифровым эфирным наземным </a:t>
            </a:r>
            <a:r>
              <a:rPr lang="ru-RU" sz="1700" dirty="0" smtClean="0">
                <a:latin typeface="Calibri" panose="020F0502020204030204" pitchFamily="34" charset="0"/>
              </a:rPr>
              <a:t>вещанием. </a:t>
            </a:r>
            <a:endParaRPr lang="en-US" sz="1700" dirty="0" smtClean="0">
              <a:latin typeface="Calibri" panose="020F0502020204030204" pitchFamily="34" charset="0"/>
            </a:endParaRPr>
          </a:p>
          <a:p>
            <a:r>
              <a:rPr lang="ru-RU" sz="1700" dirty="0">
                <a:latin typeface="Calibri" panose="020F0502020204030204" pitchFamily="34" charset="0"/>
              </a:rPr>
              <a:t>Ссылка</a:t>
            </a:r>
            <a:r>
              <a:rPr lang="en-US" sz="1700" dirty="0">
                <a:latin typeface="Calibri" panose="020F0502020204030204" pitchFamily="34" charset="0"/>
              </a:rPr>
              <a:t> </a:t>
            </a:r>
            <a:r>
              <a:rPr lang="ru-RU" sz="1700" dirty="0">
                <a:latin typeface="Calibri" panose="020F0502020204030204" pitchFamily="34" charset="0"/>
              </a:rPr>
              <a:t>на список населенных пунктов: </a:t>
            </a:r>
            <a:r>
              <a:rPr lang="en-US" sz="1700" u="sng" dirty="0">
                <a:hlinkClick r:id="rId4"/>
              </a:rPr>
              <a:t>https://</a:t>
            </a:r>
            <a:r>
              <a:rPr lang="en-US" sz="1700" u="sng" dirty="0" smtClean="0">
                <a:hlinkClick r:id="rId4"/>
              </a:rPr>
              <a:t>digital.gov.ru/uploaded/files/utochnennyij-perechen-np-vne-zonyi.pdf</a:t>
            </a:r>
            <a:endParaRPr lang="ru-RU" sz="1700" u="sng" dirty="0" smtClean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75121" y="3778513"/>
            <a:ext cx="2940812" cy="293092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2658" y="1050792"/>
            <a:ext cx="8995634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Абонент может воспользоваться акцией только при обращении в контактный центр 88002500890, оставив заявку на сайте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stv.mts.ru</a:t>
            </a:r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, позвонить на номер 89381130213. 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Действует только для новых абонентов.  </a:t>
            </a:r>
          </a:p>
        </p:txBody>
      </p:sp>
    </p:spTree>
    <p:extLst>
      <p:ext uri="{BB962C8B-B14F-4D97-AF65-F5344CB8AC3E}">
        <p14:creationId xmlns:p14="http://schemas.microsoft.com/office/powerpoint/2010/main" val="391700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691814" cy="89923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1228417"/>
            <a:ext cx="10506456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AutoNum type="arabicPeriod"/>
            </a:pPr>
            <a:r>
              <a:rPr lang="ru-RU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Клиент приобретает комплект Спутникового ТВ (монтаж / доп. материалы / доп. услуги) при </a:t>
            </a:r>
            <a:r>
              <a:rPr lang="ru-RU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необходимости </a:t>
            </a:r>
            <a:r>
              <a:rPr lang="ru-RU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оплачивается дополнительно). В акции участвует только линейное оборудование:</a:t>
            </a:r>
            <a:endParaRPr lang="ru-RU" sz="17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algn="just"/>
            <a:endParaRPr lang="ru-RU" sz="17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algn="just"/>
            <a:endParaRPr lang="ru-RU" sz="17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algn="just"/>
            <a:endParaRPr lang="ru-RU" sz="17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algn="just"/>
            <a:endParaRPr lang="ru-RU" sz="17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algn="just"/>
            <a:endParaRPr lang="ru-RU" sz="17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algn="just"/>
            <a:endParaRPr lang="ru-RU" sz="17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algn="just"/>
            <a:endParaRPr lang="ru-RU" sz="17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algn="just"/>
            <a:endParaRPr lang="ru-RU" sz="17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algn="just"/>
            <a:endParaRPr lang="ru-RU" sz="17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algn="just"/>
            <a:endParaRPr lang="ru-RU" sz="17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algn="just"/>
            <a:endParaRPr lang="ru-RU" sz="17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algn="just"/>
            <a:endParaRPr lang="ru-RU" sz="17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algn="just"/>
            <a:endParaRPr lang="en-US" sz="17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algn="just"/>
            <a:endParaRPr lang="en-US" sz="17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algn="just"/>
            <a:endParaRPr lang="en-US" sz="17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algn="just"/>
            <a:endParaRPr lang="en-US" sz="17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algn="just"/>
            <a:r>
              <a:rPr lang="en-US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ru-RU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В </a:t>
            </a:r>
            <a:r>
              <a:rPr lang="ru-RU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рамках акции Участник получает бессрочную подписку на ТВ-пакет «Мульти-Запад</a:t>
            </a:r>
            <a:r>
              <a:rPr lang="ru-RU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». </a:t>
            </a:r>
          </a:p>
          <a:p>
            <a:pPr marL="457200" lvl="1" algn="just"/>
            <a:r>
              <a:rPr lang="ru-RU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Стоимость </a:t>
            </a:r>
            <a:r>
              <a:rPr lang="ru-RU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подписки составляет 0 рублей в месяц</a:t>
            </a:r>
            <a:r>
              <a:rPr lang="ru-RU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17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algn="just"/>
            <a:endParaRPr lang="en-US" sz="17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966" y="0"/>
            <a:ext cx="6924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Условия акции</a:t>
            </a:r>
            <a:endParaRPr lang="ru-RU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6899200"/>
            <a:ext cx="993952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*Один абонент получает только один полный комплект по акции «Мульти-Регион»  </a:t>
            </a:r>
            <a:endParaRPr lang="ru-RU" sz="17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510165"/>
              </p:ext>
            </p:extLst>
          </p:nvPr>
        </p:nvGraphicFramePr>
        <p:xfrm>
          <a:off x="3119241" y="1969062"/>
          <a:ext cx="4453333" cy="37624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2317">
                  <a:extLst>
                    <a:ext uri="{9D8B030D-6E8A-4147-A177-3AD203B41FA5}">
                      <a16:colId xmlns:a16="http://schemas.microsoft.com/office/drawing/2014/main" xmlns="" val="1330901012"/>
                    </a:ext>
                  </a:extLst>
                </a:gridCol>
                <a:gridCol w="1292317">
                  <a:extLst>
                    <a:ext uri="{9D8B030D-6E8A-4147-A177-3AD203B41FA5}">
                      <a16:colId xmlns:a16="http://schemas.microsoft.com/office/drawing/2014/main" xmlns="" val="3900114173"/>
                    </a:ext>
                  </a:extLst>
                </a:gridCol>
                <a:gridCol w="815027">
                  <a:extLst>
                    <a:ext uri="{9D8B030D-6E8A-4147-A177-3AD203B41FA5}">
                      <a16:colId xmlns:a16="http://schemas.microsoft.com/office/drawing/2014/main" xmlns="" val="1337929267"/>
                    </a:ext>
                  </a:extLst>
                </a:gridCol>
                <a:gridCol w="1053672">
                  <a:extLst>
                    <a:ext uri="{9D8B030D-6E8A-4147-A177-3AD203B41FA5}">
                      <a16:colId xmlns:a16="http://schemas.microsoft.com/office/drawing/2014/main" xmlns="" val="3262806317"/>
                    </a:ext>
                  </a:extLst>
                </a:gridCol>
              </a:tblGrid>
              <a:tr h="6311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Тип комплекта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комплекте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Общая цена по акции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Цена по акции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430305627"/>
                  </a:ext>
                </a:extLst>
              </a:tr>
              <a:tr h="23116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Полный комплект с ТВ-приставкой и антенной 0.6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HD-приставка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4 500 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3 500 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89019284"/>
                  </a:ext>
                </a:extLst>
              </a:tr>
              <a:tr h="2834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7556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Антенна 0.6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1 000 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36521374"/>
                  </a:ext>
                </a:extLst>
              </a:tr>
              <a:tr h="30595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Полный комплект с САМ-модулем и антенной 0.6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САМ-модуль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4 500 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3 500 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44204303"/>
                  </a:ext>
                </a:extLst>
              </a:tr>
              <a:tr h="2086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7556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Антенна 0.6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1 000 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574765771"/>
                  </a:ext>
                </a:extLst>
              </a:tr>
              <a:tr h="47139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Полный комплект с ТВ-приставкой и антенной 0.9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ТВ-приставка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5 000 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3 500 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577702526"/>
                  </a:ext>
                </a:extLst>
              </a:tr>
              <a:tr h="2232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7556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Антенна 0.9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1 500 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4058458"/>
                  </a:ext>
                </a:extLst>
              </a:tr>
              <a:tr h="39547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Полный комплект с САМ-модулем  и антенной 0.9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САМ-модуль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5 000 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3 500 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62738106"/>
                  </a:ext>
                </a:extLst>
              </a:tr>
              <a:tr h="1653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7556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Антенна 0.9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1 500 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06803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961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Рисунок 5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10" y="-2676"/>
            <a:ext cx="10691814" cy="899233"/>
          </a:xfrm>
          <a:prstGeom prst="rect">
            <a:avLst/>
          </a:prstGeom>
        </p:spPr>
      </p:pic>
      <p:graphicFrame>
        <p:nvGraphicFramePr>
          <p:cNvPr id="20" name="Объект 19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857" y="774622"/>
          <a:ext cx="1856" cy="1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20" name="Объект 1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57" y="774622"/>
                        <a:ext cx="1856" cy="18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4"/>
          </p:nvPr>
        </p:nvSpPr>
        <p:spPr>
          <a:xfrm>
            <a:off x="10291758" y="6467408"/>
            <a:ext cx="400055" cy="319501"/>
          </a:xfrm>
        </p:spPr>
        <p:txBody>
          <a:bodyPr/>
          <a:lstStyle/>
          <a:p>
            <a:fld id="{7D22E066-CE17-4109-B7F5-3797941C1064}" type="slidenum">
              <a:rPr lang="ru-RU" smtClean="0">
                <a:solidFill>
                  <a:schemeClr val="bg1">
                    <a:lumMod val="65000"/>
                  </a:schemeClr>
                </a:solidFill>
              </a:rPr>
              <a:pPr/>
              <a:t>3</a:t>
            </a:fld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02480" y="38060"/>
            <a:ext cx="6924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Канальный план </a:t>
            </a:r>
            <a:endParaRPr lang="ru-RU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9666" y="6555754"/>
            <a:ext cx="3256156" cy="7324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326158" y="6335285"/>
            <a:ext cx="298876" cy="9032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019722"/>
              </p:ext>
            </p:extLst>
          </p:nvPr>
        </p:nvGraphicFramePr>
        <p:xfrm>
          <a:off x="1828801" y="1268393"/>
          <a:ext cx="6110397" cy="5175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8553">
                  <a:extLst>
                    <a:ext uri="{9D8B030D-6E8A-4147-A177-3AD203B41FA5}">
                      <a16:colId xmlns:a16="http://schemas.microsoft.com/office/drawing/2014/main" xmlns="" val="2386952623"/>
                    </a:ext>
                  </a:extLst>
                </a:gridCol>
                <a:gridCol w="2653652">
                  <a:extLst>
                    <a:ext uri="{9D8B030D-6E8A-4147-A177-3AD203B41FA5}">
                      <a16:colId xmlns:a16="http://schemas.microsoft.com/office/drawing/2014/main" xmlns="" val="2796320341"/>
                    </a:ext>
                  </a:extLst>
                </a:gridCol>
                <a:gridCol w="679548">
                  <a:extLst>
                    <a:ext uri="{9D8B030D-6E8A-4147-A177-3AD203B41FA5}">
                      <a16:colId xmlns:a16="http://schemas.microsoft.com/office/drawing/2014/main" xmlns="" val="3442159162"/>
                    </a:ext>
                  </a:extLst>
                </a:gridCol>
                <a:gridCol w="679548">
                  <a:extLst>
                    <a:ext uri="{9D8B030D-6E8A-4147-A177-3AD203B41FA5}">
                      <a16:colId xmlns:a16="http://schemas.microsoft.com/office/drawing/2014/main" xmlns="" val="2697571016"/>
                    </a:ext>
                  </a:extLst>
                </a:gridCol>
                <a:gridCol w="679548">
                  <a:extLst>
                    <a:ext uri="{9D8B030D-6E8A-4147-A177-3AD203B41FA5}">
                      <a16:colId xmlns:a16="http://schemas.microsoft.com/office/drawing/2014/main" xmlns="" val="2697409363"/>
                    </a:ext>
                  </a:extLst>
                </a:gridCol>
                <a:gridCol w="679548">
                  <a:extLst>
                    <a:ext uri="{9D8B030D-6E8A-4147-A177-3AD203B41FA5}">
                      <a16:colId xmlns:a16="http://schemas.microsoft.com/office/drawing/2014/main" xmlns="" val="2293260853"/>
                    </a:ext>
                  </a:extLst>
                </a:gridCol>
              </a:tblGrid>
              <a:tr h="1619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№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Наименование канала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Часовая версия каналов по пакетам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81803895"/>
                  </a:ext>
                </a:extLst>
              </a:tr>
              <a:tr h="4857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Пакет "Мульти-Запад"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Пакет "Мульти-Урал"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Пакет "Мульти-Сибирь"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Пакет "Мульти-Восток"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751755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Первый канал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(+2)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(+4)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(+6)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24939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Россия 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(+2)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(+4)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(+6)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8093903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Матч ТВ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6448836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НТВ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(+2)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(+4)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(+7)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2905037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Пятый канал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(+2)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(+4)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(+7)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5733457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Культура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(+2)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(+4)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(+7)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0191615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Россия 24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6722950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Карусель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(+3)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(+3)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(+7)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1424923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Общественное телевидение России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3794445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ТВ Центр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(+2)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(+4)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(+7)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1882262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РЕН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(+2)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(+4)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(+7)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2574221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СПАС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2075839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СТС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(+2)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(+4)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(+7)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027994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Домашний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(+2)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(+4)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(+7)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1667524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ТВ-3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(+2)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(+4)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(+7)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7388935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Пятница!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(+2)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(+4)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(+7)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0389986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Звезда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(+2)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(+4)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(+7)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4059401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Мир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(+2)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(+4)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(+7)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4866288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ТНТ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(+2)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(+4)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(+7)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322623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МУЗ-ТВ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6616800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Shopping live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6127158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Shop24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1171600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Shop&amp;Show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(+0)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61627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6166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691814" cy="89923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19642" y="1022343"/>
            <a:ext cx="924547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7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Абонент </a:t>
            </a:r>
            <a:r>
              <a:rPr lang="ru-RU" sz="17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может </a:t>
            </a:r>
            <a:r>
              <a:rPr lang="ru-RU" sz="17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подключить </a:t>
            </a:r>
            <a:r>
              <a:rPr lang="ru-RU" sz="17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дополнительные тематические пакеты на стандартных </a:t>
            </a:r>
            <a:r>
              <a:rPr lang="ru-RU" sz="17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условиях, </a:t>
            </a:r>
            <a:r>
              <a:rPr lang="ru-RU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написав </a:t>
            </a:r>
            <a:r>
              <a:rPr lang="ru-RU" sz="1700" dirty="0">
                <a:latin typeface="Calibri" panose="020F0502020204030204" pitchFamily="34" charset="0"/>
                <a:cs typeface="Calibri" panose="020F0502020204030204" pitchFamily="34" charset="0"/>
              </a:rPr>
              <a:t>заявление в салонах-магазинах МТС (в т</a:t>
            </a:r>
            <a:r>
              <a:rPr lang="ru-RU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. ч</a:t>
            </a:r>
            <a:r>
              <a:rPr lang="ru-RU" sz="1700" dirty="0">
                <a:latin typeface="Calibri" panose="020F0502020204030204" pitchFamily="34" charset="0"/>
                <a:cs typeface="Calibri" panose="020F0502020204030204" pitchFamily="34" charset="0"/>
              </a:rPr>
              <a:t>. офисах продаж, работающих под брендом МТС и осуществляющие </a:t>
            </a:r>
            <a:r>
              <a:rPr lang="ru-RU" sz="1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офф-лайн</a:t>
            </a:r>
            <a:r>
              <a:rPr lang="ru-RU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 обслуживание), </a:t>
            </a:r>
            <a:r>
              <a:rPr lang="ru-RU" sz="1700" dirty="0">
                <a:latin typeface="Calibri" panose="020F0502020204030204" pitchFamily="34" charset="0"/>
                <a:cs typeface="Calibri" panose="020F0502020204030204" pitchFamily="34" charset="0"/>
              </a:rPr>
              <a:t>в личном кабинете или оставив заявку в КЦ.</a:t>
            </a:r>
          </a:p>
          <a:p>
            <a:pPr lvl="0" algn="just"/>
            <a:endParaRPr lang="ru-RU" sz="1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211" y="0"/>
            <a:ext cx="6378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Особенности</a:t>
            </a:r>
            <a:endParaRPr lang="ru-RU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9125" y="1006769"/>
            <a:ext cx="9254955" cy="9640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19638" y="3378599"/>
            <a:ext cx="924547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Участник вносит платежи за </a:t>
            </a:r>
            <a:r>
              <a:rPr lang="ru-RU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оборудование (в течение 3х дней после подключения), </a:t>
            </a:r>
          </a:p>
          <a:p>
            <a:pPr lvl="0" algn="just"/>
            <a:r>
              <a:rPr lang="ru-RU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 дополнительные 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тематические пакеты </a:t>
            </a:r>
            <a:r>
              <a:rPr lang="ru-RU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или 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дополнительные услуги ООО СТВ на свой Лицевой счет «Спутникового ТВ МТС» удобным для него способом оплаты: в салонах-магазинах МТС, терминалах оплаты Киви, на сайте «Кошелек МТС Деньги» (payment.mts.ru) и в личном кабинете с использованием банковской карты в индивидуальную дату списания (дату активации услуги</a:t>
            </a:r>
            <a:r>
              <a:rPr lang="ru-RU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19641" y="3365858"/>
            <a:ext cx="9245474" cy="14146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19637" y="5060093"/>
            <a:ext cx="92454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случае невнесения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платежа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за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дополнительные пакеты,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соответственно, недостатка денежных средств на лицевом счете в дату списания, услуга блокируется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. При этом вещание 20-ти федеральных каналов продолжается.  </a:t>
            </a:r>
            <a:endParaRPr lang="ru-RU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19642" y="2228507"/>
            <a:ext cx="9254955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Абонент </a:t>
            </a:r>
            <a:r>
              <a:rPr lang="ru-RU" sz="1700" dirty="0">
                <a:latin typeface="Calibri" panose="020F0502020204030204" pitchFamily="34" charset="0"/>
                <a:cs typeface="Calibri" panose="020F0502020204030204" pitchFamily="34" charset="0"/>
              </a:rPr>
              <a:t>имеет право изменить тарифный план в любой период участия в </a:t>
            </a:r>
            <a:r>
              <a:rPr lang="ru-RU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акции. Если абонент сменил тарифный план, вернуть его или повторно подключиться по акции «Мульти-Регион» невозможно.  </a:t>
            </a:r>
            <a:endParaRPr lang="ru-RU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9642" y="2193608"/>
            <a:ext cx="9245473" cy="9054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19638" y="5040721"/>
            <a:ext cx="9254959" cy="8788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91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Другая 2">
      <a:dk1>
        <a:sysClr val="windowText" lastClr="000000"/>
      </a:dk1>
      <a:lt1>
        <a:sysClr val="window" lastClr="FFFFFF"/>
      </a:lt1>
      <a:dk2>
        <a:srgbClr val="40546A"/>
      </a:dk2>
      <a:lt2>
        <a:srgbClr val="E7E6E6"/>
      </a:lt2>
      <a:accent1>
        <a:srgbClr val="E30611"/>
      </a:accent1>
      <a:accent2>
        <a:srgbClr val="92040B"/>
      </a:accent2>
      <a:accent3>
        <a:srgbClr val="C0C0C0"/>
      </a:accent3>
      <a:accent4>
        <a:srgbClr val="909090"/>
      </a:accent4>
      <a:accent5>
        <a:srgbClr val="646464"/>
      </a:accent5>
      <a:accent6>
        <a:srgbClr val="4C4C4C"/>
      </a:accent6>
      <a:hlink>
        <a:srgbClr val="0000FF"/>
      </a:hlink>
      <a:folHlink>
        <a:srgbClr val="800080"/>
      </a:folHlink>
    </a:clrScheme>
    <a:fontScheme name="MTS Busines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Бороздки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/>
          </a:solidFill>
          <a:prstDash val="solid"/>
        </a:ln>
        <a:ln w="58420" cap="flat" cmpd="thickThin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27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31750" h="63500" prst="riblet"/>
          </a:sp3d>
        </a:effectStyle>
        <a:effectStyle>
          <a:effectLst>
            <a:outerShdw blurRad="50800" dist="38100" dir="27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57150" h="114300" prst="ribl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PPT_MTS_NEW" id="{D39B2C67-665A-428C-AC5F-9FC8BA738078}" vid="{EC3ACE99-C169-4FA2-9E3B-85795EBD8A1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34059</TotalTime>
  <Words>772</Words>
  <Application>Microsoft Office PowerPoint</Application>
  <PresentationFormat>Произвольный</PresentationFormat>
  <Paragraphs>210</Paragraphs>
  <Slides>4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think-cell Slide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Lakomov, Roman</dc:creator>
  <cp:lastModifiedBy>Пшеничный Юрий Николаевич</cp:lastModifiedBy>
  <cp:revision>1237</cp:revision>
  <cp:lastPrinted>2019-01-11T07:29:16Z</cp:lastPrinted>
  <dcterms:created xsi:type="dcterms:W3CDTF">2014-06-18T13:43:19Z</dcterms:created>
  <dcterms:modified xsi:type="dcterms:W3CDTF">2019-03-20T16:40:16Z</dcterms:modified>
</cp:coreProperties>
</file>