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5" r:id="rId3"/>
    <p:sldId id="309" r:id="rId4"/>
    <p:sldId id="306" r:id="rId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C513-F8CE-44A6-BC8A-E34CC599A52B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6D9A9D6-9D24-42AE-BA2E-020D072AD4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B0CB-5760-4664-8D09-61C692823A03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66425-600F-48C8-BD2D-A9BDF2C898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A32D-02B6-4127-B039-B40EDF0D40DA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7D856-7C2B-4563-815A-096A367760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E627-0029-40D2-ACBE-C6101990B6A6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E73D329-50F4-4497-BEB6-4F90860030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BC6C-15CD-4F38-AD2C-5F585A87309A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C443C-BF9B-4514-87DB-B2CBC0CF6C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D7BC-9102-4A6D-A7CC-7CF010A21427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C8FA3-328F-480F-964D-975BC159C3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9AE2-BC0F-4E8F-BE34-508AEED8659C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0828643-B5E6-4AA4-A5BE-1E062AC6A8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16E0-1C37-4D59-9EA1-A0B8FB9D9572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D3E4-2E33-40A9-8C4E-618DB60A68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C5F4-F899-4156-BC7F-A446951B2E5A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BB0E-A307-4190-BF9F-D638A99A0C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9C13-CE82-482F-B8B1-F93342CAB3A0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2E0AC-2A43-4B33-BCFB-7304ECD9F5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6F20-5126-40B4-9AEF-971D8407CF3A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43489-6FF4-4B1F-8D4B-FFC786CD51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7E27EB4-DCB2-400E-B7DC-3518D699B1E7}" type="datetimeFigureOut">
              <a:rPr lang="ru-RU"/>
              <a:pPr>
                <a:defRPr/>
              </a:pPr>
              <a:t>27.07.2016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41CF071A-8B28-4B44-B0E8-0A83A5B5FEA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09" r:id="rId4"/>
    <p:sldLayoutId id="2147483813" r:id="rId5"/>
    <p:sldLayoutId id="2147483808" r:id="rId6"/>
    <p:sldLayoutId id="2147483814" r:id="rId7"/>
    <p:sldLayoutId id="2147483815" r:id="rId8"/>
    <p:sldLayoutId id="2147483816" r:id="rId9"/>
    <p:sldLayoutId id="2147483807" r:id="rId10"/>
    <p:sldLayoutId id="2147483817" r:id="rId11"/>
  </p:sldLayoutIdLst>
  <p:transition spd="slow"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44" name="Рисунок 3" descr="главная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00063" y="2500313"/>
            <a:ext cx="83581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>
                <a:solidFill>
                  <a:srgbClr val="C00000"/>
                </a:solidFill>
              </a:rPr>
              <a:t>«Об исполнении бюджета </a:t>
            </a:r>
            <a:r>
              <a:rPr lang="ru-RU" altLang="ru-RU" sz="3600" dirty="0" err="1" smtClean="0">
                <a:solidFill>
                  <a:srgbClr val="C00000"/>
                </a:solidFill>
              </a:rPr>
              <a:t>Кормовского</a:t>
            </a:r>
            <a:r>
              <a:rPr lang="ru-RU" altLang="ru-RU" sz="3600" dirty="0" smtClean="0">
                <a:solidFill>
                  <a:srgbClr val="C00000"/>
                </a:solidFill>
              </a:rPr>
              <a:t> </a:t>
            </a:r>
            <a:r>
              <a:rPr lang="ru-RU" altLang="ru-RU" sz="3600" dirty="0">
                <a:solidFill>
                  <a:srgbClr val="C00000"/>
                </a:solidFill>
              </a:rPr>
              <a:t>сельского поселения </a:t>
            </a:r>
            <a:r>
              <a:rPr lang="ru-RU" altLang="ru-RU" sz="3600" dirty="0" err="1" smtClean="0">
                <a:solidFill>
                  <a:srgbClr val="C00000"/>
                </a:solidFill>
              </a:rPr>
              <a:t>Ремонтненского</a:t>
            </a:r>
            <a:r>
              <a:rPr lang="ru-RU" altLang="ru-RU" sz="3600" dirty="0" smtClean="0">
                <a:solidFill>
                  <a:srgbClr val="C00000"/>
                </a:solidFill>
              </a:rPr>
              <a:t> </a:t>
            </a:r>
            <a:r>
              <a:rPr lang="ru-RU" altLang="ru-RU" sz="3600" dirty="0">
                <a:solidFill>
                  <a:srgbClr val="C00000"/>
                </a:solidFill>
              </a:rPr>
              <a:t>района за </a:t>
            </a:r>
            <a:r>
              <a:rPr lang="ru-RU" altLang="ru-RU" sz="3600" dirty="0" smtClean="0">
                <a:solidFill>
                  <a:srgbClr val="C00000"/>
                </a:solidFill>
              </a:rPr>
              <a:t>1-полугодие 2016 года»</a:t>
            </a:r>
            <a:endParaRPr lang="ru-RU" altLang="ru-RU" sz="3600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32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Доход бюджета сельского поселения </a:t>
            </a:r>
            <a:br>
              <a:rPr lang="ru-RU" sz="2800" dirty="0" smtClean="0"/>
            </a:br>
            <a:r>
              <a:rPr lang="ru-RU" sz="2800" dirty="0" smtClean="0"/>
              <a:t>за 1-полугодие 2016 года</a:t>
            </a:r>
            <a:endParaRPr lang="ru-RU" sz="2800" dirty="0"/>
          </a:p>
        </p:txBody>
      </p:sp>
      <p:graphicFrame>
        <p:nvGraphicFramePr>
          <p:cNvPr id="11347" name="Group 83"/>
          <p:cNvGraphicFramePr>
            <a:graphicFrameLocks noGrp="1"/>
          </p:cNvGraphicFramePr>
          <p:nvPr>
            <p:ph idx="1"/>
          </p:nvPr>
        </p:nvGraphicFramePr>
        <p:xfrm>
          <a:off x="428597" y="1484313"/>
          <a:ext cx="8143931" cy="5032688"/>
        </p:xfrm>
        <a:graphic>
          <a:graphicData uri="http://schemas.openxmlformats.org/drawingml/2006/table">
            <a:tbl>
              <a:tblPr/>
              <a:tblGrid>
                <a:gridCol w="4214842"/>
                <a:gridCol w="1223962"/>
                <a:gridCol w="1296988"/>
                <a:gridCol w="1408139"/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 на 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 учетом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изменений)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за 1-полугоди 2016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Исполнено за 1-полугодие 2015 года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5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Доходы, всего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8609,0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4226,3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3576,1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них: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3077,3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1650,6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1034,3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5531,7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2575,7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2541,8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дотация на выравнивание бюджетной обеспеченности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4575,0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2516,1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2482,3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субвенция бюджету поселения на осуществление первичного воинского учета на территориях, где отсутствуют военные комиссариаты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69,9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59,4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59,3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 субвенция на выполнение передаваемых полномочий субъектов Российской Федерации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прочие межбюджетные трансферты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886,6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Расходы, всего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8804,0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3472,9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3551,5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Дефицит (-),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(+)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-195,0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753,4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24,6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Источники финансирования дефицита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-195,0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753,4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24,6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том числе</a:t>
                      </a: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Изменение остатков средств бюджета 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-195,0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753,4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24,6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344" name="Rectangle 1"/>
          <p:cNvSpPr>
            <a:spLocks noChangeArrowheads="1"/>
          </p:cNvSpPr>
          <p:nvPr/>
        </p:nvSpPr>
        <p:spPr bwMode="auto">
          <a:xfrm>
            <a:off x="4716463" y="1077913"/>
            <a:ext cx="572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0850" algn="just"/>
            <a:r>
              <a:rPr lang="ru-RU" altLang="ru-RU" sz="1400">
                <a:ea typeface="Times New Roman" pitchFamily="18" charset="0"/>
              </a:rPr>
              <a:t>                                                              тыс. рублей                                     	</a:t>
            </a:r>
            <a:endParaRPr lang="ru-RU" altLang="ru-RU">
              <a:ea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11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429684" cy="528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Worksheet" r:id="rId3" imgW="7229412" imgH="4562417" progId="Excel.Sheet.8">
                  <p:embed/>
                </p:oleObj>
              </mc:Choice>
              <mc:Fallback>
                <p:oleObj name="Worksheet" r:id="rId3" imgW="7229412" imgH="4562417" progId="Excel.Sheet.8">
                  <p:embed/>
                  <p:pic>
                    <p:nvPicPr>
                      <p:cNvPr id="0" name="Объект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071546"/>
                        <a:ext cx="8429684" cy="528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/>
              <a:t>Расходы бюджета сельского поселения </a:t>
            </a:r>
            <a:br>
              <a:rPr lang="ru-RU" sz="3100" dirty="0" smtClean="0"/>
            </a:br>
            <a:r>
              <a:rPr lang="ru-RU" sz="3100" dirty="0" smtClean="0"/>
              <a:t>за 1-полугодие 2016 года</a:t>
            </a:r>
            <a:r>
              <a:rPr lang="ru-RU" dirty="0" smtClean="0"/>
              <a:t>	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18452"/>
              </p:ext>
            </p:extLst>
          </p:nvPr>
        </p:nvGraphicFramePr>
        <p:xfrm>
          <a:off x="357158" y="1628798"/>
          <a:ext cx="8572561" cy="4536504"/>
        </p:xfrm>
        <a:graphic>
          <a:graphicData uri="http://schemas.openxmlformats.org/drawingml/2006/table">
            <a:tbl>
              <a:tblPr/>
              <a:tblGrid>
                <a:gridCol w="5286412"/>
                <a:gridCol w="1071570"/>
                <a:gridCol w="1214446"/>
                <a:gridCol w="1000133"/>
              </a:tblGrid>
              <a:tr h="917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Наименование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 учетом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изменений)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1-полугоди 2016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5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3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коммунальное </a:t>
                      </a:r>
                      <a:r>
                        <a:rPr lang="ru-RU" sz="11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хозяйство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3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благоустройство</a:t>
                      </a:r>
                      <a:endParaRPr lang="ru-RU" sz="1100" b="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0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3573,5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МКУК «</a:t>
                      </a:r>
                      <a:r>
                        <a:rPr kumimoji="0" lang="ru-RU" alt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Кормовский</a:t>
                      </a: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СДК»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498,5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222,4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6826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8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МКУК «</a:t>
                      </a:r>
                      <a:r>
                        <a:rPr kumimoji="0" lang="ru-RU" alt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Кормовская</a:t>
                      </a: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ПБ»</a:t>
                      </a: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3075,0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1299,6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70" marR="596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8804,0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3472,9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1717</TotalTime>
  <Words>253</Words>
  <Application>Microsoft Office PowerPoint</Application>
  <PresentationFormat>Экран (4:3)</PresentationFormat>
  <Paragraphs>116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Worksheet</vt:lpstr>
      <vt:lpstr>Презентация PowerPoint</vt:lpstr>
      <vt:lpstr>Доход бюджета сельского поселения  за 1-полугодие 2016 года</vt:lpstr>
      <vt:lpstr>Презентация PowerPoint</vt:lpstr>
      <vt:lpstr>Расходы бюджета сельского поселения  за 1-полугодие 2016 года </vt:lpstr>
    </vt:vector>
  </TitlesOfParts>
  <Company>Админ МО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Malahova</dc:creator>
  <cp:lastModifiedBy>1</cp:lastModifiedBy>
  <cp:revision>150</cp:revision>
  <dcterms:created xsi:type="dcterms:W3CDTF">2013-04-10T07:59:56Z</dcterms:created>
  <dcterms:modified xsi:type="dcterms:W3CDTF">2016-07-27T05:30:11Z</dcterms:modified>
</cp:coreProperties>
</file>