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9" r:id="rId4"/>
    <p:sldId id="259" r:id="rId5"/>
    <p:sldId id="280" r:id="rId6"/>
    <p:sldId id="264" r:id="rId7"/>
    <p:sldId id="266" r:id="rId8"/>
    <p:sldId id="267" r:id="rId9"/>
    <p:sldId id="268" r:id="rId10"/>
    <p:sldId id="272" r:id="rId11"/>
    <p:sldId id="277" r:id="rId12"/>
    <p:sldId id="278" r:id="rId13"/>
  </p:sldIdLst>
  <p:sldSz cx="10693400" cy="7556500"/>
  <p:notesSz cx="10693400" cy="7556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474" y="-4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1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1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253" y="0"/>
            <a:ext cx="10075163" cy="251764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253" y="1269"/>
            <a:ext cx="10075160" cy="113410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58617" y="1269"/>
            <a:ext cx="5225795" cy="66167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283830" y="11430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219821" y="16001"/>
            <a:ext cx="100965" cy="13970"/>
          </a:xfrm>
          <a:custGeom>
            <a:avLst/>
            <a:gdLst/>
            <a:ahLst/>
            <a:cxnLst/>
            <a:rect l="l" t="t" r="r" b="b"/>
            <a:pathLst>
              <a:path w="100965" h="13970">
                <a:moveTo>
                  <a:pt x="50292" y="0"/>
                </a:moveTo>
                <a:lnTo>
                  <a:pt x="100584" y="0"/>
                </a:lnTo>
              </a:path>
              <a:path w="100965" h="13970">
                <a:moveTo>
                  <a:pt x="36575" y="4572"/>
                </a:moveTo>
                <a:lnTo>
                  <a:pt x="82295" y="4572"/>
                </a:lnTo>
              </a:path>
              <a:path w="100965" h="13970">
                <a:moveTo>
                  <a:pt x="9144" y="9144"/>
                </a:moveTo>
                <a:lnTo>
                  <a:pt x="54863" y="9144"/>
                </a:lnTo>
              </a:path>
              <a:path w="100965" h="13970">
                <a:moveTo>
                  <a:pt x="0" y="13716"/>
                </a:moveTo>
                <a:lnTo>
                  <a:pt x="45719" y="13716"/>
                </a:lnTo>
              </a:path>
            </a:pathLst>
          </a:custGeom>
          <a:ln w="4572">
            <a:solidFill>
              <a:srgbClr val="009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174102" y="34289"/>
            <a:ext cx="78105" cy="13970"/>
          </a:xfrm>
          <a:custGeom>
            <a:avLst/>
            <a:gdLst/>
            <a:ahLst/>
            <a:cxnLst/>
            <a:rect l="l" t="t" r="r" b="b"/>
            <a:pathLst>
              <a:path w="78104" h="13970">
                <a:moveTo>
                  <a:pt x="32003" y="0"/>
                </a:moveTo>
                <a:lnTo>
                  <a:pt x="77723" y="0"/>
                </a:lnTo>
              </a:path>
              <a:path w="78104" h="13970">
                <a:moveTo>
                  <a:pt x="18287" y="4571"/>
                </a:moveTo>
                <a:lnTo>
                  <a:pt x="64007" y="4571"/>
                </a:lnTo>
              </a:path>
              <a:path w="78104" h="13970">
                <a:moveTo>
                  <a:pt x="9143" y="9143"/>
                </a:moveTo>
                <a:lnTo>
                  <a:pt x="54863" y="9143"/>
                </a:lnTo>
              </a:path>
              <a:path w="78104" h="13970">
                <a:moveTo>
                  <a:pt x="0" y="13715"/>
                </a:moveTo>
                <a:lnTo>
                  <a:pt x="41148" y="13715"/>
                </a:lnTo>
              </a:path>
            </a:pathLst>
          </a:custGeom>
          <a:ln w="4572">
            <a:solidFill>
              <a:srgbClr val="0098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137526" y="52578"/>
            <a:ext cx="64135" cy="9525"/>
          </a:xfrm>
          <a:custGeom>
            <a:avLst/>
            <a:gdLst/>
            <a:ahLst/>
            <a:cxnLst/>
            <a:rect l="l" t="t" r="r" b="b"/>
            <a:pathLst>
              <a:path w="64134" h="9525">
                <a:moveTo>
                  <a:pt x="22859" y="0"/>
                </a:moveTo>
                <a:lnTo>
                  <a:pt x="64008" y="0"/>
                </a:lnTo>
              </a:path>
              <a:path w="64134" h="9525">
                <a:moveTo>
                  <a:pt x="9143" y="4572"/>
                </a:moveTo>
                <a:lnTo>
                  <a:pt x="50292" y="4572"/>
                </a:lnTo>
              </a:path>
              <a:path w="64134" h="9525">
                <a:moveTo>
                  <a:pt x="0" y="9144"/>
                </a:moveTo>
                <a:lnTo>
                  <a:pt x="41148" y="9144"/>
                </a:lnTo>
              </a:path>
            </a:pathLst>
          </a:custGeom>
          <a:ln w="4572">
            <a:solidFill>
              <a:srgbClr val="0097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110094" y="66294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4572">
            <a:solidFill>
              <a:srgbClr val="0097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5269" y="66294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100950" y="70865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7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361554" y="70865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0091806" y="7543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7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343266" y="73152"/>
            <a:ext cx="41275" cy="5080"/>
          </a:xfrm>
          <a:custGeom>
            <a:avLst/>
            <a:gdLst/>
            <a:ahLst/>
            <a:cxnLst/>
            <a:rect l="l" t="t" r="r" b="b"/>
            <a:pathLst>
              <a:path w="41275" h="5080">
                <a:moveTo>
                  <a:pt x="0" y="4572"/>
                </a:moveTo>
                <a:lnTo>
                  <a:pt x="41269" y="4572"/>
                </a:lnTo>
                <a:lnTo>
                  <a:pt x="41269" y="0"/>
                </a:lnTo>
                <a:lnTo>
                  <a:pt x="0" y="0"/>
                </a:lnTo>
                <a:lnTo>
                  <a:pt x="0" y="4572"/>
                </a:lnTo>
                <a:close/>
              </a:path>
            </a:pathLst>
          </a:custGeom>
          <a:solidFill>
            <a:srgbClr val="00A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0078090" y="8001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7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0324978" y="80010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435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0068945" y="84582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0097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0315833" y="84582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0055230" y="8915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7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0297545" y="89153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0046085" y="93725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7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0279257" y="93725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0032369" y="9829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7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0270114" y="98298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0023226" y="10287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0097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0251826" y="102870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4572">
            <a:solidFill>
              <a:srgbClr val="00A1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0009509" y="10744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6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0238109" y="10744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4572">
            <a:solidFill>
              <a:srgbClr val="00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9991221" y="11201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0096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0210678" y="112013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4572">
            <a:solidFill>
              <a:srgbClr val="00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9977506" y="11658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7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0196961" y="116586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4572">
            <a:solidFill>
              <a:srgbClr val="00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54645" y="118871"/>
            <a:ext cx="50292" cy="9144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0137526" y="121157"/>
            <a:ext cx="91440" cy="13970"/>
          </a:xfrm>
          <a:custGeom>
            <a:avLst/>
            <a:gdLst/>
            <a:ahLst/>
            <a:cxnLst/>
            <a:rect l="l" t="t" r="r" b="b"/>
            <a:pathLst>
              <a:path w="91440" h="13969">
                <a:moveTo>
                  <a:pt x="45719" y="0"/>
                </a:moveTo>
                <a:lnTo>
                  <a:pt x="91439" y="0"/>
                </a:lnTo>
              </a:path>
              <a:path w="91440" h="13969">
                <a:moveTo>
                  <a:pt x="32003" y="4572"/>
                </a:moveTo>
                <a:lnTo>
                  <a:pt x="77723" y="4572"/>
                </a:lnTo>
              </a:path>
              <a:path w="91440" h="13969">
                <a:moveTo>
                  <a:pt x="18287" y="9144"/>
                </a:moveTo>
                <a:lnTo>
                  <a:pt x="64007" y="9144"/>
                </a:lnTo>
              </a:path>
              <a:path w="91440" h="13969">
                <a:moveTo>
                  <a:pt x="0" y="13716"/>
                </a:moveTo>
                <a:lnTo>
                  <a:pt x="50292" y="13716"/>
                </a:lnTo>
              </a:path>
            </a:pathLst>
          </a:custGeom>
          <a:ln w="4572">
            <a:solidFill>
              <a:srgbClr val="00A0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bg object 4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22642" y="128015"/>
            <a:ext cx="64008" cy="13716"/>
          </a:xfrm>
          <a:prstGeom prst="rect">
            <a:avLst/>
          </a:prstGeom>
        </p:spPr>
      </p:pic>
      <p:sp>
        <p:nvSpPr>
          <p:cNvPr id="50" name="bg object 50"/>
          <p:cNvSpPr/>
          <p:nvPr/>
        </p:nvSpPr>
        <p:spPr>
          <a:xfrm>
            <a:off x="10128382" y="139446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4572">
            <a:solidFill>
              <a:srgbClr val="00A0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0096378" y="144018"/>
            <a:ext cx="64135" cy="5080"/>
          </a:xfrm>
          <a:custGeom>
            <a:avLst/>
            <a:gdLst/>
            <a:ahLst/>
            <a:cxnLst/>
            <a:rect l="l" t="t" r="r" b="b"/>
            <a:pathLst>
              <a:path w="64134" h="5080">
                <a:moveTo>
                  <a:pt x="18287" y="0"/>
                </a:moveTo>
                <a:lnTo>
                  <a:pt x="64007" y="0"/>
                </a:lnTo>
              </a:path>
              <a:path w="64134" h="5080">
                <a:moveTo>
                  <a:pt x="0" y="4572"/>
                </a:moveTo>
                <a:lnTo>
                  <a:pt x="50292" y="4572"/>
                </a:lnTo>
              </a:path>
            </a:pathLst>
          </a:custGeom>
          <a:ln w="4572">
            <a:solidFill>
              <a:srgbClr val="00A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0073518" y="153162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4572">
            <a:solidFill>
              <a:srgbClr val="009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58633" y="141731"/>
            <a:ext cx="96011" cy="22860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10059802" y="157733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4572">
            <a:solidFill>
              <a:srgbClr val="009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0018654" y="162305"/>
            <a:ext cx="73660" cy="9525"/>
          </a:xfrm>
          <a:custGeom>
            <a:avLst/>
            <a:gdLst/>
            <a:ahLst/>
            <a:cxnLst/>
            <a:rect l="l" t="t" r="r" b="b"/>
            <a:pathLst>
              <a:path w="73659" h="9525">
                <a:moveTo>
                  <a:pt x="27431" y="0"/>
                </a:moveTo>
                <a:lnTo>
                  <a:pt x="73151" y="0"/>
                </a:lnTo>
              </a:path>
              <a:path w="73659" h="9525">
                <a:moveTo>
                  <a:pt x="18287" y="4572"/>
                </a:moveTo>
                <a:lnTo>
                  <a:pt x="64007" y="4572"/>
                </a:lnTo>
              </a:path>
              <a:path w="73659" h="9525">
                <a:moveTo>
                  <a:pt x="0" y="9144"/>
                </a:moveTo>
                <a:lnTo>
                  <a:pt x="45719" y="9144"/>
                </a:lnTo>
              </a:path>
            </a:pathLst>
          </a:custGeom>
          <a:ln w="4572">
            <a:solidFill>
              <a:srgbClr val="009F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2057" y="164591"/>
            <a:ext cx="64008" cy="13716"/>
          </a:xfrm>
          <a:prstGeom prst="rect">
            <a:avLst/>
          </a:prstGeom>
        </p:spPr>
      </p:pic>
      <p:sp>
        <p:nvSpPr>
          <p:cNvPr id="57" name="bg object 57"/>
          <p:cNvSpPr/>
          <p:nvPr/>
        </p:nvSpPr>
        <p:spPr>
          <a:xfrm>
            <a:off x="9968361" y="176022"/>
            <a:ext cx="82550" cy="13970"/>
          </a:xfrm>
          <a:custGeom>
            <a:avLst/>
            <a:gdLst/>
            <a:ahLst/>
            <a:cxnLst/>
            <a:rect l="l" t="t" r="r" b="b"/>
            <a:pathLst>
              <a:path w="82550" h="13969">
                <a:moveTo>
                  <a:pt x="36575" y="0"/>
                </a:moveTo>
                <a:lnTo>
                  <a:pt x="82295" y="0"/>
                </a:lnTo>
              </a:path>
              <a:path w="82550" h="13969">
                <a:moveTo>
                  <a:pt x="27431" y="4572"/>
                </a:moveTo>
                <a:lnTo>
                  <a:pt x="73151" y="4572"/>
                </a:lnTo>
              </a:path>
              <a:path w="82550" h="13969">
                <a:moveTo>
                  <a:pt x="13716" y="9144"/>
                </a:moveTo>
                <a:lnTo>
                  <a:pt x="59435" y="9144"/>
                </a:lnTo>
              </a:path>
              <a:path w="82550" h="13969">
                <a:moveTo>
                  <a:pt x="0" y="13716"/>
                </a:moveTo>
                <a:lnTo>
                  <a:pt x="45719" y="13716"/>
                </a:lnTo>
              </a:path>
            </a:pathLst>
          </a:custGeom>
          <a:ln w="4572">
            <a:solidFill>
              <a:srgbClr val="009F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bg object 5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62621" y="178307"/>
            <a:ext cx="91440" cy="22860"/>
          </a:xfrm>
          <a:prstGeom prst="rect">
            <a:avLst/>
          </a:prstGeom>
        </p:spPr>
      </p:pic>
      <p:sp>
        <p:nvSpPr>
          <p:cNvPr id="59" name="bg object 59"/>
          <p:cNvSpPr/>
          <p:nvPr/>
        </p:nvSpPr>
        <p:spPr>
          <a:xfrm>
            <a:off x="9945502" y="194310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4572">
            <a:solidFill>
              <a:srgbClr val="009F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9904354" y="198881"/>
            <a:ext cx="73660" cy="9525"/>
          </a:xfrm>
          <a:custGeom>
            <a:avLst/>
            <a:gdLst/>
            <a:ahLst/>
            <a:cxnLst/>
            <a:rect l="l" t="t" r="r" b="b"/>
            <a:pathLst>
              <a:path w="73659" h="9525">
                <a:moveTo>
                  <a:pt x="27431" y="0"/>
                </a:moveTo>
                <a:lnTo>
                  <a:pt x="73151" y="0"/>
                </a:lnTo>
              </a:path>
              <a:path w="73659" h="9525">
                <a:moveTo>
                  <a:pt x="9143" y="4572"/>
                </a:moveTo>
                <a:lnTo>
                  <a:pt x="54863" y="4572"/>
                </a:lnTo>
              </a:path>
              <a:path w="73659" h="9525">
                <a:moveTo>
                  <a:pt x="0" y="9144"/>
                </a:moveTo>
                <a:lnTo>
                  <a:pt x="45719" y="9144"/>
                </a:lnTo>
              </a:path>
            </a:pathLst>
          </a:custGeom>
          <a:ln w="4572">
            <a:solidFill>
              <a:srgbClr val="009F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bg object 6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726045" y="201168"/>
            <a:ext cx="64008" cy="13716"/>
          </a:xfrm>
          <a:prstGeom prst="rect">
            <a:avLst/>
          </a:prstGeom>
        </p:spPr>
      </p:pic>
      <p:sp>
        <p:nvSpPr>
          <p:cNvPr id="62" name="bg object 62"/>
          <p:cNvSpPr/>
          <p:nvPr/>
        </p:nvSpPr>
        <p:spPr>
          <a:xfrm>
            <a:off x="9863206" y="212597"/>
            <a:ext cx="73660" cy="9525"/>
          </a:xfrm>
          <a:custGeom>
            <a:avLst/>
            <a:gdLst/>
            <a:ahLst/>
            <a:cxnLst/>
            <a:rect l="l" t="t" r="r" b="b"/>
            <a:pathLst>
              <a:path w="73659" h="9525">
                <a:moveTo>
                  <a:pt x="27431" y="0"/>
                </a:moveTo>
                <a:lnTo>
                  <a:pt x="73151" y="0"/>
                </a:lnTo>
              </a:path>
              <a:path w="73659" h="9525">
                <a:moveTo>
                  <a:pt x="13715" y="4572"/>
                </a:moveTo>
                <a:lnTo>
                  <a:pt x="59435" y="4572"/>
                </a:lnTo>
              </a:path>
              <a:path w="73659" h="9525">
                <a:moveTo>
                  <a:pt x="0" y="9144"/>
                </a:moveTo>
                <a:lnTo>
                  <a:pt x="45719" y="9144"/>
                </a:lnTo>
              </a:path>
            </a:pathLst>
          </a:custGeom>
          <a:ln w="4572">
            <a:solidFill>
              <a:srgbClr val="009F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bg object 6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694042" y="214883"/>
            <a:ext cx="64008" cy="13716"/>
          </a:xfrm>
          <a:prstGeom prst="rect">
            <a:avLst/>
          </a:prstGeom>
        </p:spPr>
      </p:pic>
      <p:sp>
        <p:nvSpPr>
          <p:cNvPr id="64" name="bg object 64"/>
          <p:cNvSpPr/>
          <p:nvPr/>
        </p:nvSpPr>
        <p:spPr>
          <a:xfrm>
            <a:off x="9854061" y="226313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4572">
            <a:solidFill>
              <a:srgbClr val="009F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9840345" y="230886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4572">
            <a:solidFill>
              <a:srgbClr val="009E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6" name="bg object 6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675754" y="228599"/>
            <a:ext cx="50292" cy="9144"/>
          </a:xfrm>
          <a:prstGeom prst="rect">
            <a:avLst/>
          </a:prstGeom>
        </p:spPr>
      </p:pic>
      <p:sp>
        <p:nvSpPr>
          <p:cNvPr id="67" name="bg object 67"/>
          <p:cNvSpPr/>
          <p:nvPr/>
        </p:nvSpPr>
        <p:spPr>
          <a:xfrm>
            <a:off x="9803769" y="235458"/>
            <a:ext cx="68580" cy="5080"/>
          </a:xfrm>
          <a:custGeom>
            <a:avLst/>
            <a:gdLst/>
            <a:ahLst/>
            <a:cxnLst/>
            <a:rect l="l" t="t" r="r" b="b"/>
            <a:pathLst>
              <a:path w="68579" h="5079">
                <a:moveTo>
                  <a:pt x="22860" y="0"/>
                </a:moveTo>
                <a:lnTo>
                  <a:pt x="68579" y="0"/>
                </a:lnTo>
              </a:path>
              <a:path w="68579" h="5079">
                <a:moveTo>
                  <a:pt x="0" y="4572"/>
                </a:moveTo>
                <a:lnTo>
                  <a:pt x="41148" y="4572"/>
                </a:lnTo>
              </a:path>
            </a:pathLst>
          </a:custGeom>
          <a:ln w="4572">
            <a:solidFill>
              <a:srgbClr val="009E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bg object 6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639178" y="237743"/>
            <a:ext cx="50292" cy="9144"/>
          </a:xfrm>
          <a:prstGeom prst="rect">
            <a:avLst/>
          </a:prstGeom>
        </p:spPr>
      </p:pic>
      <p:sp>
        <p:nvSpPr>
          <p:cNvPr id="69" name="bg object 69"/>
          <p:cNvSpPr/>
          <p:nvPr/>
        </p:nvSpPr>
        <p:spPr>
          <a:xfrm>
            <a:off x="9762621" y="244602"/>
            <a:ext cx="68580" cy="9525"/>
          </a:xfrm>
          <a:custGeom>
            <a:avLst/>
            <a:gdLst/>
            <a:ahLst/>
            <a:cxnLst/>
            <a:rect l="l" t="t" r="r" b="b"/>
            <a:pathLst>
              <a:path w="68579" h="9525">
                <a:moveTo>
                  <a:pt x="27432" y="0"/>
                </a:moveTo>
                <a:lnTo>
                  <a:pt x="68580" y="0"/>
                </a:lnTo>
              </a:path>
              <a:path w="68579" h="9525">
                <a:moveTo>
                  <a:pt x="9144" y="4572"/>
                </a:moveTo>
                <a:lnTo>
                  <a:pt x="54863" y="4572"/>
                </a:lnTo>
              </a:path>
              <a:path w="68579" h="9525">
                <a:moveTo>
                  <a:pt x="0" y="9144"/>
                </a:moveTo>
                <a:lnTo>
                  <a:pt x="45719" y="9144"/>
                </a:lnTo>
              </a:path>
            </a:pathLst>
          </a:custGeom>
          <a:ln w="4572">
            <a:solidFill>
              <a:srgbClr val="009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0" name="bg object 7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598030" y="246888"/>
            <a:ext cx="73152" cy="18288"/>
          </a:xfrm>
          <a:prstGeom prst="rect">
            <a:avLst/>
          </a:prstGeom>
        </p:spPr>
      </p:pic>
      <p:sp>
        <p:nvSpPr>
          <p:cNvPr id="71" name="bg object 71"/>
          <p:cNvSpPr/>
          <p:nvPr/>
        </p:nvSpPr>
        <p:spPr>
          <a:xfrm>
            <a:off x="9726045" y="258318"/>
            <a:ext cx="68580" cy="9525"/>
          </a:xfrm>
          <a:custGeom>
            <a:avLst/>
            <a:gdLst/>
            <a:ahLst/>
            <a:cxnLst/>
            <a:rect l="l" t="t" r="r" b="b"/>
            <a:pathLst>
              <a:path w="68579" h="9525">
                <a:moveTo>
                  <a:pt x="22860" y="0"/>
                </a:moveTo>
                <a:lnTo>
                  <a:pt x="68579" y="0"/>
                </a:lnTo>
              </a:path>
              <a:path w="68579" h="9525">
                <a:moveTo>
                  <a:pt x="9144" y="4572"/>
                </a:moveTo>
                <a:lnTo>
                  <a:pt x="54863" y="4572"/>
                </a:lnTo>
              </a:path>
              <a:path w="68579" h="9525">
                <a:moveTo>
                  <a:pt x="0" y="9144"/>
                </a:moveTo>
                <a:lnTo>
                  <a:pt x="45719" y="9144"/>
                </a:lnTo>
              </a:path>
            </a:pathLst>
          </a:custGeom>
          <a:ln w="4572">
            <a:solidFill>
              <a:srgbClr val="009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2" name="bg object 7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579742" y="265176"/>
            <a:ext cx="50292" cy="9144"/>
          </a:xfrm>
          <a:prstGeom prst="rect">
            <a:avLst/>
          </a:prstGeom>
        </p:spPr>
      </p:pic>
      <p:sp>
        <p:nvSpPr>
          <p:cNvPr id="73" name="bg object 73"/>
          <p:cNvSpPr/>
          <p:nvPr/>
        </p:nvSpPr>
        <p:spPr>
          <a:xfrm>
            <a:off x="9712330" y="272033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4572">
            <a:solidFill>
              <a:srgbClr val="009E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9698614" y="276606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4572">
            <a:solidFill>
              <a:srgbClr val="009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bg object 7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534021" y="274320"/>
            <a:ext cx="73152" cy="13716"/>
          </a:xfrm>
          <a:prstGeom prst="rect">
            <a:avLst/>
          </a:prstGeom>
        </p:spPr>
      </p:pic>
      <p:sp>
        <p:nvSpPr>
          <p:cNvPr id="76" name="bg object 76"/>
          <p:cNvSpPr/>
          <p:nvPr/>
        </p:nvSpPr>
        <p:spPr>
          <a:xfrm>
            <a:off x="9675754" y="281177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4572">
            <a:solidFill>
              <a:srgbClr val="009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7" name="bg object 7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497445" y="288036"/>
            <a:ext cx="64008" cy="13716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465442" y="301752"/>
            <a:ext cx="64008" cy="13716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433438" y="315468"/>
            <a:ext cx="64008" cy="9144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401433" y="324611"/>
            <a:ext cx="59436" cy="13716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300850" y="283463"/>
            <a:ext cx="406907" cy="91440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378573" y="338327"/>
            <a:ext cx="50292" cy="9144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346569" y="347472"/>
            <a:ext cx="59436" cy="13716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268845" y="361188"/>
            <a:ext cx="91440" cy="27432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181978" y="374904"/>
            <a:ext cx="237743" cy="41148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227697" y="397763"/>
            <a:ext cx="41148" cy="4572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149973" y="402336"/>
            <a:ext cx="137160" cy="27432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9113397" y="429768"/>
            <a:ext cx="132588" cy="13716"/>
          </a:xfrm>
          <a:prstGeom prst="rect">
            <a:avLst/>
          </a:prstGeom>
        </p:spPr>
      </p:pic>
      <p:sp>
        <p:nvSpPr>
          <p:cNvPr id="89" name="bg object 89"/>
          <p:cNvSpPr/>
          <p:nvPr/>
        </p:nvSpPr>
        <p:spPr>
          <a:xfrm>
            <a:off x="9099682" y="44576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4A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9076821" y="450341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4572">
            <a:solidFill>
              <a:srgbClr val="04AC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9067678" y="45491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4A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2" name="bg object 9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423026" y="443484"/>
            <a:ext cx="781812" cy="187452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214250" y="516636"/>
            <a:ext cx="2464308" cy="100584"/>
          </a:xfrm>
          <a:prstGeom prst="rect">
            <a:avLst/>
          </a:prstGeom>
        </p:spPr>
      </p:pic>
      <p:sp>
        <p:nvSpPr>
          <p:cNvPr id="94" name="bg object 94"/>
          <p:cNvSpPr/>
          <p:nvPr/>
        </p:nvSpPr>
        <p:spPr>
          <a:xfrm>
            <a:off x="2548006" y="614934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128015" y="0"/>
                </a:lnTo>
              </a:path>
            </a:pathLst>
          </a:custGeom>
          <a:ln w="4572">
            <a:solidFill>
              <a:srgbClr val="6FC6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5" name="bg object 9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8267578" y="630936"/>
            <a:ext cx="265175" cy="54864"/>
          </a:xfrm>
          <a:prstGeom prst="rect">
            <a:avLst/>
          </a:prstGeom>
        </p:spPr>
      </p:pic>
      <p:sp>
        <p:nvSpPr>
          <p:cNvPr id="96" name="bg object 96"/>
          <p:cNvSpPr/>
          <p:nvPr/>
        </p:nvSpPr>
        <p:spPr>
          <a:xfrm>
            <a:off x="8253861" y="660654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7" name="bg object 97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390522" y="612648"/>
            <a:ext cx="1444751" cy="105156"/>
          </a:xfrm>
          <a:prstGeom prst="rect">
            <a:avLst/>
          </a:prstGeom>
        </p:spPr>
      </p:pic>
      <p:sp>
        <p:nvSpPr>
          <p:cNvPr id="98" name="bg object 98"/>
          <p:cNvSpPr/>
          <p:nvPr/>
        </p:nvSpPr>
        <p:spPr>
          <a:xfrm>
            <a:off x="8116702" y="665226"/>
            <a:ext cx="192405" cy="22860"/>
          </a:xfrm>
          <a:custGeom>
            <a:avLst/>
            <a:gdLst/>
            <a:ahLst/>
            <a:cxnLst/>
            <a:rect l="l" t="t" r="r" b="b"/>
            <a:pathLst>
              <a:path w="192404" h="22859">
                <a:moveTo>
                  <a:pt x="114300" y="0"/>
                </a:moveTo>
                <a:lnTo>
                  <a:pt x="192023" y="0"/>
                </a:lnTo>
              </a:path>
              <a:path w="192404" h="22859">
                <a:moveTo>
                  <a:pt x="96011" y="4572"/>
                </a:moveTo>
                <a:lnTo>
                  <a:pt x="169164" y="4572"/>
                </a:lnTo>
              </a:path>
              <a:path w="192404" h="22859">
                <a:moveTo>
                  <a:pt x="73151" y="9144"/>
                </a:moveTo>
                <a:lnTo>
                  <a:pt x="146304" y="9144"/>
                </a:lnTo>
              </a:path>
              <a:path w="192404" h="22859">
                <a:moveTo>
                  <a:pt x="50291" y="13716"/>
                </a:moveTo>
                <a:lnTo>
                  <a:pt x="123444" y="13716"/>
                </a:lnTo>
              </a:path>
              <a:path w="192404" h="22859">
                <a:moveTo>
                  <a:pt x="22859" y="18288"/>
                </a:moveTo>
                <a:lnTo>
                  <a:pt x="100583" y="18288"/>
                </a:lnTo>
              </a:path>
              <a:path w="192404" h="22859">
                <a:moveTo>
                  <a:pt x="0" y="22859"/>
                </a:moveTo>
                <a:lnTo>
                  <a:pt x="82296" y="22859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8253861" y="688086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435" y="0"/>
                </a:lnTo>
              </a:path>
            </a:pathLst>
          </a:custGeom>
          <a:ln w="4572">
            <a:solidFill>
              <a:srgbClr val="009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8089269" y="692658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296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8231002" y="692658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4572">
            <a:solidFill>
              <a:srgbClr val="009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8066409" y="69723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296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8217285" y="697230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435" y="0"/>
                </a:lnTo>
              </a:path>
            </a:pathLst>
          </a:custGeom>
          <a:ln w="4572">
            <a:solidFill>
              <a:srgbClr val="009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8034406" y="701801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8194426" y="701801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4572">
            <a:solidFill>
              <a:srgbClr val="0092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7984114" y="706373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8157850" y="706373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4007" y="0"/>
                </a:lnTo>
              </a:path>
            </a:pathLst>
          </a:custGeom>
          <a:ln w="4572">
            <a:solidFill>
              <a:srgbClr val="0093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7952109" y="710945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011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8134990" y="710945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4572">
            <a:solidFill>
              <a:srgbClr val="0093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0" name="bg object 110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203839" y="617219"/>
            <a:ext cx="1399030" cy="214884"/>
          </a:xfrm>
          <a:prstGeom prst="rect">
            <a:avLst/>
          </a:prstGeom>
        </p:spPr>
      </p:pic>
      <p:sp>
        <p:nvSpPr>
          <p:cNvPr id="111" name="bg object 111"/>
          <p:cNvSpPr/>
          <p:nvPr/>
        </p:nvSpPr>
        <p:spPr>
          <a:xfrm>
            <a:off x="5707258" y="715518"/>
            <a:ext cx="2313940" cy="0"/>
          </a:xfrm>
          <a:custGeom>
            <a:avLst/>
            <a:gdLst/>
            <a:ahLst/>
            <a:cxnLst/>
            <a:rect l="l" t="t" r="r" b="b"/>
            <a:pathLst>
              <a:path w="2313940">
                <a:moveTo>
                  <a:pt x="0" y="0"/>
                </a:moveTo>
                <a:lnTo>
                  <a:pt x="182879" y="0"/>
                </a:lnTo>
              </a:path>
              <a:path w="2313940">
                <a:moveTo>
                  <a:pt x="2217420" y="0"/>
                </a:moveTo>
                <a:lnTo>
                  <a:pt x="2313431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8116702" y="715518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4572">
            <a:solidFill>
              <a:srgbClr val="0093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5766694" y="720090"/>
            <a:ext cx="2226945" cy="0"/>
          </a:xfrm>
          <a:custGeom>
            <a:avLst/>
            <a:gdLst/>
            <a:ahLst/>
            <a:cxnLst/>
            <a:rect l="l" t="t" r="r" b="b"/>
            <a:pathLst>
              <a:path w="2226945">
                <a:moveTo>
                  <a:pt x="0" y="0"/>
                </a:moveTo>
                <a:lnTo>
                  <a:pt x="182879" y="0"/>
                </a:lnTo>
              </a:path>
              <a:path w="2226945">
                <a:moveTo>
                  <a:pt x="2130551" y="0"/>
                </a:moveTo>
                <a:lnTo>
                  <a:pt x="2226563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8093842" y="720090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4572">
            <a:solidFill>
              <a:srgbClr val="009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5821558" y="724662"/>
            <a:ext cx="2144395" cy="0"/>
          </a:xfrm>
          <a:custGeom>
            <a:avLst/>
            <a:gdLst/>
            <a:ahLst/>
            <a:cxnLst/>
            <a:rect l="l" t="t" r="r" b="b"/>
            <a:pathLst>
              <a:path w="2144395">
                <a:moveTo>
                  <a:pt x="0" y="0"/>
                </a:moveTo>
                <a:lnTo>
                  <a:pt x="187452" y="0"/>
                </a:lnTo>
              </a:path>
              <a:path w="2144395">
                <a:moveTo>
                  <a:pt x="2039111" y="0"/>
                </a:moveTo>
                <a:lnTo>
                  <a:pt x="2144267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8075554" y="724662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4572">
            <a:solidFill>
              <a:srgbClr val="009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5876422" y="729234"/>
            <a:ext cx="2062480" cy="0"/>
          </a:xfrm>
          <a:custGeom>
            <a:avLst/>
            <a:gdLst/>
            <a:ahLst/>
            <a:cxnLst/>
            <a:rect l="l" t="t" r="r" b="b"/>
            <a:pathLst>
              <a:path w="2062479">
                <a:moveTo>
                  <a:pt x="0" y="0"/>
                </a:moveTo>
                <a:lnTo>
                  <a:pt x="192023" y="0"/>
                </a:lnTo>
              </a:path>
              <a:path w="2062479">
                <a:moveTo>
                  <a:pt x="1952243" y="0"/>
                </a:moveTo>
                <a:lnTo>
                  <a:pt x="2061972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8052694" y="729234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4572">
            <a:solidFill>
              <a:srgbClr val="009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5926714" y="733805"/>
            <a:ext cx="1975485" cy="0"/>
          </a:xfrm>
          <a:custGeom>
            <a:avLst/>
            <a:gdLst/>
            <a:ahLst/>
            <a:cxnLst/>
            <a:rect l="l" t="t" r="r" b="b"/>
            <a:pathLst>
              <a:path w="1975484">
                <a:moveTo>
                  <a:pt x="0" y="0"/>
                </a:moveTo>
                <a:lnTo>
                  <a:pt x="205740" y="0"/>
                </a:lnTo>
              </a:path>
              <a:path w="1975484">
                <a:moveTo>
                  <a:pt x="1865376" y="0"/>
                </a:moveTo>
                <a:lnTo>
                  <a:pt x="1975104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8029833" y="733805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4572">
            <a:solidFill>
              <a:srgbClr val="009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5986150" y="738377"/>
            <a:ext cx="1888489" cy="0"/>
          </a:xfrm>
          <a:custGeom>
            <a:avLst/>
            <a:gdLst/>
            <a:ahLst/>
            <a:cxnLst/>
            <a:rect l="l" t="t" r="r" b="b"/>
            <a:pathLst>
              <a:path w="1888490">
                <a:moveTo>
                  <a:pt x="0" y="0"/>
                </a:moveTo>
                <a:lnTo>
                  <a:pt x="205740" y="0"/>
                </a:lnTo>
              </a:path>
              <a:path w="1888490">
                <a:moveTo>
                  <a:pt x="1773936" y="0"/>
                </a:moveTo>
                <a:lnTo>
                  <a:pt x="1888236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8002402" y="738377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23" y="0"/>
                </a:lnTo>
              </a:path>
            </a:pathLst>
          </a:custGeom>
          <a:ln w="4572">
            <a:solidFill>
              <a:srgbClr val="009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6050158" y="742949"/>
            <a:ext cx="1792605" cy="0"/>
          </a:xfrm>
          <a:custGeom>
            <a:avLst/>
            <a:gdLst/>
            <a:ahLst/>
            <a:cxnLst/>
            <a:rect l="l" t="t" r="r" b="b"/>
            <a:pathLst>
              <a:path w="1792604">
                <a:moveTo>
                  <a:pt x="0" y="0"/>
                </a:moveTo>
                <a:lnTo>
                  <a:pt x="205740" y="0"/>
                </a:lnTo>
              </a:path>
              <a:path w="1792604">
                <a:moveTo>
                  <a:pt x="1664207" y="0"/>
                </a:moveTo>
                <a:lnTo>
                  <a:pt x="1792223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7984114" y="742949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23" y="0"/>
                </a:lnTo>
              </a:path>
            </a:pathLst>
          </a:custGeom>
          <a:ln w="4572">
            <a:solidFill>
              <a:srgbClr val="009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6169029" y="747522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242315" y="0"/>
                </a:lnTo>
              </a:path>
              <a:path w="1600200">
                <a:moveTo>
                  <a:pt x="1458467" y="0"/>
                </a:moveTo>
                <a:lnTo>
                  <a:pt x="1600199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7933821" y="747522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296" y="0"/>
                </a:lnTo>
              </a:path>
            </a:pathLst>
          </a:custGeom>
          <a:ln w="4572">
            <a:solidFill>
              <a:srgbClr val="0096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6233038" y="752094"/>
            <a:ext cx="1495425" cy="0"/>
          </a:xfrm>
          <a:custGeom>
            <a:avLst/>
            <a:gdLst/>
            <a:ahLst/>
            <a:cxnLst/>
            <a:rect l="l" t="t" r="r" b="b"/>
            <a:pathLst>
              <a:path w="1495425">
                <a:moveTo>
                  <a:pt x="0" y="0"/>
                </a:moveTo>
                <a:lnTo>
                  <a:pt x="251459" y="0"/>
                </a:lnTo>
              </a:path>
              <a:path w="1495425">
                <a:moveTo>
                  <a:pt x="1339596" y="0"/>
                </a:moveTo>
                <a:lnTo>
                  <a:pt x="1495043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7906390" y="752094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296" y="0"/>
                </a:lnTo>
              </a:path>
            </a:pathLst>
          </a:custGeom>
          <a:ln w="4572">
            <a:solidFill>
              <a:srgbClr val="0096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6310761" y="756666"/>
            <a:ext cx="1376680" cy="0"/>
          </a:xfrm>
          <a:custGeom>
            <a:avLst/>
            <a:gdLst/>
            <a:ahLst/>
            <a:cxnLst/>
            <a:rect l="l" t="t" r="r" b="b"/>
            <a:pathLst>
              <a:path w="1376679">
                <a:moveTo>
                  <a:pt x="0" y="0"/>
                </a:moveTo>
                <a:lnTo>
                  <a:pt x="265175" y="0"/>
                </a:lnTo>
              </a:path>
              <a:path w="1376679">
                <a:moveTo>
                  <a:pt x="1211579" y="0"/>
                </a:moveTo>
                <a:lnTo>
                  <a:pt x="1376172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7878957" y="756666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868" y="0"/>
                </a:lnTo>
              </a:path>
            </a:pathLst>
          </a:custGeom>
          <a:ln w="4572">
            <a:solidFill>
              <a:srgbClr val="0097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6383914" y="761237"/>
            <a:ext cx="1262380" cy="0"/>
          </a:xfrm>
          <a:custGeom>
            <a:avLst/>
            <a:gdLst/>
            <a:ahLst/>
            <a:cxnLst/>
            <a:rect l="l" t="t" r="r" b="b"/>
            <a:pathLst>
              <a:path w="1262379">
                <a:moveTo>
                  <a:pt x="0" y="0"/>
                </a:moveTo>
                <a:lnTo>
                  <a:pt x="297179" y="0"/>
                </a:lnTo>
              </a:path>
              <a:path w="1262379">
                <a:moveTo>
                  <a:pt x="1065276" y="0"/>
                </a:moveTo>
                <a:lnTo>
                  <a:pt x="1261871" y="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7851526" y="761237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4572">
            <a:solidFill>
              <a:srgbClr val="0097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6461638" y="765809"/>
            <a:ext cx="1134110" cy="18415"/>
          </a:xfrm>
          <a:custGeom>
            <a:avLst/>
            <a:gdLst/>
            <a:ahLst/>
            <a:cxnLst/>
            <a:rect l="l" t="t" r="r" b="b"/>
            <a:pathLst>
              <a:path w="1134109" h="18415">
                <a:moveTo>
                  <a:pt x="0" y="0"/>
                </a:moveTo>
                <a:lnTo>
                  <a:pt x="329184" y="0"/>
                </a:lnTo>
              </a:path>
              <a:path w="1134109" h="18415">
                <a:moveTo>
                  <a:pt x="891540" y="0"/>
                </a:moveTo>
                <a:lnTo>
                  <a:pt x="1133855" y="0"/>
                </a:lnTo>
              </a:path>
              <a:path w="1134109" h="18415">
                <a:moveTo>
                  <a:pt x="82296" y="4571"/>
                </a:moveTo>
                <a:lnTo>
                  <a:pt x="562355" y="4571"/>
                </a:lnTo>
              </a:path>
              <a:path w="1134109" h="18415">
                <a:moveTo>
                  <a:pt x="640079" y="4571"/>
                </a:moveTo>
                <a:lnTo>
                  <a:pt x="1078992" y="4571"/>
                </a:lnTo>
              </a:path>
              <a:path w="1134109" h="18415">
                <a:moveTo>
                  <a:pt x="187451" y="9143"/>
                </a:moveTo>
                <a:lnTo>
                  <a:pt x="1010412" y="9143"/>
                </a:lnTo>
              </a:path>
              <a:path w="1134109" h="18415">
                <a:moveTo>
                  <a:pt x="292607" y="13715"/>
                </a:moveTo>
                <a:lnTo>
                  <a:pt x="928116" y="13715"/>
                </a:lnTo>
              </a:path>
              <a:path w="1134109" h="18415">
                <a:moveTo>
                  <a:pt x="484631" y="18287"/>
                </a:moveTo>
                <a:lnTo>
                  <a:pt x="763523" y="18287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4" name="bg object 134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574670" y="717804"/>
            <a:ext cx="2340864" cy="109728"/>
          </a:xfrm>
          <a:prstGeom prst="rect">
            <a:avLst/>
          </a:prstGeom>
        </p:spPr>
      </p:pic>
      <p:sp>
        <p:nvSpPr>
          <p:cNvPr id="135" name="bg object 135"/>
          <p:cNvSpPr/>
          <p:nvPr/>
        </p:nvSpPr>
        <p:spPr>
          <a:xfrm>
            <a:off x="1185551" y="834389"/>
            <a:ext cx="55244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4572">
            <a:solidFill>
              <a:srgbClr val="1FB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6" name="bg object 13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87203" y="832103"/>
            <a:ext cx="630935" cy="132588"/>
          </a:xfrm>
          <a:prstGeom prst="rect">
            <a:avLst/>
          </a:prstGeom>
        </p:spPr>
      </p:pic>
      <p:sp>
        <p:nvSpPr>
          <p:cNvPr id="137" name="bg object 137"/>
          <p:cNvSpPr/>
          <p:nvPr/>
        </p:nvSpPr>
        <p:spPr>
          <a:xfrm>
            <a:off x="358019" y="966977"/>
            <a:ext cx="370840" cy="68580"/>
          </a:xfrm>
          <a:custGeom>
            <a:avLst/>
            <a:gdLst/>
            <a:ahLst/>
            <a:cxnLst/>
            <a:rect l="l" t="t" r="r" b="b"/>
            <a:pathLst>
              <a:path w="370840" h="68580">
                <a:moveTo>
                  <a:pt x="306324" y="0"/>
                </a:moveTo>
                <a:lnTo>
                  <a:pt x="370331" y="0"/>
                </a:lnTo>
              </a:path>
              <a:path w="370840" h="68580">
                <a:moveTo>
                  <a:pt x="292608" y="4572"/>
                </a:moveTo>
                <a:lnTo>
                  <a:pt x="352043" y="4572"/>
                </a:lnTo>
              </a:path>
              <a:path w="370840" h="68580">
                <a:moveTo>
                  <a:pt x="274320" y="9144"/>
                </a:moveTo>
                <a:lnTo>
                  <a:pt x="338327" y="9144"/>
                </a:lnTo>
              </a:path>
              <a:path w="370840" h="68580">
                <a:moveTo>
                  <a:pt x="256032" y="13716"/>
                </a:moveTo>
                <a:lnTo>
                  <a:pt x="315467" y="13716"/>
                </a:lnTo>
              </a:path>
              <a:path w="370840" h="68580">
                <a:moveTo>
                  <a:pt x="237744" y="18288"/>
                </a:moveTo>
                <a:lnTo>
                  <a:pt x="301751" y="18288"/>
                </a:lnTo>
              </a:path>
              <a:path w="370840" h="68580">
                <a:moveTo>
                  <a:pt x="214883" y="22860"/>
                </a:moveTo>
                <a:lnTo>
                  <a:pt x="283464" y="22860"/>
                </a:lnTo>
              </a:path>
              <a:path w="370840" h="68580">
                <a:moveTo>
                  <a:pt x="201168" y="27432"/>
                </a:moveTo>
                <a:lnTo>
                  <a:pt x="260603" y="27432"/>
                </a:lnTo>
              </a:path>
              <a:path w="370840" h="68580">
                <a:moveTo>
                  <a:pt x="164592" y="32004"/>
                </a:moveTo>
                <a:lnTo>
                  <a:pt x="224027" y="32004"/>
                </a:lnTo>
              </a:path>
              <a:path w="370840" h="68580">
                <a:moveTo>
                  <a:pt x="141732" y="36576"/>
                </a:moveTo>
                <a:lnTo>
                  <a:pt x="210312" y="36576"/>
                </a:lnTo>
              </a:path>
              <a:path w="370840" h="68580">
                <a:moveTo>
                  <a:pt x="118872" y="41148"/>
                </a:moveTo>
                <a:lnTo>
                  <a:pt x="187452" y="41148"/>
                </a:lnTo>
              </a:path>
              <a:path w="370840" h="68580">
                <a:moveTo>
                  <a:pt x="105156" y="45720"/>
                </a:moveTo>
                <a:lnTo>
                  <a:pt x="169163" y="45720"/>
                </a:lnTo>
              </a:path>
              <a:path w="370840" h="68580">
                <a:moveTo>
                  <a:pt x="82296" y="50292"/>
                </a:moveTo>
                <a:lnTo>
                  <a:pt x="150876" y="50292"/>
                </a:lnTo>
              </a:path>
              <a:path w="370840" h="68580">
                <a:moveTo>
                  <a:pt x="64008" y="54864"/>
                </a:moveTo>
                <a:lnTo>
                  <a:pt x="128015" y="54864"/>
                </a:lnTo>
              </a:path>
              <a:path w="370840" h="68580">
                <a:moveTo>
                  <a:pt x="41147" y="59436"/>
                </a:moveTo>
                <a:lnTo>
                  <a:pt x="114300" y="59436"/>
                </a:lnTo>
              </a:path>
              <a:path w="370840" h="68580">
                <a:moveTo>
                  <a:pt x="22859" y="64008"/>
                </a:moveTo>
                <a:lnTo>
                  <a:pt x="91440" y="64008"/>
                </a:lnTo>
              </a:path>
              <a:path w="370840" h="68580">
                <a:moveTo>
                  <a:pt x="0" y="68580"/>
                </a:moveTo>
                <a:lnTo>
                  <a:pt x="73152" y="68580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8" name="bg object 138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307847" y="964691"/>
            <a:ext cx="479939" cy="160020"/>
          </a:xfrm>
          <a:prstGeom prst="rect">
            <a:avLst/>
          </a:prstGeom>
        </p:spPr>
      </p:pic>
      <p:sp>
        <p:nvSpPr>
          <p:cNvPr id="139" name="bg object 139"/>
          <p:cNvSpPr/>
          <p:nvPr/>
        </p:nvSpPr>
        <p:spPr>
          <a:xfrm>
            <a:off x="307727" y="1040129"/>
            <a:ext cx="105410" cy="13970"/>
          </a:xfrm>
          <a:custGeom>
            <a:avLst/>
            <a:gdLst/>
            <a:ahLst/>
            <a:cxnLst/>
            <a:rect l="l" t="t" r="r" b="b"/>
            <a:pathLst>
              <a:path w="105409" h="13969">
                <a:moveTo>
                  <a:pt x="32003" y="0"/>
                </a:moveTo>
                <a:lnTo>
                  <a:pt x="105156" y="0"/>
                </a:lnTo>
              </a:path>
              <a:path w="105409" h="13969">
                <a:moveTo>
                  <a:pt x="0" y="4572"/>
                </a:moveTo>
                <a:lnTo>
                  <a:pt x="59435" y="4572"/>
                </a:lnTo>
              </a:path>
              <a:path w="105409" h="13969">
                <a:moveTo>
                  <a:pt x="4571" y="9143"/>
                </a:moveTo>
                <a:lnTo>
                  <a:pt x="36575" y="9143"/>
                </a:lnTo>
              </a:path>
              <a:path w="105409" h="13969">
                <a:moveTo>
                  <a:pt x="4571" y="13715"/>
                </a:moveTo>
                <a:lnTo>
                  <a:pt x="13716" y="13715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0" name="bg object 14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309253" y="2517648"/>
            <a:ext cx="10075163" cy="50383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1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1287" y="641095"/>
            <a:ext cx="9210825" cy="1084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1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6349" y="1647444"/>
            <a:ext cx="9466580" cy="5209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50.png"/><Relationship Id="rId21" Type="http://schemas.openxmlformats.org/officeDocument/2006/relationships/image" Target="../media/image20.pn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47" Type="http://schemas.openxmlformats.org/officeDocument/2006/relationships/image" Target="../media/image58.png"/><Relationship Id="rId50" Type="http://schemas.openxmlformats.org/officeDocument/2006/relationships/image" Target="../media/image61.png"/><Relationship Id="rId55" Type="http://schemas.openxmlformats.org/officeDocument/2006/relationships/image" Target="../media/image66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46" Type="http://schemas.openxmlformats.org/officeDocument/2006/relationships/image" Target="../media/image57.png"/><Relationship Id="rId2" Type="http://schemas.openxmlformats.org/officeDocument/2006/relationships/image" Target="../media/image37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40.png"/><Relationship Id="rId41" Type="http://schemas.openxmlformats.org/officeDocument/2006/relationships/image" Target="../media/image52.png"/><Relationship Id="rId54" Type="http://schemas.openxmlformats.org/officeDocument/2006/relationships/image" Target="../media/image6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45" Type="http://schemas.openxmlformats.org/officeDocument/2006/relationships/image" Target="../media/image56.png"/><Relationship Id="rId53" Type="http://schemas.openxmlformats.org/officeDocument/2006/relationships/image" Target="../media/image6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47.png"/><Relationship Id="rId49" Type="http://schemas.openxmlformats.org/officeDocument/2006/relationships/image" Target="../media/image60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42.png"/><Relationship Id="rId44" Type="http://schemas.openxmlformats.org/officeDocument/2006/relationships/image" Target="../media/image55.png"/><Relationship Id="rId52" Type="http://schemas.openxmlformats.org/officeDocument/2006/relationships/image" Target="../media/image63.png"/><Relationship Id="rId4" Type="http://schemas.openxmlformats.org/officeDocument/2006/relationships/image" Target="../media/image39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48" Type="http://schemas.openxmlformats.org/officeDocument/2006/relationships/image" Target="../media/image59.png"/><Relationship Id="rId8" Type="http://schemas.openxmlformats.org/officeDocument/2006/relationships/image" Target="../media/image7.png"/><Relationship Id="rId51" Type="http://schemas.openxmlformats.org/officeDocument/2006/relationships/image" Target="../media/image62.png"/><Relationship Id="rId3" Type="http://schemas.openxmlformats.org/officeDocument/2006/relationships/image" Target="../media/image3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114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1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115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117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16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11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118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67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6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68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67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68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7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78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74.png"/><Relationship Id="rId2" Type="http://schemas.openxmlformats.org/officeDocument/2006/relationships/image" Target="../media/image70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73.png"/><Relationship Id="rId40" Type="http://schemas.openxmlformats.org/officeDocument/2006/relationships/image" Target="../media/image7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7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7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85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88.png"/><Relationship Id="rId47" Type="http://schemas.openxmlformats.org/officeDocument/2006/relationships/image" Target="../media/image93.png"/><Relationship Id="rId50" Type="http://schemas.openxmlformats.org/officeDocument/2006/relationships/image" Target="../media/image96.png"/><Relationship Id="rId55" Type="http://schemas.openxmlformats.org/officeDocument/2006/relationships/image" Target="../media/image10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84.png"/><Relationship Id="rId46" Type="http://schemas.openxmlformats.org/officeDocument/2006/relationships/image" Target="../media/image92.png"/><Relationship Id="rId2" Type="http://schemas.openxmlformats.org/officeDocument/2006/relationships/image" Target="../media/image79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87.png"/><Relationship Id="rId54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83.png"/><Relationship Id="rId40" Type="http://schemas.openxmlformats.org/officeDocument/2006/relationships/image" Target="../media/image86.png"/><Relationship Id="rId45" Type="http://schemas.openxmlformats.org/officeDocument/2006/relationships/image" Target="../media/image91.png"/><Relationship Id="rId53" Type="http://schemas.openxmlformats.org/officeDocument/2006/relationships/image" Target="../media/image9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82.png"/><Relationship Id="rId49" Type="http://schemas.openxmlformats.org/officeDocument/2006/relationships/image" Target="../media/image9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90.png"/><Relationship Id="rId52" Type="http://schemas.openxmlformats.org/officeDocument/2006/relationships/image" Target="../media/image98.png"/><Relationship Id="rId4" Type="http://schemas.openxmlformats.org/officeDocument/2006/relationships/image" Target="../media/image8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89.png"/><Relationship Id="rId48" Type="http://schemas.openxmlformats.org/officeDocument/2006/relationships/image" Target="../media/image94.png"/><Relationship Id="rId8" Type="http://schemas.openxmlformats.org/officeDocument/2006/relationships/image" Target="../media/image7.png"/><Relationship Id="rId51" Type="http://schemas.openxmlformats.org/officeDocument/2006/relationships/image" Target="../media/image97.png"/><Relationship Id="rId3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103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0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10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05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106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10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07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109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111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10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11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5187" y="0"/>
            <a:ext cx="10081895" cy="7556500"/>
            <a:chOff x="305187" y="0"/>
            <a:chExt cx="1008189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253" y="0"/>
              <a:ext cx="10075163" cy="25176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253" y="1269"/>
              <a:ext cx="10075160" cy="11341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8618" y="1269"/>
              <a:ext cx="5225795" cy="6616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83830" y="11429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19821" y="16001"/>
              <a:ext cx="100965" cy="13970"/>
            </a:xfrm>
            <a:custGeom>
              <a:avLst/>
              <a:gdLst/>
              <a:ahLst/>
              <a:cxnLst/>
              <a:rect l="l" t="t" r="r" b="b"/>
              <a:pathLst>
                <a:path w="100965" h="13970">
                  <a:moveTo>
                    <a:pt x="50292" y="0"/>
                  </a:moveTo>
                  <a:lnTo>
                    <a:pt x="100584" y="0"/>
                  </a:lnTo>
                </a:path>
                <a:path w="100965" h="13970">
                  <a:moveTo>
                    <a:pt x="36575" y="4572"/>
                  </a:moveTo>
                  <a:lnTo>
                    <a:pt x="82295" y="4572"/>
                  </a:lnTo>
                </a:path>
                <a:path w="100965" h="13970">
                  <a:moveTo>
                    <a:pt x="9144" y="9144"/>
                  </a:moveTo>
                  <a:lnTo>
                    <a:pt x="54863" y="9144"/>
                  </a:lnTo>
                </a:path>
                <a:path w="100965" h="13970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8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74102" y="34290"/>
              <a:ext cx="78105" cy="13970"/>
            </a:xfrm>
            <a:custGeom>
              <a:avLst/>
              <a:gdLst/>
              <a:ahLst/>
              <a:cxnLst/>
              <a:rect l="l" t="t" r="r" b="b"/>
              <a:pathLst>
                <a:path w="78104" h="13970">
                  <a:moveTo>
                    <a:pt x="32003" y="0"/>
                  </a:moveTo>
                  <a:lnTo>
                    <a:pt x="77723" y="0"/>
                  </a:lnTo>
                </a:path>
                <a:path w="78104" h="13970">
                  <a:moveTo>
                    <a:pt x="18287" y="4571"/>
                  </a:moveTo>
                  <a:lnTo>
                    <a:pt x="64007" y="4571"/>
                  </a:lnTo>
                </a:path>
                <a:path w="78104" h="13970">
                  <a:moveTo>
                    <a:pt x="9143" y="9143"/>
                  </a:moveTo>
                  <a:lnTo>
                    <a:pt x="54863" y="9143"/>
                  </a:lnTo>
                </a:path>
                <a:path w="78104" h="13970">
                  <a:moveTo>
                    <a:pt x="0" y="13715"/>
                  </a:moveTo>
                  <a:lnTo>
                    <a:pt x="41148" y="13715"/>
                  </a:lnTo>
                </a:path>
              </a:pathLst>
            </a:custGeom>
            <a:ln w="4572">
              <a:solidFill>
                <a:srgbClr val="0098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37526" y="52577"/>
              <a:ext cx="64135" cy="9525"/>
            </a:xfrm>
            <a:custGeom>
              <a:avLst/>
              <a:gdLst/>
              <a:ahLst/>
              <a:cxnLst/>
              <a:rect l="l" t="t" r="r" b="b"/>
              <a:pathLst>
                <a:path w="64134" h="9525">
                  <a:moveTo>
                    <a:pt x="22859" y="0"/>
                  </a:moveTo>
                  <a:lnTo>
                    <a:pt x="64008" y="0"/>
                  </a:lnTo>
                </a:path>
                <a:path w="64134" h="9525">
                  <a:moveTo>
                    <a:pt x="9143" y="4572"/>
                  </a:moveTo>
                  <a:lnTo>
                    <a:pt x="50292" y="4572"/>
                  </a:lnTo>
                </a:path>
                <a:path w="64134" h="9525">
                  <a:moveTo>
                    <a:pt x="0" y="9144"/>
                  </a:moveTo>
                  <a:lnTo>
                    <a:pt x="41148" y="9144"/>
                  </a:lnTo>
                </a:path>
              </a:pathLst>
            </a:custGeom>
            <a:ln w="4572">
              <a:solidFill>
                <a:srgbClr val="009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10093" y="6629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5269" y="6629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00950" y="7086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61554" y="70865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91805" y="7543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43266" y="73151"/>
              <a:ext cx="41275" cy="5080"/>
            </a:xfrm>
            <a:custGeom>
              <a:avLst/>
              <a:gdLst/>
              <a:ahLst/>
              <a:cxnLst/>
              <a:rect l="l" t="t" r="r" b="b"/>
              <a:pathLst>
                <a:path w="41275" h="5080">
                  <a:moveTo>
                    <a:pt x="0" y="4572"/>
                  </a:moveTo>
                  <a:lnTo>
                    <a:pt x="41269" y="4572"/>
                  </a:lnTo>
                  <a:lnTo>
                    <a:pt x="41269" y="0"/>
                  </a:lnTo>
                  <a:lnTo>
                    <a:pt x="0" y="0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00A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78090" y="8001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24978" y="8001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68945" y="84581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15833" y="84581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55230" y="8915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97545" y="89153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046086" y="9372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79257" y="93726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32369" y="9829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70114" y="98297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23226" y="10287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51826" y="102870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09509" y="107442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38109" y="107442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91221" y="11201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210678" y="112013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77505" y="11658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196962" y="1165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4645" y="118871"/>
              <a:ext cx="50292" cy="914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0137526" y="121157"/>
              <a:ext cx="91440" cy="13970"/>
            </a:xfrm>
            <a:custGeom>
              <a:avLst/>
              <a:gdLst/>
              <a:ahLst/>
              <a:cxnLst/>
              <a:rect l="l" t="t" r="r" b="b"/>
              <a:pathLst>
                <a:path w="91440" h="13969">
                  <a:moveTo>
                    <a:pt x="45719" y="0"/>
                  </a:moveTo>
                  <a:lnTo>
                    <a:pt x="91439" y="0"/>
                  </a:lnTo>
                </a:path>
                <a:path w="91440" h="13969">
                  <a:moveTo>
                    <a:pt x="32003" y="4572"/>
                  </a:moveTo>
                  <a:lnTo>
                    <a:pt x="77723" y="4572"/>
                  </a:lnTo>
                </a:path>
                <a:path w="91440" h="13969">
                  <a:moveTo>
                    <a:pt x="18287" y="9144"/>
                  </a:moveTo>
                  <a:lnTo>
                    <a:pt x="64007" y="9144"/>
                  </a:lnTo>
                </a:path>
                <a:path w="91440" h="13969">
                  <a:moveTo>
                    <a:pt x="0" y="13716"/>
                  </a:moveTo>
                  <a:lnTo>
                    <a:pt x="50292" y="13716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2642" y="128015"/>
              <a:ext cx="64008" cy="1371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128381" y="139445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096378" y="144018"/>
              <a:ext cx="64135" cy="5080"/>
            </a:xfrm>
            <a:custGeom>
              <a:avLst/>
              <a:gdLst/>
              <a:ahLst/>
              <a:cxnLst/>
              <a:rect l="l" t="t" r="r" b="b"/>
              <a:pathLst>
                <a:path w="64134" h="5080">
                  <a:moveTo>
                    <a:pt x="18287" y="0"/>
                  </a:moveTo>
                  <a:lnTo>
                    <a:pt x="64007" y="0"/>
                  </a:lnTo>
                </a:path>
                <a:path w="64134" h="5080">
                  <a:moveTo>
                    <a:pt x="0" y="4572"/>
                  </a:moveTo>
                  <a:lnTo>
                    <a:pt x="50292" y="4572"/>
                  </a:lnTo>
                </a:path>
              </a:pathLst>
            </a:custGeom>
            <a:ln w="4572">
              <a:solidFill>
                <a:srgbClr val="00A0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073517" y="15316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58633" y="141731"/>
              <a:ext cx="96011" cy="2286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059802" y="15773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018654" y="162305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8287" y="4572"/>
                  </a:moveTo>
                  <a:lnTo>
                    <a:pt x="64007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2057" y="164592"/>
              <a:ext cx="64008" cy="1371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968362" y="176021"/>
              <a:ext cx="82550" cy="13970"/>
            </a:xfrm>
            <a:custGeom>
              <a:avLst/>
              <a:gdLst/>
              <a:ahLst/>
              <a:cxnLst/>
              <a:rect l="l" t="t" r="r" b="b"/>
              <a:pathLst>
                <a:path w="82550" h="13969">
                  <a:moveTo>
                    <a:pt x="36575" y="0"/>
                  </a:moveTo>
                  <a:lnTo>
                    <a:pt x="82295" y="0"/>
                  </a:lnTo>
                </a:path>
                <a:path w="82550" h="13969">
                  <a:moveTo>
                    <a:pt x="27431" y="4572"/>
                  </a:moveTo>
                  <a:lnTo>
                    <a:pt x="73151" y="4572"/>
                  </a:lnTo>
                </a:path>
                <a:path w="82550" h="13969">
                  <a:moveTo>
                    <a:pt x="13716" y="9144"/>
                  </a:moveTo>
                  <a:lnTo>
                    <a:pt x="59435" y="9144"/>
                  </a:lnTo>
                </a:path>
                <a:path w="82550" h="13969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62621" y="178307"/>
              <a:ext cx="91440" cy="2286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945502" y="19431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04354" y="198881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9143" y="4572"/>
                  </a:moveTo>
                  <a:lnTo>
                    <a:pt x="54863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26045" y="201168"/>
              <a:ext cx="64008" cy="1371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863205" y="212597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3715" y="4572"/>
                  </a:moveTo>
                  <a:lnTo>
                    <a:pt x="59435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94042" y="214884"/>
              <a:ext cx="64008" cy="1371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854062" y="22631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840345" y="2308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75754" y="228600"/>
              <a:ext cx="50292" cy="914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803769" y="235458"/>
              <a:ext cx="68580" cy="5080"/>
            </a:xfrm>
            <a:custGeom>
              <a:avLst/>
              <a:gdLst/>
              <a:ahLst/>
              <a:cxnLst/>
              <a:rect l="l" t="t" r="r" b="b"/>
              <a:pathLst>
                <a:path w="68579" h="5079">
                  <a:moveTo>
                    <a:pt x="22860" y="0"/>
                  </a:moveTo>
                  <a:lnTo>
                    <a:pt x="68579" y="0"/>
                  </a:lnTo>
                </a:path>
                <a:path w="68579" h="5079">
                  <a:moveTo>
                    <a:pt x="0" y="4572"/>
                  </a:moveTo>
                  <a:lnTo>
                    <a:pt x="41148" y="4572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39178" y="237743"/>
              <a:ext cx="50292" cy="914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9762621" y="244602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7432" y="0"/>
                  </a:moveTo>
                  <a:lnTo>
                    <a:pt x="68580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98030" y="246888"/>
              <a:ext cx="73152" cy="1828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726045" y="258318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2860" y="0"/>
                  </a:moveTo>
                  <a:lnTo>
                    <a:pt x="68579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79742" y="265175"/>
              <a:ext cx="50292" cy="914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9712330" y="27203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698614" y="27660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34021" y="274320"/>
              <a:ext cx="73152" cy="13716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675754" y="28117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97445" y="288036"/>
              <a:ext cx="64008" cy="1371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65442" y="301752"/>
              <a:ext cx="64008" cy="137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33438" y="315468"/>
              <a:ext cx="64008" cy="914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01433" y="324611"/>
              <a:ext cx="59436" cy="1371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00850" y="283463"/>
              <a:ext cx="406907" cy="9144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78574" y="338327"/>
              <a:ext cx="50292" cy="914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46569" y="347472"/>
              <a:ext cx="59436" cy="1371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68845" y="361188"/>
              <a:ext cx="91440" cy="2743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81978" y="374904"/>
              <a:ext cx="237743" cy="4114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27698" y="397763"/>
              <a:ext cx="41148" cy="457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49974" y="402336"/>
              <a:ext cx="137160" cy="2743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113398" y="429768"/>
              <a:ext cx="132588" cy="1371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9099681" y="44576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076821" y="45034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4AC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067678" y="45491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442850" y="516636"/>
              <a:ext cx="1851660" cy="64008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423026" y="443483"/>
              <a:ext cx="781812" cy="187452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2895478" y="578358"/>
              <a:ext cx="224154" cy="0"/>
            </a:xfrm>
            <a:custGeom>
              <a:avLst/>
              <a:gdLst/>
              <a:ahLst/>
              <a:cxnLst/>
              <a:rect l="l" t="t" r="r" b="b"/>
              <a:pathLst>
                <a:path w="224155">
                  <a:moveTo>
                    <a:pt x="0" y="0"/>
                  </a:moveTo>
                  <a:lnTo>
                    <a:pt x="224027" y="0"/>
                  </a:lnTo>
                </a:path>
              </a:pathLst>
            </a:custGeom>
            <a:ln w="4572">
              <a:solidFill>
                <a:srgbClr val="097F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703454" y="580644"/>
              <a:ext cx="333755" cy="18288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2666878" y="601218"/>
              <a:ext cx="142240" cy="0"/>
            </a:xfrm>
            <a:custGeom>
              <a:avLst/>
              <a:gdLst/>
              <a:ahLst/>
              <a:cxnLst/>
              <a:rect l="l" t="t" r="r" b="b"/>
              <a:pathLst>
                <a:path w="142239">
                  <a:moveTo>
                    <a:pt x="0" y="0"/>
                  </a:moveTo>
                  <a:lnTo>
                    <a:pt x="141731" y="0"/>
                  </a:lnTo>
                </a:path>
              </a:pathLst>
            </a:custGeom>
            <a:ln w="4572">
              <a:solidFill>
                <a:srgbClr val="097F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976506" y="580644"/>
              <a:ext cx="786383" cy="7772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764158" y="576072"/>
              <a:ext cx="2071115" cy="141732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267578" y="630936"/>
              <a:ext cx="265175" cy="54864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8166993" y="660654"/>
              <a:ext cx="160020" cy="18415"/>
            </a:xfrm>
            <a:custGeom>
              <a:avLst/>
              <a:gdLst/>
              <a:ahLst/>
              <a:cxnLst/>
              <a:rect l="l" t="t" r="r" b="b"/>
              <a:pathLst>
                <a:path w="160020" h="18415">
                  <a:moveTo>
                    <a:pt x="86868" y="0"/>
                  </a:moveTo>
                  <a:lnTo>
                    <a:pt x="160020" y="0"/>
                  </a:lnTo>
                </a:path>
                <a:path w="160020" h="18415">
                  <a:moveTo>
                    <a:pt x="64008" y="4572"/>
                  </a:moveTo>
                  <a:lnTo>
                    <a:pt x="141731" y="4572"/>
                  </a:lnTo>
                </a:path>
                <a:path w="160020" h="18415">
                  <a:moveTo>
                    <a:pt x="45720" y="9144"/>
                  </a:moveTo>
                  <a:lnTo>
                    <a:pt x="118872" y="9144"/>
                  </a:lnTo>
                </a:path>
                <a:path w="160020" h="18415">
                  <a:moveTo>
                    <a:pt x="22860" y="13716"/>
                  </a:moveTo>
                  <a:lnTo>
                    <a:pt x="96012" y="13716"/>
                  </a:lnTo>
                </a:path>
                <a:path w="160020" h="18415">
                  <a:moveTo>
                    <a:pt x="0" y="18288"/>
                  </a:moveTo>
                  <a:lnTo>
                    <a:pt x="73152" y="18288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711330" y="658368"/>
              <a:ext cx="557783" cy="50292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8116702" y="683513"/>
              <a:ext cx="100965" cy="5080"/>
            </a:xfrm>
            <a:custGeom>
              <a:avLst/>
              <a:gdLst/>
              <a:ahLst/>
              <a:cxnLst/>
              <a:rect l="l" t="t" r="r" b="b"/>
              <a:pathLst>
                <a:path w="100965" h="5079">
                  <a:moveTo>
                    <a:pt x="22859" y="0"/>
                  </a:moveTo>
                  <a:lnTo>
                    <a:pt x="100583" y="0"/>
                  </a:lnTo>
                </a:path>
                <a:path w="100965" h="5079">
                  <a:moveTo>
                    <a:pt x="0" y="4571"/>
                  </a:moveTo>
                  <a:lnTo>
                    <a:pt x="82296" y="4571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253862" y="68808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49DB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089269" y="69265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231002" y="69265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49DB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066409" y="697230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217286" y="69723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49D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034405" y="701801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194426" y="701801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49DC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984114" y="706373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157850" y="706373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0" y="0"/>
                  </a:moveTo>
                  <a:lnTo>
                    <a:pt x="64007" y="0"/>
                  </a:lnTo>
                </a:path>
              </a:pathLst>
            </a:custGeom>
            <a:ln w="4572">
              <a:solidFill>
                <a:srgbClr val="49DD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952109" y="710945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134990" y="710945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49DD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707258" y="715518"/>
              <a:ext cx="2313940" cy="0"/>
            </a:xfrm>
            <a:custGeom>
              <a:avLst/>
              <a:gdLst/>
              <a:ahLst/>
              <a:cxnLst/>
              <a:rect l="l" t="t" r="r" b="b"/>
              <a:pathLst>
                <a:path w="2313940">
                  <a:moveTo>
                    <a:pt x="0" y="0"/>
                  </a:moveTo>
                  <a:lnTo>
                    <a:pt x="182879" y="0"/>
                  </a:lnTo>
                </a:path>
                <a:path w="2313940">
                  <a:moveTo>
                    <a:pt x="2217420" y="0"/>
                  </a:moveTo>
                  <a:lnTo>
                    <a:pt x="231343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116702" y="71551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49DD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766694" y="720090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182879" y="0"/>
                  </a:lnTo>
                </a:path>
                <a:path w="2226945">
                  <a:moveTo>
                    <a:pt x="2130551" y="0"/>
                  </a:moveTo>
                  <a:lnTo>
                    <a:pt x="222656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093842" y="72009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49DE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821558" y="724662"/>
              <a:ext cx="2144395" cy="0"/>
            </a:xfrm>
            <a:custGeom>
              <a:avLst/>
              <a:gdLst/>
              <a:ahLst/>
              <a:cxnLst/>
              <a:rect l="l" t="t" r="r" b="b"/>
              <a:pathLst>
                <a:path w="2144395">
                  <a:moveTo>
                    <a:pt x="0" y="0"/>
                  </a:moveTo>
                  <a:lnTo>
                    <a:pt x="187452" y="0"/>
                  </a:lnTo>
                </a:path>
                <a:path w="2144395">
                  <a:moveTo>
                    <a:pt x="2039111" y="0"/>
                  </a:moveTo>
                  <a:lnTo>
                    <a:pt x="2144267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075554" y="724662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49DE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565026" y="708659"/>
              <a:ext cx="388619" cy="36576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5876421" y="729233"/>
              <a:ext cx="2062480" cy="0"/>
            </a:xfrm>
            <a:custGeom>
              <a:avLst/>
              <a:gdLst/>
              <a:ahLst/>
              <a:cxnLst/>
              <a:rect l="l" t="t" r="r" b="b"/>
              <a:pathLst>
                <a:path w="2062479">
                  <a:moveTo>
                    <a:pt x="0" y="0"/>
                  </a:moveTo>
                  <a:lnTo>
                    <a:pt x="192023" y="0"/>
                  </a:lnTo>
                </a:path>
                <a:path w="2062479">
                  <a:moveTo>
                    <a:pt x="1952243" y="0"/>
                  </a:moveTo>
                  <a:lnTo>
                    <a:pt x="20619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052693" y="729233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49DF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926714" y="733805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4">
                  <a:moveTo>
                    <a:pt x="0" y="0"/>
                  </a:moveTo>
                  <a:lnTo>
                    <a:pt x="205740" y="0"/>
                  </a:lnTo>
                </a:path>
                <a:path w="1975484">
                  <a:moveTo>
                    <a:pt x="1865376" y="0"/>
                  </a:moveTo>
                  <a:lnTo>
                    <a:pt x="1975104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029833" y="73380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49DF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986150" y="738377"/>
              <a:ext cx="1888489" cy="0"/>
            </a:xfrm>
            <a:custGeom>
              <a:avLst/>
              <a:gdLst/>
              <a:ahLst/>
              <a:cxnLst/>
              <a:rect l="l" t="t" r="r" b="b"/>
              <a:pathLst>
                <a:path w="1888490">
                  <a:moveTo>
                    <a:pt x="0" y="0"/>
                  </a:moveTo>
                  <a:lnTo>
                    <a:pt x="205740" y="0"/>
                  </a:lnTo>
                </a:path>
                <a:path w="1888490">
                  <a:moveTo>
                    <a:pt x="1773936" y="0"/>
                  </a:moveTo>
                  <a:lnTo>
                    <a:pt x="188823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002402" y="738377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49DF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050158" y="742950"/>
              <a:ext cx="1792605" cy="0"/>
            </a:xfrm>
            <a:custGeom>
              <a:avLst/>
              <a:gdLst/>
              <a:ahLst/>
              <a:cxnLst/>
              <a:rect l="l" t="t" r="r" b="b"/>
              <a:pathLst>
                <a:path w="1792604">
                  <a:moveTo>
                    <a:pt x="0" y="0"/>
                  </a:moveTo>
                  <a:lnTo>
                    <a:pt x="205740" y="0"/>
                  </a:lnTo>
                </a:path>
                <a:path w="1792604">
                  <a:moveTo>
                    <a:pt x="1664207" y="0"/>
                  </a:moveTo>
                  <a:lnTo>
                    <a:pt x="179222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984114" y="742950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49DF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169030" y="747522"/>
              <a:ext cx="1600200" cy="0"/>
            </a:xfrm>
            <a:custGeom>
              <a:avLst/>
              <a:gdLst/>
              <a:ahLst/>
              <a:cxnLst/>
              <a:rect l="l" t="t" r="r" b="b"/>
              <a:pathLst>
                <a:path w="1600200">
                  <a:moveTo>
                    <a:pt x="0" y="0"/>
                  </a:moveTo>
                  <a:lnTo>
                    <a:pt x="242315" y="0"/>
                  </a:lnTo>
                </a:path>
                <a:path w="1600200">
                  <a:moveTo>
                    <a:pt x="1458467" y="0"/>
                  </a:moveTo>
                  <a:lnTo>
                    <a:pt x="160019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933821" y="74752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49E0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233038" y="752094"/>
              <a:ext cx="1495425" cy="0"/>
            </a:xfrm>
            <a:custGeom>
              <a:avLst/>
              <a:gdLst/>
              <a:ahLst/>
              <a:cxnLst/>
              <a:rect l="l" t="t" r="r" b="b"/>
              <a:pathLst>
                <a:path w="1495425">
                  <a:moveTo>
                    <a:pt x="0" y="0"/>
                  </a:moveTo>
                  <a:lnTo>
                    <a:pt x="251459" y="0"/>
                  </a:lnTo>
                </a:path>
                <a:path w="1495425">
                  <a:moveTo>
                    <a:pt x="1339596" y="0"/>
                  </a:moveTo>
                  <a:lnTo>
                    <a:pt x="149504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78159" y="745236"/>
              <a:ext cx="269746" cy="18288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7906390" y="752094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49E0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310762" y="756666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265175" y="0"/>
                  </a:lnTo>
                </a:path>
                <a:path w="1376679">
                  <a:moveTo>
                    <a:pt x="1211579" y="0"/>
                  </a:moveTo>
                  <a:lnTo>
                    <a:pt x="13761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878957" y="756666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0" y="0"/>
                  </a:moveTo>
                  <a:lnTo>
                    <a:pt x="86868" y="0"/>
                  </a:lnTo>
                </a:path>
              </a:pathLst>
            </a:custGeom>
            <a:ln w="4572">
              <a:solidFill>
                <a:srgbClr val="49E1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383914" y="761237"/>
              <a:ext cx="1262380" cy="0"/>
            </a:xfrm>
            <a:custGeom>
              <a:avLst/>
              <a:gdLst/>
              <a:ahLst/>
              <a:cxnLst/>
              <a:rect l="l" t="t" r="r" b="b"/>
              <a:pathLst>
                <a:path w="1262379">
                  <a:moveTo>
                    <a:pt x="0" y="0"/>
                  </a:moveTo>
                  <a:lnTo>
                    <a:pt x="297179" y="0"/>
                  </a:lnTo>
                </a:path>
                <a:path w="1262379">
                  <a:moveTo>
                    <a:pt x="1065276" y="0"/>
                  </a:moveTo>
                  <a:lnTo>
                    <a:pt x="126187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851526" y="761237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49E1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461638" y="765809"/>
              <a:ext cx="1134110" cy="0"/>
            </a:xfrm>
            <a:custGeom>
              <a:avLst/>
              <a:gdLst/>
              <a:ahLst/>
              <a:cxnLst/>
              <a:rect l="l" t="t" r="r" b="b"/>
              <a:pathLst>
                <a:path w="1134109">
                  <a:moveTo>
                    <a:pt x="0" y="0"/>
                  </a:moveTo>
                  <a:lnTo>
                    <a:pt x="329184" y="0"/>
                  </a:lnTo>
                </a:path>
                <a:path w="1134109">
                  <a:moveTo>
                    <a:pt x="891540" y="0"/>
                  </a:moveTo>
                  <a:lnTo>
                    <a:pt x="1133855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828666" y="765809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0" y="0"/>
                  </a:moveTo>
                  <a:lnTo>
                    <a:pt x="86868" y="0"/>
                  </a:lnTo>
                </a:path>
              </a:pathLst>
            </a:custGeom>
            <a:ln w="4572">
              <a:solidFill>
                <a:srgbClr val="5A8C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543933" y="770381"/>
              <a:ext cx="996950" cy="5080"/>
            </a:xfrm>
            <a:custGeom>
              <a:avLst/>
              <a:gdLst/>
              <a:ahLst/>
              <a:cxnLst/>
              <a:rect l="l" t="t" r="r" b="b"/>
              <a:pathLst>
                <a:path w="996950" h="5079">
                  <a:moveTo>
                    <a:pt x="0" y="0"/>
                  </a:moveTo>
                  <a:lnTo>
                    <a:pt x="480059" y="0"/>
                  </a:lnTo>
                </a:path>
                <a:path w="996950" h="5079">
                  <a:moveTo>
                    <a:pt x="557783" y="0"/>
                  </a:moveTo>
                  <a:lnTo>
                    <a:pt x="996696" y="0"/>
                  </a:lnTo>
                </a:path>
                <a:path w="996950" h="5079">
                  <a:moveTo>
                    <a:pt x="105155" y="4572"/>
                  </a:moveTo>
                  <a:lnTo>
                    <a:pt x="928116" y="4572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732654" y="768095"/>
              <a:ext cx="160019" cy="13716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6754245" y="779526"/>
              <a:ext cx="635635" cy="5080"/>
            </a:xfrm>
            <a:custGeom>
              <a:avLst/>
              <a:gdLst/>
              <a:ahLst/>
              <a:cxnLst/>
              <a:rect l="l" t="t" r="r" b="b"/>
              <a:pathLst>
                <a:path w="635634" h="5079">
                  <a:moveTo>
                    <a:pt x="0" y="0"/>
                  </a:moveTo>
                  <a:lnTo>
                    <a:pt x="635508" y="0"/>
                  </a:lnTo>
                </a:path>
                <a:path w="635634" h="5079">
                  <a:moveTo>
                    <a:pt x="192024" y="4572"/>
                  </a:moveTo>
                  <a:lnTo>
                    <a:pt x="470915" y="4572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574670" y="717804"/>
              <a:ext cx="1970532" cy="109728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263275" y="763523"/>
              <a:ext cx="397762" cy="54864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481193" y="781812"/>
              <a:ext cx="324611" cy="22860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7412614" y="806958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>
                  <a:moveTo>
                    <a:pt x="0" y="0"/>
                  </a:moveTo>
                  <a:lnTo>
                    <a:pt x="182879" y="0"/>
                  </a:lnTo>
                </a:path>
              </a:pathLst>
            </a:custGeom>
            <a:ln w="4572">
              <a:solidFill>
                <a:srgbClr val="5B8E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203839" y="818388"/>
              <a:ext cx="192024" cy="13716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1185551" y="83438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6A4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87203" y="832103"/>
              <a:ext cx="630935" cy="132588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463175" y="966977"/>
              <a:ext cx="265430" cy="45720"/>
            </a:xfrm>
            <a:custGeom>
              <a:avLst/>
              <a:gdLst/>
              <a:ahLst/>
              <a:cxnLst/>
              <a:rect l="l" t="t" r="r" b="b"/>
              <a:pathLst>
                <a:path w="265430" h="45719">
                  <a:moveTo>
                    <a:pt x="201167" y="0"/>
                  </a:moveTo>
                  <a:lnTo>
                    <a:pt x="265175" y="0"/>
                  </a:lnTo>
                </a:path>
                <a:path w="265430" h="45719">
                  <a:moveTo>
                    <a:pt x="187451" y="4572"/>
                  </a:moveTo>
                  <a:lnTo>
                    <a:pt x="246887" y="4572"/>
                  </a:lnTo>
                </a:path>
                <a:path w="265430" h="45719">
                  <a:moveTo>
                    <a:pt x="169164" y="9144"/>
                  </a:moveTo>
                  <a:lnTo>
                    <a:pt x="233171" y="9144"/>
                  </a:lnTo>
                </a:path>
                <a:path w="265430" h="45719">
                  <a:moveTo>
                    <a:pt x="150875" y="13716"/>
                  </a:moveTo>
                  <a:lnTo>
                    <a:pt x="210311" y="13716"/>
                  </a:lnTo>
                </a:path>
                <a:path w="265430" h="45719">
                  <a:moveTo>
                    <a:pt x="132587" y="18288"/>
                  </a:moveTo>
                  <a:lnTo>
                    <a:pt x="196595" y="18288"/>
                  </a:lnTo>
                </a:path>
                <a:path w="265430" h="45719">
                  <a:moveTo>
                    <a:pt x="109727" y="22860"/>
                  </a:moveTo>
                  <a:lnTo>
                    <a:pt x="178308" y="22860"/>
                  </a:lnTo>
                </a:path>
                <a:path w="265430" h="45719">
                  <a:moveTo>
                    <a:pt x="96011" y="27432"/>
                  </a:moveTo>
                  <a:lnTo>
                    <a:pt x="155447" y="27432"/>
                  </a:lnTo>
                </a:path>
                <a:path w="265430" h="45719">
                  <a:moveTo>
                    <a:pt x="59436" y="32004"/>
                  </a:moveTo>
                  <a:lnTo>
                    <a:pt x="118871" y="32004"/>
                  </a:lnTo>
                </a:path>
                <a:path w="265430" h="45719">
                  <a:moveTo>
                    <a:pt x="36575" y="36576"/>
                  </a:moveTo>
                  <a:lnTo>
                    <a:pt x="105156" y="36576"/>
                  </a:lnTo>
                </a:path>
                <a:path w="265430" h="45719">
                  <a:moveTo>
                    <a:pt x="13715" y="41148"/>
                  </a:moveTo>
                  <a:lnTo>
                    <a:pt x="82296" y="41148"/>
                  </a:lnTo>
                </a:path>
                <a:path w="265430" h="45719">
                  <a:moveTo>
                    <a:pt x="0" y="45720"/>
                  </a:moveTo>
                  <a:lnTo>
                    <a:pt x="64007" y="4572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54031" y="964691"/>
              <a:ext cx="333755" cy="100584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307727" y="1017269"/>
              <a:ext cx="201295" cy="32384"/>
            </a:xfrm>
            <a:custGeom>
              <a:avLst/>
              <a:gdLst/>
              <a:ahLst/>
              <a:cxnLst/>
              <a:rect l="l" t="t" r="r" b="b"/>
              <a:pathLst>
                <a:path w="201295" h="32384">
                  <a:moveTo>
                    <a:pt x="132588" y="0"/>
                  </a:moveTo>
                  <a:lnTo>
                    <a:pt x="201168" y="0"/>
                  </a:lnTo>
                </a:path>
                <a:path w="201295" h="32384">
                  <a:moveTo>
                    <a:pt x="114300" y="4572"/>
                  </a:moveTo>
                  <a:lnTo>
                    <a:pt x="178307" y="4572"/>
                  </a:lnTo>
                </a:path>
                <a:path w="201295" h="32384">
                  <a:moveTo>
                    <a:pt x="91439" y="9144"/>
                  </a:moveTo>
                  <a:lnTo>
                    <a:pt x="164592" y="9144"/>
                  </a:lnTo>
                </a:path>
                <a:path w="201295" h="32384">
                  <a:moveTo>
                    <a:pt x="73151" y="13716"/>
                  </a:moveTo>
                  <a:lnTo>
                    <a:pt x="141732" y="13716"/>
                  </a:lnTo>
                </a:path>
                <a:path w="201295" h="32384">
                  <a:moveTo>
                    <a:pt x="50292" y="18288"/>
                  </a:moveTo>
                  <a:lnTo>
                    <a:pt x="123444" y="18288"/>
                  </a:lnTo>
                </a:path>
                <a:path w="201295" h="32384">
                  <a:moveTo>
                    <a:pt x="32003" y="22860"/>
                  </a:moveTo>
                  <a:lnTo>
                    <a:pt x="105156" y="22860"/>
                  </a:lnTo>
                </a:path>
                <a:path w="201295" h="32384">
                  <a:moveTo>
                    <a:pt x="0" y="27432"/>
                  </a:moveTo>
                  <a:lnTo>
                    <a:pt x="59435" y="27432"/>
                  </a:lnTo>
                </a:path>
                <a:path w="201295" h="32384">
                  <a:moveTo>
                    <a:pt x="4571" y="32003"/>
                  </a:moveTo>
                  <a:lnTo>
                    <a:pt x="36575" y="32003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07847" y="1051560"/>
              <a:ext cx="173615" cy="73152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2191390" y="187223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1B5C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251326" y="1879092"/>
              <a:ext cx="283463" cy="502920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663574" y="1879092"/>
              <a:ext cx="708660" cy="502920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597530" y="1879092"/>
              <a:ext cx="374904" cy="502920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090538" y="1879092"/>
              <a:ext cx="388620" cy="502920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350143" y="1879092"/>
              <a:ext cx="361186" cy="502920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589654" y="1879092"/>
              <a:ext cx="2441448" cy="635508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789054" y="1874520"/>
              <a:ext cx="1801368" cy="640080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555114" y="1879092"/>
              <a:ext cx="964692" cy="635508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09253" y="2517647"/>
              <a:ext cx="10075163" cy="2517647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7787412" y="5059014"/>
              <a:ext cx="1689735" cy="0"/>
            </a:xfrm>
            <a:custGeom>
              <a:avLst/>
              <a:gdLst/>
              <a:ahLst/>
              <a:cxnLst/>
              <a:rect l="l" t="t" r="r" b="b"/>
              <a:pathLst>
                <a:path w="1689734">
                  <a:moveTo>
                    <a:pt x="0" y="0"/>
                  </a:moveTo>
                  <a:lnTo>
                    <a:pt x="249561" y="0"/>
                  </a:lnTo>
                </a:path>
                <a:path w="1689734">
                  <a:moveTo>
                    <a:pt x="1440179" y="0"/>
                  </a:moveTo>
                  <a:lnTo>
                    <a:pt x="1689741" y="0"/>
                  </a:lnTo>
                </a:path>
              </a:pathLst>
            </a:custGeom>
            <a:ln w="19938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07847" y="5035295"/>
              <a:ext cx="10076687" cy="2520695"/>
            </a:xfrm>
            <a:prstGeom prst="rect">
              <a:avLst/>
            </a:prstGeom>
          </p:spPr>
        </p:pic>
      </p:grpSp>
      <p:sp>
        <p:nvSpPr>
          <p:cNvPr id="153" name="object 153"/>
          <p:cNvSpPr txBox="1"/>
          <p:nvPr/>
        </p:nvSpPr>
        <p:spPr>
          <a:xfrm>
            <a:off x="3891672" y="4519674"/>
            <a:ext cx="5959475" cy="1411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tabLst>
                <a:tab pos="3139440" algn="l"/>
                <a:tab pos="3787140" algn="l"/>
                <a:tab pos="5288280" algn="l"/>
              </a:tabLst>
            </a:pPr>
            <a:r>
              <a:rPr lang="ru-RU" b="1" i="1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b="1" i="1" spc="-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Подготовлен</a:t>
            </a:r>
            <a:r>
              <a:rPr b="1" i="1" spc="-4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b="1" i="1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основании</a:t>
            </a:r>
            <a:r>
              <a:rPr b="1" i="1" spc="-4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b="1" i="1" spc="-2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-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Собрания депутатов </a:t>
            </a:r>
            <a:r>
              <a:rPr lang="ru-RU" b="1" i="1" spc="-25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Кормовского</a:t>
            </a:r>
            <a:r>
              <a:rPr lang="ru-RU" b="1" i="1" spc="-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о</a:t>
            </a:r>
            <a:r>
              <a:rPr b="1" i="1" spc="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i="1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28.12</a:t>
            </a:r>
            <a:r>
              <a:rPr b="1" i="1" spc="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.202</a:t>
            </a:r>
            <a:r>
              <a:rPr lang="ru-RU" b="1" i="1" spc="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b="1" i="1" spc="-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b="1" i="1" spc="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r>
              <a:rPr lang="ru-RU" b="1" spc="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b="1" i="1" spc="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b="1" i="1" spc="-5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Кормовского</a:t>
            </a:r>
            <a:r>
              <a:rPr lang="ru-RU" b="1" i="1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b="1" i="1" spc="-5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Ремонтненского</a:t>
            </a:r>
            <a:r>
              <a:rPr b="1" i="1" spc="-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b="1" i="1" spc="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b="1" i="1" spc="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b="1" i="1" spc="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b="1" i="1" spc="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b="1" i="1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 на </a:t>
            </a:r>
            <a:r>
              <a:rPr b="1" i="1" spc="-4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плановый</a:t>
            </a:r>
            <a:r>
              <a:rPr b="1" i="1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b="1" i="1" spc="-3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b="1" i="1" spc="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b="1" i="1" spc="-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b="1" i="1" spc="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b="1" i="1" spc="-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  <a:endParaRPr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7500" y="196849"/>
            <a:ext cx="9906000" cy="1676401"/>
            <a:chOff x="309253" y="0"/>
            <a:chExt cx="10075545" cy="2517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253" y="0"/>
              <a:ext cx="10075163" cy="25176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253" y="1269"/>
              <a:ext cx="10075160" cy="11341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8617" y="1269"/>
              <a:ext cx="5225795" cy="6616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83830" y="1143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19821" y="16001"/>
              <a:ext cx="100965" cy="13970"/>
            </a:xfrm>
            <a:custGeom>
              <a:avLst/>
              <a:gdLst/>
              <a:ahLst/>
              <a:cxnLst/>
              <a:rect l="l" t="t" r="r" b="b"/>
              <a:pathLst>
                <a:path w="100965" h="13970">
                  <a:moveTo>
                    <a:pt x="50292" y="0"/>
                  </a:moveTo>
                  <a:lnTo>
                    <a:pt x="100584" y="0"/>
                  </a:lnTo>
                </a:path>
                <a:path w="100965" h="13970">
                  <a:moveTo>
                    <a:pt x="36575" y="4572"/>
                  </a:moveTo>
                  <a:lnTo>
                    <a:pt x="82295" y="4572"/>
                  </a:lnTo>
                </a:path>
                <a:path w="100965" h="13970">
                  <a:moveTo>
                    <a:pt x="9144" y="9144"/>
                  </a:moveTo>
                  <a:lnTo>
                    <a:pt x="54863" y="9144"/>
                  </a:lnTo>
                </a:path>
                <a:path w="100965" h="13970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8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74102" y="34289"/>
              <a:ext cx="78105" cy="13970"/>
            </a:xfrm>
            <a:custGeom>
              <a:avLst/>
              <a:gdLst/>
              <a:ahLst/>
              <a:cxnLst/>
              <a:rect l="l" t="t" r="r" b="b"/>
              <a:pathLst>
                <a:path w="78104" h="13970">
                  <a:moveTo>
                    <a:pt x="32003" y="0"/>
                  </a:moveTo>
                  <a:lnTo>
                    <a:pt x="77723" y="0"/>
                  </a:lnTo>
                </a:path>
                <a:path w="78104" h="13970">
                  <a:moveTo>
                    <a:pt x="18287" y="4571"/>
                  </a:moveTo>
                  <a:lnTo>
                    <a:pt x="64007" y="4571"/>
                  </a:lnTo>
                </a:path>
                <a:path w="78104" h="13970">
                  <a:moveTo>
                    <a:pt x="9143" y="9143"/>
                  </a:moveTo>
                  <a:lnTo>
                    <a:pt x="54863" y="9143"/>
                  </a:lnTo>
                </a:path>
                <a:path w="78104" h="13970">
                  <a:moveTo>
                    <a:pt x="0" y="13715"/>
                  </a:moveTo>
                  <a:lnTo>
                    <a:pt x="41148" y="13715"/>
                  </a:lnTo>
                </a:path>
              </a:pathLst>
            </a:custGeom>
            <a:ln w="4572">
              <a:solidFill>
                <a:srgbClr val="0098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37526" y="52578"/>
              <a:ext cx="64135" cy="9525"/>
            </a:xfrm>
            <a:custGeom>
              <a:avLst/>
              <a:gdLst/>
              <a:ahLst/>
              <a:cxnLst/>
              <a:rect l="l" t="t" r="r" b="b"/>
              <a:pathLst>
                <a:path w="64134" h="9525">
                  <a:moveTo>
                    <a:pt x="22859" y="0"/>
                  </a:moveTo>
                  <a:lnTo>
                    <a:pt x="64008" y="0"/>
                  </a:lnTo>
                </a:path>
                <a:path w="64134" h="9525">
                  <a:moveTo>
                    <a:pt x="9143" y="4572"/>
                  </a:moveTo>
                  <a:lnTo>
                    <a:pt x="50292" y="4572"/>
                  </a:lnTo>
                </a:path>
                <a:path w="64134" h="9525">
                  <a:moveTo>
                    <a:pt x="0" y="9144"/>
                  </a:moveTo>
                  <a:lnTo>
                    <a:pt x="41148" y="9144"/>
                  </a:lnTo>
                </a:path>
              </a:pathLst>
            </a:custGeom>
            <a:ln w="4572">
              <a:solidFill>
                <a:srgbClr val="009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10094" y="6629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5269" y="6629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00950" y="7086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61554" y="70865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91806" y="7543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43266" y="73152"/>
              <a:ext cx="41275" cy="5080"/>
            </a:xfrm>
            <a:custGeom>
              <a:avLst/>
              <a:gdLst/>
              <a:ahLst/>
              <a:cxnLst/>
              <a:rect l="l" t="t" r="r" b="b"/>
              <a:pathLst>
                <a:path w="41275" h="5080">
                  <a:moveTo>
                    <a:pt x="0" y="4572"/>
                  </a:moveTo>
                  <a:lnTo>
                    <a:pt x="41269" y="4572"/>
                  </a:lnTo>
                  <a:lnTo>
                    <a:pt x="41269" y="0"/>
                  </a:lnTo>
                  <a:lnTo>
                    <a:pt x="0" y="0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00A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78090" y="8001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24978" y="8001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68945" y="8458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15833" y="84582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55230" y="8915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97545" y="89153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046085" y="9372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79257" y="93725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32369" y="9829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70114" y="98298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23226" y="10287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51826" y="102870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09509" y="10744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38109" y="107441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91221" y="11201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210678" y="112013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77506" y="11658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196961" y="1165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4645" y="118871"/>
              <a:ext cx="50292" cy="914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0137526" y="121157"/>
              <a:ext cx="91440" cy="13970"/>
            </a:xfrm>
            <a:custGeom>
              <a:avLst/>
              <a:gdLst/>
              <a:ahLst/>
              <a:cxnLst/>
              <a:rect l="l" t="t" r="r" b="b"/>
              <a:pathLst>
                <a:path w="91440" h="13969">
                  <a:moveTo>
                    <a:pt x="45719" y="0"/>
                  </a:moveTo>
                  <a:lnTo>
                    <a:pt x="91439" y="0"/>
                  </a:lnTo>
                </a:path>
                <a:path w="91440" h="13969">
                  <a:moveTo>
                    <a:pt x="32003" y="4572"/>
                  </a:moveTo>
                  <a:lnTo>
                    <a:pt x="77723" y="4572"/>
                  </a:lnTo>
                </a:path>
                <a:path w="91440" h="13969">
                  <a:moveTo>
                    <a:pt x="18287" y="9144"/>
                  </a:moveTo>
                  <a:lnTo>
                    <a:pt x="64007" y="9144"/>
                  </a:lnTo>
                </a:path>
                <a:path w="91440" h="13969">
                  <a:moveTo>
                    <a:pt x="0" y="13716"/>
                  </a:moveTo>
                  <a:lnTo>
                    <a:pt x="50292" y="13716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2642" y="128015"/>
              <a:ext cx="64008" cy="1371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128382" y="13944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096378" y="144018"/>
              <a:ext cx="64135" cy="5080"/>
            </a:xfrm>
            <a:custGeom>
              <a:avLst/>
              <a:gdLst/>
              <a:ahLst/>
              <a:cxnLst/>
              <a:rect l="l" t="t" r="r" b="b"/>
              <a:pathLst>
                <a:path w="64134" h="5080">
                  <a:moveTo>
                    <a:pt x="18287" y="0"/>
                  </a:moveTo>
                  <a:lnTo>
                    <a:pt x="64007" y="0"/>
                  </a:lnTo>
                </a:path>
                <a:path w="64134" h="5080">
                  <a:moveTo>
                    <a:pt x="0" y="4572"/>
                  </a:moveTo>
                  <a:lnTo>
                    <a:pt x="50292" y="4572"/>
                  </a:lnTo>
                </a:path>
              </a:pathLst>
            </a:custGeom>
            <a:ln w="4572">
              <a:solidFill>
                <a:srgbClr val="00A0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073518" y="15316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58633" y="141731"/>
              <a:ext cx="96011" cy="2286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059802" y="1577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018654" y="162305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8287" y="4572"/>
                  </a:moveTo>
                  <a:lnTo>
                    <a:pt x="64007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2057" y="164591"/>
              <a:ext cx="64008" cy="1371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968361" y="176022"/>
              <a:ext cx="82550" cy="13970"/>
            </a:xfrm>
            <a:custGeom>
              <a:avLst/>
              <a:gdLst/>
              <a:ahLst/>
              <a:cxnLst/>
              <a:rect l="l" t="t" r="r" b="b"/>
              <a:pathLst>
                <a:path w="82550" h="13969">
                  <a:moveTo>
                    <a:pt x="36575" y="0"/>
                  </a:moveTo>
                  <a:lnTo>
                    <a:pt x="82295" y="0"/>
                  </a:lnTo>
                </a:path>
                <a:path w="82550" h="13969">
                  <a:moveTo>
                    <a:pt x="27431" y="4572"/>
                  </a:moveTo>
                  <a:lnTo>
                    <a:pt x="73151" y="4572"/>
                  </a:lnTo>
                </a:path>
                <a:path w="82550" h="13969">
                  <a:moveTo>
                    <a:pt x="13716" y="9144"/>
                  </a:moveTo>
                  <a:lnTo>
                    <a:pt x="59435" y="9144"/>
                  </a:lnTo>
                </a:path>
                <a:path w="82550" h="13969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62621" y="178307"/>
              <a:ext cx="91440" cy="2286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945502" y="19431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04354" y="198881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9143" y="4572"/>
                  </a:moveTo>
                  <a:lnTo>
                    <a:pt x="54863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26045" y="201168"/>
              <a:ext cx="64008" cy="1371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863206" y="212597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3715" y="4572"/>
                  </a:moveTo>
                  <a:lnTo>
                    <a:pt x="59435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94042" y="214883"/>
              <a:ext cx="64008" cy="1371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854061" y="22631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840345" y="2308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75754" y="228599"/>
              <a:ext cx="50292" cy="914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803769" y="235458"/>
              <a:ext cx="68580" cy="5080"/>
            </a:xfrm>
            <a:custGeom>
              <a:avLst/>
              <a:gdLst/>
              <a:ahLst/>
              <a:cxnLst/>
              <a:rect l="l" t="t" r="r" b="b"/>
              <a:pathLst>
                <a:path w="68579" h="5079">
                  <a:moveTo>
                    <a:pt x="22860" y="0"/>
                  </a:moveTo>
                  <a:lnTo>
                    <a:pt x="68579" y="0"/>
                  </a:lnTo>
                </a:path>
                <a:path w="68579" h="5079">
                  <a:moveTo>
                    <a:pt x="0" y="4572"/>
                  </a:moveTo>
                  <a:lnTo>
                    <a:pt x="41148" y="4572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39178" y="237743"/>
              <a:ext cx="50292" cy="914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9762621" y="244602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7432" y="0"/>
                  </a:moveTo>
                  <a:lnTo>
                    <a:pt x="68580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98030" y="246888"/>
              <a:ext cx="73152" cy="1828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726045" y="258318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2860" y="0"/>
                  </a:moveTo>
                  <a:lnTo>
                    <a:pt x="68579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79742" y="265176"/>
              <a:ext cx="50292" cy="914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9712330" y="2720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698614" y="27660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34021" y="274320"/>
              <a:ext cx="73152" cy="13716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675754" y="28117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97445" y="288036"/>
              <a:ext cx="64008" cy="1371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65442" y="301752"/>
              <a:ext cx="64008" cy="137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33438" y="315468"/>
              <a:ext cx="64008" cy="914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01433" y="324611"/>
              <a:ext cx="59436" cy="1371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00850" y="283463"/>
              <a:ext cx="406907" cy="9144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78573" y="338327"/>
              <a:ext cx="50292" cy="914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46569" y="347472"/>
              <a:ext cx="59436" cy="1371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68845" y="361188"/>
              <a:ext cx="91440" cy="2743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81978" y="374904"/>
              <a:ext cx="237743" cy="4114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27697" y="397763"/>
              <a:ext cx="41148" cy="457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49973" y="402336"/>
              <a:ext cx="137160" cy="2743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113397" y="429768"/>
              <a:ext cx="132588" cy="1371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9099682" y="44576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076821" y="45034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4AC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067678" y="45491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423026" y="443484"/>
              <a:ext cx="781812" cy="18745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14250" y="516636"/>
              <a:ext cx="2464308" cy="100584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2548006" y="614934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28015" y="0"/>
                  </a:lnTo>
                </a:path>
              </a:pathLst>
            </a:custGeom>
            <a:ln w="4572">
              <a:solidFill>
                <a:srgbClr val="6FC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267578" y="630936"/>
              <a:ext cx="265175" cy="54864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8253861" y="66065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90522" y="612648"/>
              <a:ext cx="1444751" cy="10515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8116702" y="665226"/>
              <a:ext cx="192405" cy="22860"/>
            </a:xfrm>
            <a:custGeom>
              <a:avLst/>
              <a:gdLst/>
              <a:ahLst/>
              <a:cxnLst/>
              <a:rect l="l" t="t" r="r" b="b"/>
              <a:pathLst>
                <a:path w="192404" h="22859">
                  <a:moveTo>
                    <a:pt x="114300" y="0"/>
                  </a:moveTo>
                  <a:lnTo>
                    <a:pt x="192023" y="0"/>
                  </a:lnTo>
                </a:path>
                <a:path w="192404" h="22859">
                  <a:moveTo>
                    <a:pt x="96011" y="4572"/>
                  </a:moveTo>
                  <a:lnTo>
                    <a:pt x="169164" y="4572"/>
                  </a:lnTo>
                </a:path>
                <a:path w="192404" h="22859">
                  <a:moveTo>
                    <a:pt x="73151" y="9144"/>
                  </a:moveTo>
                  <a:lnTo>
                    <a:pt x="146304" y="9144"/>
                  </a:lnTo>
                </a:path>
                <a:path w="192404" h="22859">
                  <a:moveTo>
                    <a:pt x="50291" y="13716"/>
                  </a:moveTo>
                  <a:lnTo>
                    <a:pt x="123444" y="13716"/>
                  </a:lnTo>
                </a:path>
                <a:path w="192404" h="22859">
                  <a:moveTo>
                    <a:pt x="22859" y="18288"/>
                  </a:moveTo>
                  <a:lnTo>
                    <a:pt x="100583" y="18288"/>
                  </a:lnTo>
                </a:path>
                <a:path w="192404" h="22859">
                  <a:moveTo>
                    <a:pt x="0" y="22859"/>
                  </a:moveTo>
                  <a:lnTo>
                    <a:pt x="82296" y="22859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253861" y="68808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089269" y="69265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231002" y="69265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066409" y="697230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217285" y="69723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034406" y="701801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194426" y="701801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2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984114" y="706373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157850" y="706373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0" y="0"/>
                  </a:moveTo>
                  <a:lnTo>
                    <a:pt x="64007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952109" y="710945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134990" y="710945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03839" y="617219"/>
              <a:ext cx="1399030" cy="2148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707258" y="715518"/>
              <a:ext cx="2313940" cy="0"/>
            </a:xfrm>
            <a:custGeom>
              <a:avLst/>
              <a:gdLst/>
              <a:ahLst/>
              <a:cxnLst/>
              <a:rect l="l" t="t" r="r" b="b"/>
              <a:pathLst>
                <a:path w="2313940">
                  <a:moveTo>
                    <a:pt x="0" y="0"/>
                  </a:moveTo>
                  <a:lnTo>
                    <a:pt x="182879" y="0"/>
                  </a:lnTo>
                </a:path>
                <a:path w="2313940">
                  <a:moveTo>
                    <a:pt x="2217420" y="0"/>
                  </a:moveTo>
                  <a:lnTo>
                    <a:pt x="231343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116702" y="71551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766694" y="720090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182879" y="0"/>
                  </a:lnTo>
                </a:path>
                <a:path w="2226945">
                  <a:moveTo>
                    <a:pt x="2130551" y="0"/>
                  </a:moveTo>
                  <a:lnTo>
                    <a:pt x="222656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093842" y="72009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821558" y="724662"/>
              <a:ext cx="2144395" cy="0"/>
            </a:xfrm>
            <a:custGeom>
              <a:avLst/>
              <a:gdLst/>
              <a:ahLst/>
              <a:cxnLst/>
              <a:rect l="l" t="t" r="r" b="b"/>
              <a:pathLst>
                <a:path w="2144395">
                  <a:moveTo>
                    <a:pt x="0" y="0"/>
                  </a:moveTo>
                  <a:lnTo>
                    <a:pt x="187452" y="0"/>
                  </a:lnTo>
                </a:path>
                <a:path w="2144395">
                  <a:moveTo>
                    <a:pt x="2039111" y="0"/>
                  </a:moveTo>
                  <a:lnTo>
                    <a:pt x="2144267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075554" y="724662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876422" y="729234"/>
              <a:ext cx="2062480" cy="0"/>
            </a:xfrm>
            <a:custGeom>
              <a:avLst/>
              <a:gdLst/>
              <a:ahLst/>
              <a:cxnLst/>
              <a:rect l="l" t="t" r="r" b="b"/>
              <a:pathLst>
                <a:path w="2062479">
                  <a:moveTo>
                    <a:pt x="0" y="0"/>
                  </a:moveTo>
                  <a:lnTo>
                    <a:pt x="192023" y="0"/>
                  </a:lnTo>
                </a:path>
                <a:path w="2062479">
                  <a:moveTo>
                    <a:pt x="1952243" y="0"/>
                  </a:moveTo>
                  <a:lnTo>
                    <a:pt x="20619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052694" y="72923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926714" y="733805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4">
                  <a:moveTo>
                    <a:pt x="0" y="0"/>
                  </a:moveTo>
                  <a:lnTo>
                    <a:pt x="205740" y="0"/>
                  </a:lnTo>
                </a:path>
                <a:path w="1975484">
                  <a:moveTo>
                    <a:pt x="1865376" y="0"/>
                  </a:moveTo>
                  <a:lnTo>
                    <a:pt x="1975104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029833" y="73380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986150" y="738377"/>
              <a:ext cx="1888489" cy="0"/>
            </a:xfrm>
            <a:custGeom>
              <a:avLst/>
              <a:gdLst/>
              <a:ahLst/>
              <a:cxnLst/>
              <a:rect l="l" t="t" r="r" b="b"/>
              <a:pathLst>
                <a:path w="1888490">
                  <a:moveTo>
                    <a:pt x="0" y="0"/>
                  </a:moveTo>
                  <a:lnTo>
                    <a:pt x="205740" y="0"/>
                  </a:lnTo>
                </a:path>
                <a:path w="1888490">
                  <a:moveTo>
                    <a:pt x="1773936" y="0"/>
                  </a:moveTo>
                  <a:lnTo>
                    <a:pt x="188823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002402" y="738377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050158" y="742949"/>
              <a:ext cx="1792605" cy="0"/>
            </a:xfrm>
            <a:custGeom>
              <a:avLst/>
              <a:gdLst/>
              <a:ahLst/>
              <a:cxnLst/>
              <a:rect l="l" t="t" r="r" b="b"/>
              <a:pathLst>
                <a:path w="1792604">
                  <a:moveTo>
                    <a:pt x="0" y="0"/>
                  </a:moveTo>
                  <a:lnTo>
                    <a:pt x="205740" y="0"/>
                  </a:lnTo>
                </a:path>
                <a:path w="1792604">
                  <a:moveTo>
                    <a:pt x="1664207" y="0"/>
                  </a:moveTo>
                  <a:lnTo>
                    <a:pt x="179222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984114" y="742949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169029" y="747522"/>
              <a:ext cx="1600200" cy="0"/>
            </a:xfrm>
            <a:custGeom>
              <a:avLst/>
              <a:gdLst/>
              <a:ahLst/>
              <a:cxnLst/>
              <a:rect l="l" t="t" r="r" b="b"/>
              <a:pathLst>
                <a:path w="1600200">
                  <a:moveTo>
                    <a:pt x="0" y="0"/>
                  </a:moveTo>
                  <a:lnTo>
                    <a:pt x="242315" y="0"/>
                  </a:lnTo>
                </a:path>
                <a:path w="1600200">
                  <a:moveTo>
                    <a:pt x="1458467" y="0"/>
                  </a:moveTo>
                  <a:lnTo>
                    <a:pt x="160019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933821" y="74752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233038" y="752094"/>
              <a:ext cx="1495425" cy="0"/>
            </a:xfrm>
            <a:custGeom>
              <a:avLst/>
              <a:gdLst/>
              <a:ahLst/>
              <a:cxnLst/>
              <a:rect l="l" t="t" r="r" b="b"/>
              <a:pathLst>
                <a:path w="1495425">
                  <a:moveTo>
                    <a:pt x="0" y="0"/>
                  </a:moveTo>
                  <a:lnTo>
                    <a:pt x="251459" y="0"/>
                  </a:lnTo>
                </a:path>
                <a:path w="1495425">
                  <a:moveTo>
                    <a:pt x="1339596" y="0"/>
                  </a:moveTo>
                  <a:lnTo>
                    <a:pt x="149504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906390" y="752094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310761" y="756666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265175" y="0"/>
                  </a:lnTo>
                </a:path>
                <a:path w="1376679">
                  <a:moveTo>
                    <a:pt x="1211579" y="0"/>
                  </a:moveTo>
                  <a:lnTo>
                    <a:pt x="13761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878957" y="756666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0" y="0"/>
                  </a:moveTo>
                  <a:lnTo>
                    <a:pt x="86868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383914" y="761237"/>
              <a:ext cx="1262380" cy="0"/>
            </a:xfrm>
            <a:custGeom>
              <a:avLst/>
              <a:gdLst/>
              <a:ahLst/>
              <a:cxnLst/>
              <a:rect l="l" t="t" r="r" b="b"/>
              <a:pathLst>
                <a:path w="1262379">
                  <a:moveTo>
                    <a:pt x="0" y="0"/>
                  </a:moveTo>
                  <a:lnTo>
                    <a:pt x="297179" y="0"/>
                  </a:lnTo>
                </a:path>
                <a:path w="1262379">
                  <a:moveTo>
                    <a:pt x="1065276" y="0"/>
                  </a:moveTo>
                  <a:lnTo>
                    <a:pt x="126187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851526" y="761237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461638" y="765809"/>
              <a:ext cx="1134110" cy="18415"/>
            </a:xfrm>
            <a:custGeom>
              <a:avLst/>
              <a:gdLst/>
              <a:ahLst/>
              <a:cxnLst/>
              <a:rect l="l" t="t" r="r" b="b"/>
              <a:pathLst>
                <a:path w="1134109" h="18415">
                  <a:moveTo>
                    <a:pt x="0" y="0"/>
                  </a:moveTo>
                  <a:lnTo>
                    <a:pt x="329184" y="0"/>
                  </a:lnTo>
                </a:path>
                <a:path w="1134109" h="18415">
                  <a:moveTo>
                    <a:pt x="891540" y="0"/>
                  </a:moveTo>
                  <a:lnTo>
                    <a:pt x="1133855" y="0"/>
                  </a:lnTo>
                </a:path>
                <a:path w="1134109" h="18415">
                  <a:moveTo>
                    <a:pt x="82296" y="4571"/>
                  </a:moveTo>
                  <a:lnTo>
                    <a:pt x="562355" y="4571"/>
                  </a:lnTo>
                </a:path>
                <a:path w="1134109" h="18415">
                  <a:moveTo>
                    <a:pt x="640079" y="4571"/>
                  </a:moveTo>
                  <a:lnTo>
                    <a:pt x="1078992" y="4571"/>
                  </a:lnTo>
                </a:path>
                <a:path w="1134109" h="18415">
                  <a:moveTo>
                    <a:pt x="187451" y="9143"/>
                  </a:moveTo>
                  <a:lnTo>
                    <a:pt x="1010412" y="9143"/>
                  </a:lnTo>
                </a:path>
                <a:path w="1134109" h="18415">
                  <a:moveTo>
                    <a:pt x="292607" y="13715"/>
                  </a:moveTo>
                  <a:lnTo>
                    <a:pt x="928116" y="13715"/>
                  </a:lnTo>
                </a:path>
                <a:path w="1134109" h="18415">
                  <a:moveTo>
                    <a:pt x="484631" y="18287"/>
                  </a:moveTo>
                  <a:lnTo>
                    <a:pt x="763523" y="18287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74670" y="717804"/>
              <a:ext cx="2340864" cy="10972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185551" y="83438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1FB6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7203" y="832103"/>
              <a:ext cx="630935" cy="132588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358019" y="966977"/>
              <a:ext cx="370840" cy="68580"/>
            </a:xfrm>
            <a:custGeom>
              <a:avLst/>
              <a:gdLst/>
              <a:ahLst/>
              <a:cxnLst/>
              <a:rect l="l" t="t" r="r" b="b"/>
              <a:pathLst>
                <a:path w="370840" h="68580">
                  <a:moveTo>
                    <a:pt x="306324" y="0"/>
                  </a:moveTo>
                  <a:lnTo>
                    <a:pt x="370331" y="0"/>
                  </a:lnTo>
                </a:path>
                <a:path w="370840" h="68580">
                  <a:moveTo>
                    <a:pt x="292608" y="4572"/>
                  </a:moveTo>
                  <a:lnTo>
                    <a:pt x="352043" y="4572"/>
                  </a:lnTo>
                </a:path>
                <a:path w="370840" h="68580">
                  <a:moveTo>
                    <a:pt x="274320" y="9144"/>
                  </a:moveTo>
                  <a:lnTo>
                    <a:pt x="338327" y="9144"/>
                  </a:lnTo>
                </a:path>
                <a:path w="370840" h="68580">
                  <a:moveTo>
                    <a:pt x="256032" y="13716"/>
                  </a:moveTo>
                  <a:lnTo>
                    <a:pt x="315467" y="13716"/>
                  </a:lnTo>
                </a:path>
                <a:path w="370840" h="68580">
                  <a:moveTo>
                    <a:pt x="237744" y="18288"/>
                  </a:moveTo>
                  <a:lnTo>
                    <a:pt x="301751" y="18288"/>
                  </a:lnTo>
                </a:path>
                <a:path w="370840" h="68580">
                  <a:moveTo>
                    <a:pt x="214883" y="22860"/>
                  </a:moveTo>
                  <a:lnTo>
                    <a:pt x="283464" y="22860"/>
                  </a:lnTo>
                </a:path>
                <a:path w="370840" h="68580">
                  <a:moveTo>
                    <a:pt x="201168" y="27432"/>
                  </a:moveTo>
                  <a:lnTo>
                    <a:pt x="260603" y="27432"/>
                  </a:lnTo>
                </a:path>
                <a:path w="370840" h="68580">
                  <a:moveTo>
                    <a:pt x="164592" y="32004"/>
                  </a:moveTo>
                  <a:lnTo>
                    <a:pt x="224027" y="32004"/>
                  </a:lnTo>
                </a:path>
                <a:path w="370840" h="68580">
                  <a:moveTo>
                    <a:pt x="141732" y="36576"/>
                  </a:moveTo>
                  <a:lnTo>
                    <a:pt x="210312" y="36576"/>
                  </a:lnTo>
                </a:path>
                <a:path w="370840" h="68580">
                  <a:moveTo>
                    <a:pt x="118872" y="41148"/>
                  </a:moveTo>
                  <a:lnTo>
                    <a:pt x="187452" y="41148"/>
                  </a:lnTo>
                </a:path>
                <a:path w="370840" h="68580">
                  <a:moveTo>
                    <a:pt x="105156" y="45720"/>
                  </a:moveTo>
                  <a:lnTo>
                    <a:pt x="169163" y="45720"/>
                  </a:lnTo>
                </a:path>
                <a:path w="370840" h="68580">
                  <a:moveTo>
                    <a:pt x="82296" y="50292"/>
                  </a:moveTo>
                  <a:lnTo>
                    <a:pt x="150876" y="50292"/>
                  </a:lnTo>
                </a:path>
                <a:path w="370840" h="68580">
                  <a:moveTo>
                    <a:pt x="64008" y="54864"/>
                  </a:moveTo>
                  <a:lnTo>
                    <a:pt x="128015" y="54864"/>
                  </a:lnTo>
                </a:path>
                <a:path w="370840" h="68580">
                  <a:moveTo>
                    <a:pt x="41147" y="59436"/>
                  </a:moveTo>
                  <a:lnTo>
                    <a:pt x="114300" y="59436"/>
                  </a:lnTo>
                </a:path>
                <a:path w="370840" h="68580">
                  <a:moveTo>
                    <a:pt x="22859" y="64008"/>
                  </a:moveTo>
                  <a:lnTo>
                    <a:pt x="91440" y="64008"/>
                  </a:lnTo>
                </a:path>
                <a:path w="370840" h="68580">
                  <a:moveTo>
                    <a:pt x="0" y="68580"/>
                  </a:moveTo>
                  <a:lnTo>
                    <a:pt x="73152" y="6858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/>
          <p:nvPr/>
        </p:nvSpPr>
        <p:spPr>
          <a:xfrm>
            <a:off x="307727" y="1040130"/>
            <a:ext cx="105410" cy="13970"/>
          </a:xfrm>
          <a:custGeom>
            <a:avLst/>
            <a:gdLst/>
            <a:ahLst/>
            <a:cxnLst/>
            <a:rect l="l" t="t" r="r" b="b"/>
            <a:pathLst>
              <a:path w="105409" h="13969">
                <a:moveTo>
                  <a:pt x="32003" y="0"/>
                </a:moveTo>
                <a:lnTo>
                  <a:pt x="105156" y="0"/>
                </a:lnTo>
              </a:path>
              <a:path w="105409" h="13969">
                <a:moveTo>
                  <a:pt x="0" y="4572"/>
                </a:moveTo>
                <a:lnTo>
                  <a:pt x="59435" y="4572"/>
                </a:lnTo>
              </a:path>
              <a:path w="105409" h="13969">
                <a:moveTo>
                  <a:pt x="4571" y="9143"/>
                </a:moveTo>
                <a:lnTo>
                  <a:pt x="36575" y="9143"/>
                </a:lnTo>
              </a:path>
              <a:path w="105409" h="13969">
                <a:moveTo>
                  <a:pt x="4571" y="13715"/>
                </a:moveTo>
                <a:lnTo>
                  <a:pt x="13716" y="13715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2337192" y="1963927"/>
            <a:ext cx="2331085" cy="2154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5" smtClean="0">
                <a:solidFill>
                  <a:srgbClr val="FFFFFF"/>
                </a:solidFill>
                <a:latin typeface="Arial"/>
                <a:cs typeface="Arial"/>
              </a:rPr>
              <a:t>Нменование</a:t>
            </a:r>
            <a:r>
              <a:rPr sz="1300" b="1" spc="-25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показателей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6256919" y="1968499"/>
            <a:ext cx="71755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r>
              <a:rPr sz="13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год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8013700" y="1949450"/>
            <a:ext cx="71755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r>
              <a:rPr sz="13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год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9044311" y="1968499"/>
            <a:ext cx="717550" cy="215444"/>
          </a:xfrm>
          <a:prstGeom prst="rect">
            <a:avLst/>
          </a:prstGeom>
        </p:spPr>
        <p:txBody>
          <a:bodyPr vert="horz" wrap="square" lIns="0" tIns="1524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r>
              <a:rPr sz="13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год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4" name="object 194"/>
          <p:cNvSpPr txBox="1">
            <a:spLocks noGrp="1"/>
          </p:cNvSpPr>
          <p:nvPr>
            <p:ph type="title"/>
          </p:nvPr>
        </p:nvSpPr>
        <p:spPr>
          <a:xfrm>
            <a:off x="741287" y="501650"/>
            <a:ext cx="9177413" cy="984500"/>
          </a:xfrm>
          <a:prstGeom prst="rect">
            <a:avLst/>
          </a:prstGeom>
        </p:spPr>
        <p:txBody>
          <a:bodyPr vert="horz" wrap="square" lIns="0" tIns="243459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lang="ru-RU" sz="2400" spc="-15" dirty="0" smtClean="0"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br>
              <a:rPr lang="ru-RU" sz="2400" spc="-15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pc="-15" dirty="0" err="1" smtClean="0">
                <a:latin typeface="Times New Roman" pitchFamily="18" charset="0"/>
                <a:cs typeface="Times New Roman" pitchFamily="18" charset="0"/>
              </a:rPr>
              <a:t>Кормовского</a:t>
            </a:r>
            <a:r>
              <a:rPr lang="ru-RU" sz="2400" spc="-15" dirty="0" smtClean="0">
                <a:latin typeface="Times New Roman" pitchFamily="18" charset="0"/>
                <a:cs typeface="Times New Roman" pitchFamily="18" charset="0"/>
              </a:rPr>
              <a:t> сельского поселения на</a:t>
            </a:r>
            <a:r>
              <a:rPr sz="2400" spc="-1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sz="2400" spc="-1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5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sz="2400" spc="-1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5" dirty="0" smtClean="0">
                <a:latin typeface="Times New Roman" pitchFamily="18" charset="0"/>
                <a:cs typeface="Times New Roman" pitchFamily="18" charset="0"/>
              </a:rPr>
              <a:t>годы</a:t>
            </a:r>
            <a:endParaRPr sz="2400" spc="-2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0" name="object 200"/>
          <p:cNvGraphicFramePr>
            <a:graphicFrameLocks noGrp="1"/>
          </p:cNvGraphicFramePr>
          <p:nvPr/>
        </p:nvGraphicFramePr>
        <p:xfrm>
          <a:off x="317500" y="1644649"/>
          <a:ext cx="10058398" cy="5644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4200"/>
                <a:gridCol w="1143000"/>
                <a:gridCol w="990600"/>
                <a:gridCol w="990598"/>
              </a:tblGrid>
              <a:tr h="549081">
                <a:tc>
                  <a:txBody>
                    <a:bodyPr/>
                    <a:lstStyle/>
                    <a:p>
                      <a:pPr marL="7429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37480" algn="l"/>
                        </a:tabLst>
                        <a:defRPr/>
                      </a:pPr>
                      <a:endParaRPr lang="ru-RU" sz="1200" b="1" spc="5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37480" algn="l"/>
                        </a:tabLst>
                        <a:defRPr/>
                      </a:pPr>
                      <a:r>
                        <a:rPr lang="ru-RU" sz="1200" b="1" spc="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200" b="1" spc="-2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показателей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5237480" algn="l"/>
                        </a:tabLst>
                      </a:pPr>
                      <a:endParaRPr sz="1200" baseline="-3846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984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419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1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200" b="1" spc="-8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4541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419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1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200" b="1" spc="-8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4541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1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200" b="1" spc="-8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4541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11658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5237480" algn="l"/>
                        </a:tabLs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Кормовского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сельского поселения «Социальная поддержка граждан»</a:t>
                      </a:r>
                      <a:endParaRPr sz="1300" b="0" baseline="-3846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984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272,1</a:t>
                      </a:r>
                      <a:endParaRPr lang="ru-RU" sz="13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272,1</a:t>
                      </a:r>
                      <a:endParaRPr lang="ru-RU" sz="13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272,1</a:t>
                      </a:r>
                      <a:endParaRPr lang="ru-RU" sz="13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7364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5144770" algn="l"/>
                        </a:tabLs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Кормовского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сельского поселения «Обеспечение качественными жилищно-коммунальными услугами населения 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Кормовского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сельского  поселения»</a:t>
                      </a:r>
                      <a:endParaRPr sz="1300" b="0" baseline="-3846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4290" marB="0"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366,0</a:t>
                      </a:r>
                      <a:endParaRPr lang="ru-RU" sz="13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717,1</a:t>
                      </a:r>
                      <a:endParaRPr lang="ru-RU" sz="13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683,1</a:t>
                      </a:r>
                      <a:endParaRPr lang="ru-RU" sz="13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BDFF1"/>
                    </a:solidFill>
                  </a:tcPr>
                </a:tc>
              </a:tr>
              <a:tr h="407363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5190490" algn="l"/>
                        </a:tabLs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Кормовского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сельского поселения «Обеспечение общественного порядка и противодействие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преступности»</a:t>
                      </a:r>
                      <a:r>
                        <a:rPr sz="1300" b="0" spc="-10"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sz="1300" b="0" baseline="-3846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540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3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3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3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0431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5306060" algn="l"/>
                        </a:tabLs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Кормовского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сельского поселения «Защита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  <a:endParaRPr sz="1300" b="0" baseline="-3846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28,8</a:t>
                      </a:r>
                      <a:endParaRPr lang="ru-RU" sz="13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3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31,3</a:t>
                      </a:r>
                      <a:endParaRPr lang="ru-RU" sz="13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BDFF1"/>
                    </a:solidFill>
                  </a:tcPr>
                </a:tc>
              </a:tr>
              <a:tr h="320665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Кормовского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сельского поселения «Развитие культуры»</a:t>
                      </a:r>
                      <a:endParaRPr sz="13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25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9959,2</a:t>
                      </a:r>
                      <a:endParaRPr lang="ru-RU" sz="13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4579,9</a:t>
                      </a:r>
                      <a:endParaRPr lang="ru-RU" sz="13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3641,9</a:t>
                      </a:r>
                      <a:endParaRPr lang="ru-RU" sz="13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0799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Кормовского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сельского поселения «Развитие физической культуры и спорта»</a:t>
                      </a:r>
                      <a:endParaRPr sz="13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25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690" algn="r">
                        <a:lnSpc>
                          <a:spcPct val="100000"/>
                        </a:lnSpc>
                      </a:pP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sz="13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35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690" algn="r">
                        <a:lnSpc>
                          <a:spcPct val="100000"/>
                        </a:lnSpc>
                      </a:pP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sz="13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35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7470" algn="r">
                        <a:lnSpc>
                          <a:spcPct val="100000"/>
                        </a:lnSpc>
                      </a:pP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sz="13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35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210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Кормовского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сельского поселения «Управление муниципальными финансами и создание условий для эффективного управления муниципальными финансами»</a:t>
                      </a:r>
                      <a:endParaRPr sz="13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25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8473,7</a:t>
                      </a:r>
                      <a:endParaRPr lang="ru-RU" sz="13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6493,2</a:t>
                      </a:r>
                      <a:endParaRPr lang="ru-RU" sz="13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6074,8</a:t>
                      </a:r>
                      <a:endParaRPr lang="ru-RU" sz="13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0799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Кормовского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сельского поселения «Муниципальная политика»</a:t>
                      </a:r>
                      <a:endParaRPr sz="13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25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28,0</a:t>
                      </a:r>
                      <a:endParaRPr lang="ru-RU" sz="13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29,5</a:t>
                      </a:r>
                      <a:endParaRPr lang="ru-RU" sz="13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30,7</a:t>
                      </a:r>
                      <a:endParaRPr lang="ru-RU" sz="13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193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Кормовского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сельского поселения «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Энергоэффективность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развитие энергетики»</a:t>
                      </a:r>
                      <a:endParaRPr sz="13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25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  <a:endParaRPr lang="ru-RU" sz="13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26,1</a:t>
                      </a:r>
                      <a:endParaRPr lang="ru-RU" sz="13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27,2</a:t>
                      </a:r>
                      <a:endParaRPr lang="ru-RU" sz="13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0717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Кормовского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сельского поселения «Охрана окружающей среды и рациональное природопользование»</a:t>
                      </a:r>
                      <a:endParaRPr sz="13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25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112,0</a:t>
                      </a:r>
                      <a:endParaRPr lang="ru-RU" sz="13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116,5</a:t>
                      </a:r>
                      <a:endParaRPr lang="ru-RU" sz="13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121,2</a:t>
                      </a:r>
                      <a:endParaRPr lang="ru-RU" sz="13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071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ИТОГО</a:t>
                      </a:r>
                      <a:endParaRPr sz="13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25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19277,8</a:t>
                      </a:r>
                      <a:endParaRPr sz="13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35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12288,6</a:t>
                      </a:r>
                      <a:endParaRPr sz="13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35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ct val="100000"/>
                        </a:lnSpc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10906,8</a:t>
                      </a:r>
                      <a:endParaRPr sz="13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35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253" y="0"/>
            <a:ext cx="10075545" cy="2517775"/>
            <a:chOff x="309253" y="0"/>
            <a:chExt cx="10075545" cy="2517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253" y="0"/>
              <a:ext cx="10075163" cy="25176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253" y="1269"/>
              <a:ext cx="10075160" cy="11341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8617" y="1269"/>
              <a:ext cx="5225795" cy="6616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83830" y="1143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19821" y="16001"/>
              <a:ext cx="100965" cy="13970"/>
            </a:xfrm>
            <a:custGeom>
              <a:avLst/>
              <a:gdLst/>
              <a:ahLst/>
              <a:cxnLst/>
              <a:rect l="l" t="t" r="r" b="b"/>
              <a:pathLst>
                <a:path w="100965" h="13970">
                  <a:moveTo>
                    <a:pt x="50292" y="0"/>
                  </a:moveTo>
                  <a:lnTo>
                    <a:pt x="100584" y="0"/>
                  </a:lnTo>
                </a:path>
                <a:path w="100965" h="13970">
                  <a:moveTo>
                    <a:pt x="36575" y="4572"/>
                  </a:moveTo>
                  <a:lnTo>
                    <a:pt x="82295" y="4572"/>
                  </a:lnTo>
                </a:path>
                <a:path w="100965" h="13970">
                  <a:moveTo>
                    <a:pt x="9144" y="9144"/>
                  </a:moveTo>
                  <a:lnTo>
                    <a:pt x="54863" y="9144"/>
                  </a:lnTo>
                </a:path>
                <a:path w="100965" h="13970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8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74102" y="34289"/>
              <a:ext cx="78105" cy="13970"/>
            </a:xfrm>
            <a:custGeom>
              <a:avLst/>
              <a:gdLst/>
              <a:ahLst/>
              <a:cxnLst/>
              <a:rect l="l" t="t" r="r" b="b"/>
              <a:pathLst>
                <a:path w="78104" h="13970">
                  <a:moveTo>
                    <a:pt x="32003" y="0"/>
                  </a:moveTo>
                  <a:lnTo>
                    <a:pt x="77723" y="0"/>
                  </a:lnTo>
                </a:path>
                <a:path w="78104" h="13970">
                  <a:moveTo>
                    <a:pt x="18287" y="4571"/>
                  </a:moveTo>
                  <a:lnTo>
                    <a:pt x="64007" y="4571"/>
                  </a:lnTo>
                </a:path>
                <a:path w="78104" h="13970">
                  <a:moveTo>
                    <a:pt x="9143" y="9143"/>
                  </a:moveTo>
                  <a:lnTo>
                    <a:pt x="54863" y="9143"/>
                  </a:lnTo>
                </a:path>
                <a:path w="78104" h="13970">
                  <a:moveTo>
                    <a:pt x="0" y="13715"/>
                  </a:moveTo>
                  <a:lnTo>
                    <a:pt x="41148" y="13715"/>
                  </a:lnTo>
                </a:path>
              </a:pathLst>
            </a:custGeom>
            <a:ln w="4572">
              <a:solidFill>
                <a:srgbClr val="0098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37526" y="52578"/>
              <a:ext cx="64135" cy="9525"/>
            </a:xfrm>
            <a:custGeom>
              <a:avLst/>
              <a:gdLst/>
              <a:ahLst/>
              <a:cxnLst/>
              <a:rect l="l" t="t" r="r" b="b"/>
              <a:pathLst>
                <a:path w="64134" h="9525">
                  <a:moveTo>
                    <a:pt x="22859" y="0"/>
                  </a:moveTo>
                  <a:lnTo>
                    <a:pt x="64008" y="0"/>
                  </a:lnTo>
                </a:path>
                <a:path w="64134" h="9525">
                  <a:moveTo>
                    <a:pt x="9143" y="4572"/>
                  </a:moveTo>
                  <a:lnTo>
                    <a:pt x="50292" y="4572"/>
                  </a:lnTo>
                </a:path>
                <a:path w="64134" h="9525">
                  <a:moveTo>
                    <a:pt x="0" y="9144"/>
                  </a:moveTo>
                  <a:lnTo>
                    <a:pt x="41148" y="9144"/>
                  </a:lnTo>
                </a:path>
              </a:pathLst>
            </a:custGeom>
            <a:ln w="4572">
              <a:solidFill>
                <a:srgbClr val="009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10094" y="6629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5269" y="6629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00950" y="7086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61554" y="70865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91806" y="7543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43266" y="73152"/>
              <a:ext cx="41275" cy="5080"/>
            </a:xfrm>
            <a:custGeom>
              <a:avLst/>
              <a:gdLst/>
              <a:ahLst/>
              <a:cxnLst/>
              <a:rect l="l" t="t" r="r" b="b"/>
              <a:pathLst>
                <a:path w="41275" h="5080">
                  <a:moveTo>
                    <a:pt x="0" y="4572"/>
                  </a:moveTo>
                  <a:lnTo>
                    <a:pt x="41269" y="4572"/>
                  </a:lnTo>
                  <a:lnTo>
                    <a:pt x="41269" y="0"/>
                  </a:lnTo>
                  <a:lnTo>
                    <a:pt x="0" y="0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00A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78090" y="8001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24978" y="8001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68945" y="8458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15833" y="84582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55230" y="8915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97545" y="89153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046085" y="9372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79257" y="93725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32369" y="9829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70114" y="98298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23226" y="10287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51826" y="102870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09509" y="10744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38109" y="107441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91221" y="11201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210678" y="112013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77506" y="11658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196961" y="1165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4645" y="118871"/>
              <a:ext cx="50292" cy="914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0137526" y="121157"/>
              <a:ext cx="91440" cy="13970"/>
            </a:xfrm>
            <a:custGeom>
              <a:avLst/>
              <a:gdLst/>
              <a:ahLst/>
              <a:cxnLst/>
              <a:rect l="l" t="t" r="r" b="b"/>
              <a:pathLst>
                <a:path w="91440" h="13969">
                  <a:moveTo>
                    <a:pt x="45719" y="0"/>
                  </a:moveTo>
                  <a:lnTo>
                    <a:pt x="91439" y="0"/>
                  </a:lnTo>
                </a:path>
                <a:path w="91440" h="13969">
                  <a:moveTo>
                    <a:pt x="32003" y="4572"/>
                  </a:moveTo>
                  <a:lnTo>
                    <a:pt x="77723" y="4572"/>
                  </a:lnTo>
                </a:path>
                <a:path w="91440" h="13969">
                  <a:moveTo>
                    <a:pt x="18287" y="9144"/>
                  </a:moveTo>
                  <a:lnTo>
                    <a:pt x="64007" y="9144"/>
                  </a:lnTo>
                </a:path>
                <a:path w="91440" h="13969">
                  <a:moveTo>
                    <a:pt x="0" y="13716"/>
                  </a:moveTo>
                  <a:lnTo>
                    <a:pt x="50292" y="13716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2642" y="128015"/>
              <a:ext cx="64008" cy="1371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128382" y="13944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096378" y="144018"/>
              <a:ext cx="64135" cy="5080"/>
            </a:xfrm>
            <a:custGeom>
              <a:avLst/>
              <a:gdLst/>
              <a:ahLst/>
              <a:cxnLst/>
              <a:rect l="l" t="t" r="r" b="b"/>
              <a:pathLst>
                <a:path w="64134" h="5080">
                  <a:moveTo>
                    <a:pt x="18287" y="0"/>
                  </a:moveTo>
                  <a:lnTo>
                    <a:pt x="64007" y="0"/>
                  </a:lnTo>
                </a:path>
                <a:path w="64134" h="5080">
                  <a:moveTo>
                    <a:pt x="0" y="4572"/>
                  </a:moveTo>
                  <a:lnTo>
                    <a:pt x="50292" y="4572"/>
                  </a:lnTo>
                </a:path>
              </a:pathLst>
            </a:custGeom>
            <a:ln w="4572">
              <a:solidFill>
                <a:srgbClr val="00A0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073518" y="15316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58633" y="141731"/>
              <a:ext cx="96011" cy="2286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059802" y="1577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018654" y="162305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8287" y="4572"/>
                  </a:moveTo>
                  <a:lnTo>
                    <a:pt x="64007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2057" y="164591"/>
              <a:ext cx="64008" cy="1371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968361" y="176022"/>
              <a:ext cx="82550" cy="13970"/>
            </a:xfrm>
            <a:custGeom>
              <a:avLst/>
              <a:gdLst/>
              <a:ahLst/>
              <a:cxnLst/>
              <a:rect l="l" t="t" r="r" b="b"/>
              <a:pathLst>
                <a:path w="82550" h="13969">
                  <a:moveTo>
                    <a:pt x="36575" y="0"/>
                  </a:moveTo>
                  <a:lnTo>
                    <a:pt x="82295" y="0"/>
                  </a:lnTo>
                </a:path>
                <a:path w="82550" h="13969">
                  <a:moveTo>
                    <a:pt x="27431" y="4572"/>
                  </a:moveTo>
                  <a:lnTo>
                    <a:pt x="73151" y="4572"/>
                  </a:lnTo>
                </a:path>
                <a:path w="82550" h="13969">
                  <a:moveTo>
                    <a:pt x="13716" y="9144"/>
                  </a:moveTo>
                  <a:lnTo>
                    <a:pt x="59435" y="9144"/>
                  </a:lnTo>
                </a:path>
                <a:path w="82550" h="13969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62621" y="178307"/>
              <a:ext cx="91440" cy="2286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945502" y="19431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04354" y="198881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9143" y="4572"/>
                  </a:moveTo>
                  <a:lnTo>
                    <a:pt x="54863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26045" y="201168"/>
              <a:ext cx="64008" cy="1371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863206" y="212597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3715" y="4572"/>
                  </a:moveTo>
                  <a:lnTo>
                    <a:pt x="59435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94042" y="214883"/>
              <a:ext cx="64008" cy="1371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854061" y="22631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840345" y="2308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75754" y="228599"/>
              <a:ext cx="50292" cy="914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803769" y="235458"/>
              <a:ext cx="68580" cy="5080"/>
            </a:xfrm>
            <a:custGeom>
              <a:avLst/>
              <a:gdLst/>
              <a:ahLst/>
              <a:cxnLst/>
              <a:rect l="l" t="t" r="r" b="b"/>
              <a:pathLst>
                <a:path w="68579" h="5079">
                  <a:moveTo>
                    <a:pt x="22860" y="0"/>
                  </a:moveTo>
                  <a:lnTo>
                    <a:pt x="68579" y="0"/>
                  </a:lnTo>
                </a:path>
                <a:path w="68579" h="5079">
                  <a:moveTo>
                    <a:pt x="0" y="4572"/>
                  </a:moveTo>
                  <a:lnTo>
                    <a:pt x="41148" y="4572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39178" y="237743"/>
              <a:ext cx="50292" cy="914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9762621" y="244602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7432" y="0"/>
                  </a:moveTo>
                  <a:lnTo>
                    <a:pt x="68580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98030" y="246888"/>
              <a:ext cx="73152" cy="1828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726045" y="258318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2860" y="0"/>
                  </a:moveTo>
                  <a:lnTo>
                    <a:pt x="68579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79742" y="265176"/>
              <a:ext cx="50292" cy="914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9712330" y="2720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698614" y="27660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34021" y="274320"/>
              <a:ext cx="73152" cy="13716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675754" y="28117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97445" y="288036"/>
              <a:ext cx="64008" cy="1371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65442" y="301752"/>
              <a:ext cx="64008" cy="137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33438" y="315468"/>
              <a:ext cx="64008" cy="914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01433" y="324611"/>
              <a:ext cx="59436" cy="1371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00850" y="283463"/>
              <a:ext cx="406907" cy="9144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78573" y="338327"/>
              <a:ext cx="50292" cy="914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46569" y="347472"/>
              <a:ext cx="59436" cy="1371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68845" y="361188"/>
              <a:ext cx="91440" cy="2743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81978" y="374904"/>
              <a:ext cx="237743" cy="4114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27697" y="397763"/>
              <a:ext cx="41148" cy="457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49973" y="402336"/>
              <a:ext cx="137160" cy="2743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113397" y="429768"/>
              <a:ext cx="132588" cy="1371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9099682" y="44576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076821" y="45034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4AC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067678" y="45491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423026" y="443484"/>
              <a:ext cx="781812" cy="18745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14250" y="516636"/>
              <a:ext cx="2464308" cy="100584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2548006" y="614934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28015" y="0"/>
                  </a:lnTo>
                </a:path>
              </a:pathLst>
            </a:custGeom>
            <a:ln w="4572">
              <a:solidFill>
                <a:srgbClr val="6FC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267578" y="630936"/>
              <a:ext cx="265175" cy="54864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8253861" y="66065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90522" y="612648"/>
              <a:ext cx="1444751" cy="10515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8116702" y="665226"/>
              <a:ext cx="192405" cy="22860"/>
            </a:xfrm>
            <a:custGeom>
              <a:avLst/>
              <a:gdLst/>
              <a:ahLst/>
              <a:cxnLst/>
              <a:rect l="l" t="t" r="r" b="b"/>
              <a:pathLst>
                <a:path w="192404" h="22859">
                  <a:moveTo>
                    <a:pt x="114300" y="0"/>
                  </a:moveTo>
                  <a:lnTo>
                    <a:pt x="192023" y="0"/>
                  </a:lnTo>
                </a:path>
                <a:path w="192404" h="22859">
                  <a:moveTo>
                    <a:pt x="96011" y="4572"/>
                  </a:moveTo>
                  <a:lnTo>
                    <a:pt x="169164" y="4572"/>
                  </a:lnTo>
                </a:path>
                <a:path w="192404" h="22859">
                  <a:moveTo>
                    <a:pt x="73151" y="9144"/>
                  </a:moveTo>
                  <a:lnTo>
                    <a:pt x="146304" y="9144"/>
                  </a:lnTo>
                </a:path>
                <a:path w="192404" h="22859">
                  <a:moveTo>
                    <a:pt x="50291" y="13716"/>
                  </a:moveTo>
                  <a:lnTo>
                    <a:pt x="123444" y="13716"/>
                  </a:lnTo>
                </a:path>
                <a:path w="192404" h="22859">
                  <a:moveTo>
                    <a:pt x="22859" y="18288"/>
                  </a:moveTo>
                  <a:lnTo>
                    <a:pt x="100583" y="18288"/>
                  </a:lnTo>
                </a:path>
                <a:path w="192404" h="22859">
                  <a:moveTo>
                    <a:pt x="0" y="22859"/>
                  </a:moveTo>
                  <a:lnTo>
                    <a:pt x="82296" y="22859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253861" y="68808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089269" y="69265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231002" y="69265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066409" y="697230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217285" y="69723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034406" y="701801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194426" y="701801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2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984114" y="706373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157850" y="706373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0" y="0"/>
                  </a:moveTo>
                  <a:lnTo>
                    <a:pt x="64007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952109" y="710945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134990" y="710945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03839" y="617219"/>
              <a:ext cx="1399030" cy="2148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707258" y="715518"/>
              <a:ext cx="2313940" cy="0"/>
            </a:xfrm>
            <a:custGeom>
              <a:avLst/>
              <a:gdLst/>
              <a:ahLst/>
              <a:cxnLst/>
              <a:rect l="l" t="t" r="r" b="b"/>
              <a:pathLst>
                <a:path w="2313940">
                  <a:moveTo>
                    <a:pt x="0" y="0"/>
                  </a:moveTo>
                  <a:lnTo>
                    <a:pt x="182879" y="0"/>
                  </a:lnTo>
                </a:path>
                <a:path w="2313940">
                  <a:moveTo>
                    <a:pt x="2217420" y="0"/>
                  </a:moveTo>
                  <a:lnTo>
                    <a:pt x="231343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116702" y="71551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766694" y="720090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182879" y="0"/>
                  </a:lnTo>
                </a:path>
                <a:path w="2226945">
                  <a:moveTo>
                    <a:pt x="2130551" y="0"/>
                  </a:moveTo>
                  <a:lnTo>
                    <a:pt x="222656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093842" y="72009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821558" y="724662"/>
              <a:ext cx="2144395" cy="0"/>
            </a:xfrm>
            <a:custGeom>
              <a:avLst/>
              <a:gdLst/>
              <a:ahLst/>
              <a:cxnLst/>
              <a:rect l="l" t="t" r="r" b="b"/>
              <a:pathLst>
                <a:path w="2144395">
                  <a:moveTo>
                    <a:pt x="0" y="0"/>
                  </a:moveTo>
                  <a:lnTo>
                    <a:pt x="187452" y="0"/>
                  </a:lnTo>
                </a:path>
                <a:path w="2144395">
                  <a:moveTo>
                    <a:pt x="2039111" y="0"/>
                  </a:moveTo>
                  <a:lnTo>
                    <a:pt x="2144267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075554" y="724662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876422" y="729234"/>
              <a:ext cx="2062480" cy="0"/>
            </a:xfrm>
            <a:custGeom>
              <a:avLst/>
              <a:gdLst/>
              <a:ahLst/>
              <a:cxnLst/>
              <a:rect l="l" t="t" r="r" b="b"/>
              <a:pathLst>
                <a:path w="2062479">
                  <a:moveTo>
                    <a:pt x="0" y="0"/>
                  </a:moveTo>
                  <a:lnTo>
                    <a:pt x="192023" y="0"/>
                  </a:lnTo>
                </a:path>
                <a:path w="2062479">
                  <a:moveTo>
                    <a:pt x="1952243" y="0"/>
                  </a:moveTo>
                  <a:lnTo>
                    <a:pt x="20619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052694" y="72923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926714" y="733805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4">
                  <a:moveTo>
                    <a:pt x="0" y="0"/>
                  </a:moveTo>
                  <a:lnTo>
                    <a:pt x="205740" y="0"/>
                  </a:lnTo>
                </a:path>
                <a:path w="1975484">
                  <a:moveTo>
                    <a:pt x="1865376" y="0"/>
                  </a:moveTo>
                  <a:lnTo>
                    <a:pt x="1975104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029833" y="73380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986150" y="738377"/>
              <a:ext cx="1888489" cy="0"/>
            </a:xfrm>
            <a:custGeom>
              <a:avLst/>
              <a:gdLst/>
              <a:ahLst/>
              <a:cxnLst/>
              <a:rect l="l" t="t" r="r" b="b"/>
              <a:pathLst>
                <a:path w="1888490">
                  <a:moveTo>
                    <a:pt x="0" y="0"/>
                  </a:moveTo>
                  <a:lnTo>
                    <a:pt x="205740" y="0"/>
                  </a:lnTo>
                </a:path>
                <a:path w="1888490">
                  <a:moveTo>
                    <a:pt x="1773936" y="0"/>
                  </a:moveTo>
                  <a:lnTo>
                    <a:pt x="188823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002402" y="738377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050158" y="742949"/>
              <a:ext cx="1792605" cy="0"/>
            </a:xfrm>
            <a:custGeom>
              <a:avLst/>
              <a:gdLst/>
              <a:ahLst/>
              <a:cxnLst/>
              <a:rect l="l" t="t" r="r" b="b"/>
              <a:pathLst>
                <a:path w="1792604">
                  <a:moveTo>
                    <a:pt x="0" y="0"/>
                  </a:moveTo>
                  <a:lnTo>
                    <a:pt x="205740" y="0"/>
                  </a:lnTo>
                </a:path>
                <a:path w="1792604">
                  <a:moveTo>
                    <a:pt x="1664207" y="0"/>
                  </a:moveTo>
                  <a:lnTo>
                    <a:pt x="179222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984114" y="742949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169029" y="747522"/>
              <a:ext cx="1600200" cy="0"/>
            </a:xfrm>
            <a:custGeom>
              <a:avLst/>
              <a:gdLst/>
              <a:ahLst/>
              <a:cxnLst/>
              <a:rect l="l" t="t" r="r" b="b"/>
              <a:pathLst>
                <a:path w="1600200">
                  <a:moveTo>
                    <a:pt x="0" y="0"/>
                  </a:moveTo>
                  <a:lnTo>
                    <a:pt x="242315" y="0"/>
                  </a:lnTo>
                </a:path>
                <a:path w="1600200">
                  <a:moveTo>
                    <a:pt x="1458467" y="0"/>
                  </a:moveTo>
                  <a:lnTo>
                    <a:pt x="160019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933821" y="74752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233038" y="752094"/>
              <a:ext cx="1495425" cy="0"/>
            </a:xfrm>
            <a:custGeom>
              <a:avLst/>
              <a:gdLst/>
              <a:ahLst/>
              <a:cxnLst/>
              <a:rect l="l" t="t" r="r" b="b"/>
              <a:pathLst>
                <a:path w="1495425">
                  <a:moveTo>
                    <a:pt x="0" y="0"/>
                  </a:moveTo>
                  <a:lnTo>
                    <a:pt x="251459" y="0"/>
                  </a:lnTo>
                </a:path>
                <a:path w="1495425">
                  <a:moveTo>
                    <a:pt x="1339596" y="0"/>
                  </a:moveTo>
                  <a:lnTo>
                    <a:pt x="149504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906390" y="752094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310761" y="756666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265175" y="0"/>
                  </a:lnTo>
                </a:path>
                <a:path w="1376679">
                  <a:moveTo>
                    <a:pt x="1211579" y="0"/>
                  </a:moveTo>
                  <a:lnTo>
                    <a:pt x="13761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878957" y="756666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0" y="0"/>
                  </a:moveTo>
                  <a:lnTo>
                    <a:pt x="86868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383914" y="761237"/>
              <a:ext cx="1262380" cy="0"/>
            </a:xfrm>
            <a:custGeom>
              <a:avLst/>
              <a:gdLst/>
              <a:ahLst/>
              <a:cxnLst/>
              <a:rect l="l" t="t" r="r" b="b"/>
              <a:pathLst>
                <a:path w="1262379">
                  <a:moveTo>
                    <a:pt x="0" y="0"/>
                  </a:moveTo>
                  <a:lnTo>
                    <a:pt x="297179" y="0"/>
                  </a:lnTo>
                </a:path>
                <a:path w="1262379">
                  <a:moveTo>
                    <a:pt x="1065276" y="0"/>
                  </a:moveTo>
                  <a:lnTo>
                    <a:pt x="126187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851526" y="761237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461638" y="765809"/>
              <a:ext cx="1134110" cy="18415"/>
            </a:xfrm>
            <a:custGeom>
              <a:avLst/>
              <a:gdLst/>
              <a:ahLst/>
              <a:cxnLst/>
              <a:rect l="l" t="t" r="r" b="b"/>
              <a:pathLst>
                <a:path w="1134109" h="18415">
                  <a:moveTo>
                    <a:pt x="0" y="0"/>
                  </a:moveTo>
                  <a:lnTo>
                    <a:pt x="329184" y="0"/>
                  </a:lnTo>
                </a:path>
                <a:path w="1134109" h="18415">
                  <a:moveTo>
                    <a:pt x="891540" y="0"/>
                  </a:moveTo>
                  <a:lnTo>
                    <a:pt x="1133855" y="0"/>
                  </a:lnTo>
                </a:path>
                <a:path w="1134109" h="18415">
                  <a:moveTo>
                    <a:pt x="82296" y="4571"/>
                  </a:moveTo>
                  <a:lnTo>
                    <a:pt x="562355" y="4571"/>
                  </a:lnTo>
                </a:path>
                <a:path w="1134109" h="18415">
                  <a:moveTo>
                    <a:pt x="640079" y="4571"/>
                  </a:moveTo>
                  <a:lnTo>
                    <a:pt x="1078992" y="4571"/>
                  </a:lnTo>
                </a:path>
                <a:path w="1134109" h="18415">
                  <a:moveTo>
                    <a:pt x="187451" y="9143"/>
                  </a:moveTo>
                  <a:lnTo>
                    <a:pt x="1010412" y="9143"/>
                  </a:lnTo>
                </a:path>
                <a:path w="1134109" h="18415">
                  <a:moveTo>
                    <a:pt x="292607" y="13715"/>
                  </a:moveTo>
                  <a:lnTo>
                    <a:pt x="928116" y="13715"/>
                  </a:lnTo>
                </a:path>
                <a:path w="1134109" h="18415">
                  <a:moveTo>
                    <a:pt x="484631" y="18287"/>
                  </a:moveTo>
                  <a:lnTo>
                    <a:pt x="763523" y="18287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74670" y="717804"/>
              <a:ext cx="2340864" cy="10972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185551" y="83438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1FB6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7203" y="832103"/>
              <a:ext cx="630935" cy="132588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358019" y="966977"/>
              <a:ext cx="370840" cy="68580"/>
            </a:xfrm>
            <a:custGeom>
              <a:avLst/>
              <a:gdLst/>
              <a:ahLst/>
              <a:cxnLst/>
              <a:rect l="l" t="t" r="r" b="b"/>
              <a:pathLst>
                <a:path w="370840" h="68580">
                  <a:moveTo>
                    <a:pt x="306324" y="0"/>
                  </a:moveTo>
                  <a:lnTo>
                    <a:pt x="370331" y="0"/>
                  </a:lnTo>
                </a:path>
                <a:path w="370840" h="68580">
                  <a:moveTo>
                    <a:pt x="292608" y="4572"/>
                  </a:moveTo>
                  <a:lnTo>
                    <a:pt x="352043" y="4572"/>
                  </a:lnTo>
                </a:path>
                <a:path w="370840" h="68580">
                  <a:moveTo>
                    <a:pt x="274320" y="9144"/>
                  </a:moveTo>
                  <a:lnTo>
                    <a:pt x="338327" y="9144"/>
                  </a:lnTo>
                </a:path>
                <a:path w="370840" h="68580">
                  <a:moveTo>
                    <a:pt x="256032" y="13716"/>
                  </a:moveTo>
                  <a:lnTo>
                    <a:pt x="315467" y="13716"/>
                  </a:lnTo>
                </a:path>
                <a:path w="370840" h="68580">
                  <a:moveTo>
                    <a:pt x="237744" y="18288"/>
                  </a:moveTo>
                  <a:lnTo>
                    <a:pt x="301751" y="18288"/>
                  </a:lnTo>
                </a:path>
                <a:path w="370840" h="68580">
                  <a:moveTo>
                    <a:pt x="214883" y="22860"/>
                  </a:moveTo>
                  <a:lnTo>
                    <a:pt x="283464" y="22860"/>
                  </a:lnTo>
                </a:path>
                <a:path w="370840" h="68580">
                  <a:moveTo>
                    <a:pt x="201168" y="27432"/>
                  </a:moveTo>
                  <a:lnTo>
                    <a:pt x="260603" y="27432"/>
                  </a:lnTo>
                </a:path>
                <a:path w="370840" h="68580">
                  <a:moveTo>
                    <a:pt x="164592" y="32004"/>
                  </a:moveTo>
                  <a:lnTo>
                    <a:pt x="224027" y="32004"/>
                  </a:lnTo>
                </a:path>
                <a:path w="370840" h="68580">
                  <a:moveTo>
                    <a:pt x="141732" y="36576"/>
                  </a:moveTo>
                  <a:lnTo>
                    <a:pt x="210312" y="36576"/>
                  </a:lnTo>
                </a:path>
                <a:path w="370840" h="68580">
                  <a:moveTo>
                    <a:pt x="118872" y="41148"/>
                  </a:moveTo>
                  <a:lnTo>
                    <a:pt x="187452" y="41148"/>
                  </a:lnTo>
                </a:path>
                <a:path w="370840" h="68580">
                  <a:moveTo>
                    <a:pt x="105156" y="45720"/>
                  </a:moveTo>
                  <a:lnTo>
                    <a:pt x="169163" y="45720"/>
                  </a:lnTo>
                </a:path>
                <a:path w="370840" h="68580">
                  <a:moveTo>
                    <a:pt x="82296" y="50292"/>
                  </a:moveTo>
                  <a:lnTo>
                    <a:pt x="150876" y="50292"/>
                  </a:lnTo>
                </a:path>
                <a:path w="370840" h="68580">
                  <a:moveTo>
                    <a:pt x="64008" y="54864"/>
                  </a:moveTo>
                  <a:lnTo>
                    <a:pt x="128015" y="54864"/>
                  </a:lnTo>
                </a:path>
                <a:path w="370840" h="68580">
                  <a:moveTo>
                    <a:pt x="41147" y="59436"/>
                  </a:moveTo>
                  <a:lnTo>
                    <a:pt x="114300" y="59436"/>
                  </a:lnTo>
                </a:path>
                <a:path w="370840" h="68580">
                  <a:moveTo>
                    <a:pt x="22859" y="64008"/>
                  </a:moveTo>
                  <a:lnTo>
                    <a:pt x="91440" y="64008"/>
                  </a:lnTo>
                </a:path>
                <a:path w="370840" h="68580">
                  <a:moveTo>
                    <a:pt x="0" y="68580"/>
                  </a:moveTo>
                  <a:lnTo>
                    <a:pt x="73152" y="6858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5" name="object 125"/>
          <p:cNvGrpSpPr/>
          <p:nvPr/>
        </p:nvGrpSpPr>
        <p:grpSpPr>
          <a:xfrm>
            <a:off x="305187" y="964691"/>
            <a:ext cx="10079355" cy="6591300"/>
            <a:chOff x="305187" y="964691"/>
            <a:chExt cx="10079355" cy="6591300"/>
          </a:xfrm>
        </p:grpSpPr>
        <p:pic>
          <p:nvPicPr>
            <p:cNvPr id="126" name="object 12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07847" y="964691"/>
              <a:ext cx="479939" cy="160020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307727" y="1040129"/>
              <a:ext cx="105410" cy="13970"/>
            </a:xfrm>
            <a:custGeom>
              <a:avLst/>
              <a:gdLst/>
              <a:ahLst/>
              <a:cxnLst/>
              <a:rect l="l" t="t" r="r" b="b"/>
              <a:pathLst>
                <a:path w="105409" h="13969">
                  <a:moveTo>
                    <a:pt x="32003" y="0"/>
                  </a:moveTo>
                  <a:lnTo>
                    <a:pt x="105156" y="0"/>
                  </a:lnTo>
                </a:path>
                <a:path w="105409" h="13969">
                  <a:moveTo>
                    <a:pt x="0" y="4572"/>
                  </a:moveTo>
                  <a:lnTo>
                    <a:pt x="59435" y="4572"/>
                  </a:lnTo>
                </a:path>
                <a:path w="105409" h="13969">
                  <a:moveTo>
                    <a:pt x="4571" y="9143"/>
                  </a:moveTo>
                  <a:lnTo>
                    <a:pt x="36575" y="9143"/>
                  </a:lnTo>
                </a:path>
                <a:path w="105409" h="13969">
                  <a:moveTo>
                    <a:pt x="4571" y="13715"/>
                  </a:moveTo>
                  <a:lnTo>
                    <a:pt x="13716" y="13715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09253" y="2517648"/>
              <a:ext cx="10075163" cy="5038343"/>
            </a:xfrm>
            <a:prstGeom prst="rect">
              <a:avLst/>
            </a:prstGeom>
          </p:spPr>
        </p:pic>
      </p:grpSp>
      <p:sp>
        <p:nvSpPr>
          <p:cNvPr id="129" name="object 129"/>
          <p:cNvSpPr txBox="1"/>
          <p:nvPr/>
        </p:nvSpPr>
        <p:spPr>
          <a:xfrm>
            <a:off x="1361833" y="1273555"/>
            <a:ext cx="7968615" cy="36146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16965" marR="1102360" indent="-5080" algn="ctr">
              <a:lnSpc>
                <a:spcPct val="111900"/>
              </a:lnSpc>
              <a:spcBef>
                <a:spcPts val="90"/>
              </a:spcBef>
            </a:pPr>
            <a:endParaRPr lang="ru-RU" sz="2400" b="1" spc="20" dirty="0" smtClean="0">
              <a:latin typeface="Times New Roman" pitchFamily="18" charset="0"/>
              <a:cs typeface="Times New Roman" pitchFamily="18" charset="0"/>
            </a:endParaRPr>
          </a:p>
          <a:p>
            <a:pPr marL="1116965" marR="1102360" indent="-5080" algn="ctr">
              <a:lnSpc>
                <a:spcPct val="111900"/>
              </a:lnSpc>
              <a:spcBef>
                <a:spcPts val="90"/>
              </a:spcBef>
            </a:pPr>
            <a:r>
              <a:rPr sz="2400" b="1" spc="2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sz="2400" b="1" spc="2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sz="2400" b="1" spc="-45" dirty="0">
                <a:latin typeface="Times New Roman" pitchFamily="18" charset="0"/>
                <a:cs typeface="Times New Roman" pitchFamily="18" charset="0"/>
              </a:rPr>
              <a:t>ю</a:t>
            </a:r>
            <a:r>
              <a:rPr sz="2400" b="1" spc="2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2400" b="1" spc="-20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sz="2400" b="1" spc="1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b="1" spc="2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spc="-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2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2400" b="1" spc="15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sz="2400" b="1" spc="2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24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1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sz="2400" b="1" spc="2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400" b="1" spc="2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b="1" spc="25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sz="2400" b="1" spc="20" dirty="0">
                <a:latin typeface="Times New Roman" pitchFamily="18" charset="0"/>
                <a:cs typeface="Times New Roman" pitchFamily="18" charset="0"/>
              </a:rPr>
              <a:t>дан» 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>
                <a:latin typeface="Times New Roman" pitchFamily="18" charset="0"/>
                <a:cs typeface="Times New Roman" pitchFamily="18" charset="0"/>
              </a:rPr>
              <a:t>подготовлен</a:t>
            </a:r>
            <a:r>
              <a:rPr sz="2400" b="1" spc="-8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20" dirty="0" smtClean="0">
                <a:latin typeface="Times New Roman" pitchFamily="18" charset="0"/>
                <a:cs typeface="Times New Roman" pitchFamily="18" charset="0"/>
              </a:rPr>
              <a:t>сектором экономики и финансов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635" algn="ctr">
              <a:lnSpc>
                <a:spcPct val="100000"/>
              </a:lnSpc>
              <a:spcBef>
                <a:spcPts val="360"/>
              </a:spcBef>
            </a:pPr>
            <a:r>
              <a:rPr sz="2400" b="1" spc="25">
                <a:latin typeface="Times New Roman" pitchFamily="18" charset="0"/>
                <a:cs typeface="Times New Roman" pitchFamily="18" charset="0"/>
              </a:rPr>
              <a:t>Администрации</a:t>
            </a:r>
            <a:r>
              <a:rPr sz="2400" b="1" spc="-8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30" dirty="0" err="1" smtClean="0">
                <a:latin typeface="Times New Roman" pitchFamily="18" charset="0"/>
                <a:cs typeface="Times New Roman" pitchFamily="18" charset="0"/>
              </a:rPr>
              <a:t>Кормовского</a:t>
            </a:r>
            <a:r>
              <a:rPr lang="ru-RU" sz="2400" b="1" spc="-30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990"/>
              </a:lnSpc>
              <a:spcBef>
                <a:spcPts val="5"/>
              </a:spcBef>
            </a:pPr>
            <a:r>
              <a:rPr lang="ru-RU" sz="2400" b="1" spc="-10" dirty="0" smtClean="0">
                <a:latin typeface="Times New Roman" pitchFamily="18" charset="0"/>
                <a:cs typeface="Times New Roman" pitchFamily="18" charset="0"/>
              </a:rPr>
              <a:t>Ростовская область</a:t>
            </a:r>
            <a:r>
              <a:rPr sz="2400" b="1" spc="5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400" b="1" spc="5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atin typeface="Times New Roman" pitchFamily="18" charset="0"/>
                <a:cs typeface="Times New Roman" pitchFamily="18" charset="0"/>
              </a:rPr>
              <a:t>Ремонтненский</a:t>
            </a:r>
            <a:r>
              <a:rPr sz="2400" b="1" spc="4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15" dirty="0"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sz="2400" b="1" spc="15">
                <a:latin typeface="Times New Roman" pitchFamily="18" charset="0"/>
                <a:cs typeface="Times New Roman" pitchFamily="18" charset="0"/>
              </a:rPr>
              <a:t>,</a:t>
            </a:r>
            <a:r>
              <a:rPr sz="2400" b="1" spc="3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smtClean="0">
                <a:latin typeface="Times New Roman" pitchFamily="18" charset="0"/>
                <a:cs typeface="Times New Roman" pitchFamily="18" charset="0"/>
              </a:rPr>
              <a:t>с.</a:t>
            </a:r>
            <a:r>
              <a:rPr lang="ru-RU" sz="2400" b="1" spc="-15" dirty="0" smtClean="0">
                <a:latin typeface="Times New Roman" pitchFamily="18" charset="0"/>
                <a:cs typeface="Times New Roman" pitchFamily="18" charset="0"/>
              </a:rPr>
              <a:t>Кормовое, </a:t>
            </a:r>
            <a:r>
              <a:rPr sz="2400" b="1" spc="10" smtClean="0">
                <a:latin typeface="Times New Roman" pitchFamily="18" charset="0"/>
                <a:cs typeface="Times New Roman" pitchFamily="18" charset="0"/>
              </a:rPr>
              <a:t>ул.</a:t>
            </a:r>
            <a:r>
              <a:rPr lang="ru-RU" sz="2400" b="1" spc="10" dirty="0" smtClean="0">
                <a:latin typeface="Times New Roman" pitchFamily="18" charset="0"/>
                <a:cs typeface="Times New Roman" pitchFamily="18" charset="0"/>
              </a:rPr>
              <a:t>Комсомольская</a:t>
            </a:r>
            <a:r>
              <a:rPr sz="2400" b="1" spc="1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spc="10" dirty="0" smtClean="0">
                <a:latin typeface="Times New Roman" pitchFamily="18" charset="0"/>
                <a:cs typeface="Times New Roman" pitchFamily="18" charset="0"/>
              </a:rPr>
              <a:t> д.1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359"/>
              </a:spcBef>
            </a:pPr>
            <a:r>
              <a:rPr sz="2400" b="1" spc="10" dirty="0">
                <a:latin typeface="Times New Roman" pitchFamily="18" charset="0"/>
                <a:cs typeface="Times New Roman" pitchFamily="18" charset="0"/>
              </a:rPr>
              <a:t>тел</a:t>
            </a:r>
            <a:r>
              <a:rPr sz="2400" b="1" spc="10">
                <a:latin typeface="Times New Roman" pitchFamily="18" charset="0"/>
                <a:cs typeface="Times New Roman" pitchFamily="18" charset="0"/>
              </a:rPr>
              <a:t>.</a:t>
            </a:r>
            <a:r>
              <a:rPr sz="2400" b="1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15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spc="15" dirty="0" smtClean="0">
                <a:latin typeface="Times New Roman" pitchFamily="18" charset="0"/>
                <a:cs typeface="Times New Roman" pitchFamily="18" charset="0"/>
              </a:rPr>
              <a:t> 86379 33</a:t>
            </a:r>
            <a:r>
              <a:rPr sz="2400" b="1" spc="15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spc="15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sz="2400" b="1" spc="15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spc="15" dirty="0" smtClean="0">
                <a:latin typeface="Times New Roman" pitchFamily="18" charset="0"/>
                <a:cs typeface="Times New Roman" pitchFamily="18" charset="0"/>
              </a:rPr>
              <a:t>65</a:t>
            </a:r>
            <a:endParaRPr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315349" y="6095"/>
            <a:ext cx="10063480" cy="7543800"/>
          </a:xfrm>
          <a:custGeom>
            <a:avLst/>
            <a:gdLst/>
            <a:ahLst/>
            <a:cxnLst/>
            <a:rect l="l" t="t" r="r" b="b"/>
            <a:pathLst>
              <a:path w="10063480" h="7543800">
                <a:moveTo>
                  <a:pt x="0" y="0"/>
                </a:moveTo>
                <a:lnTo>
                  <a:pt x="0" y="7543799"/>
                </a:lnTo>
                <a:lnTo>
                  <a:pt x="10062971" y="7543799"/>
                </a:lnTo>
                <a:lnTo>
                  <a:pt x="10062971" y="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1924" y="2092552"/>
            <a:ext cx="3447415" cy="24409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635" algn="ctr">
              <a:lnSpc>
                <a:spcPct val="120100"/>
              </a:lnSpc>
              <a:spcBef>
                <a:spcPts val="90"/>
              </a:spcBef>
            </a:pPr>
            <a:r>
              <a:rPr sz="4400" b="0" spc="-25" dirty="0">
                <a:solidFill>
                  <a:srgbClr val="000000"/>
                </a:solidFill>
                <a:latin typeface="Constantia"/>
                <a:cs typeface="Constantia"/>
              </a:rPr>
              <a:t>СПАСИБО </a:t>
            </a:r>
            <a:r>
              <a:rPr sz="4400" b="0" spc="-2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4400" b="0" spc="-5" dirty="0">
                <a:solidFill>
                  <a:srgbClr val="000000"/>
                </a:solidFill>
                <a:latin typeface="Constantia"/>
                <a:cs typeface="Constantia"/>
              </a:rPr>
              <a:t>ЗА </a:t>
            </a:r>
            <a:r>
              <a:rPr sz="4400" b="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4400" b="0" spc="5" dirty="0">
                <a:solidFill>
                  <a:srgbClr val="000000"/>
                </a:solidFill>
                <a:latin typeface="Constantia"/>
                <a:cs typeface="Constantia"/>
              </a:rPr>
              <a:t>В</a:t>
            </a:r>
            <a:r>
              <a:rPr sz="4400" b="0" spc="-5" dirty="0">
                <a:solidFill>
                  <a:srgbClr val="000000"/>
                </a:solidFill>
                <a:latin typeface="Constantia"/>
                <a:cs typeface="Constantia"/>
              </a:rPr>
              <a:t>НИМАНИ</a:t>
            </a:r>
            <a:r>
              <a:rPr sz="4400" b="0" dirty="0">
                <a:solidFill>
                  <a:srgbClr val="000000"/>
                </a:solidFill>
                <a:latin typeface="Constantia"/>
                <a:cs typeface="Constantia"/>
              </a:rPr>
              <a:t>Е!</a:t>
            </a:r>
            <a:endParaRPr sz="44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5349" y="6095"/>
            <a:ext cx="10063480" cy="7543800"/>
          </a:xfrm>
          <a:custGeom>
            <a:avLst/>
            <a:gdLst/>
            <a:ahLst/>
            <a:cxnLst/>
            <a:rect l="l" t="t" r="r" b="b"/>
            <a:pathLst>
              <a:path w="10063480" h="7543800">
                <a:moveTo>
                  <a:pt x="0" y="0"/>
                </a:moveTo>
                <a:lnTo>
                  <a:pt x="0" y="7543799"/>
                </a:lnTo>
                <a:lnTo>
                  <a:pt x="10062971" y="7543799"/>
                </a:lnTo>
                <a:lnTo>
                  <a:pt x="10062971" y="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253" y="0"/>
            <a:ext cx="10075545" cy="2517775"/>
            <a:chOff x="309253" y="0"/>
            <a:chExt cx="10075545" cy="2517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253" y="0"/>
              <a:ext cx="10075163" cy="25176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253" y="1269"/>
              <a:ext cx="10075160" cy="11341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8617" y="1269"/>
              <a:ext cx="5225795" cy="6616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83830" y="1143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19821" y="16001"/>
              <a:ext cx="100965" cy="13970"/>
            </a:xfrm>
            <a:custGeom>
              <a:avLst/>
              <a:gdLst/>
              <a:ahLst/>
              <a:cxnLst/>
              <a:rect l="l" t="t" r="r" b="b"/>
              <a:pathLst>
                <a:path w="100965" h="13970">
                  <a:moveTo>
                    <a:pt x="50292" y="0"/>
                  </a:moveTo>
                  <a:lnTo>
                    <a:pt x="100584" y="0"/>
                  </a:lnTo>
                </a:path>
                <a:path w="100965" h="13970">
                  <a:moveTo>
                    <a:pt x="36575" y="4572"/>
                  </a:moveTo>
                  <a:lnTo>
                    <a:pt x="82295" y="4572"/>
                  </a:lnTo>
                </a:path>
                <a:path w="100965" h="13970">
                  <a:moveTo>
                    <a:pt x="9144" y="9144"/>
                  </a:moveTo>
                  <a:lnTo>
                    <a:pt x="54863" y="9144"/>
                  </a:lnTo>
                </a:path>
                <a:path w="100965" h="13970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8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74102" y="34289"/>
              <a:ext cx="78105" cy="13970"/>
            </a:xfrm>
            <a:custGeom>
              <a:avLst/>
              <a:gdLst/>
              <a:ahLst/>
              <a:cxnLst/>
              <a:rect l="l" t="t" r="r" b="b"/>
              <a:pathLst>
                <a:path w="78104" h="13970">
                  <a:moveTo>
                    <a:pt x="32003" y="0"/>
                  </a:moveTo>
                  <a:lnTo>
                    <a:pt x="77723" y="0"/>
                  </a:lnTo>
                </a:path>
                <a:path w="78104" h="13970">
                  <a:moveTo>
                    <a:pt x="18287" y="4571"/>
                  </a:moveTo>
                  <a:lnTo>
                    <a:pt x="64007" y="4571"/>
                  </a:lnTo>
                </a:path>
                <a:path w="78104" h="13970">
                  <a:moveTo>
                    <a:pt x="9143" y="9143"/>
                  </a:moveTo>
                  <a:lnTo>
                    <a:pt x="54863" y="9143"/>
                  </a:lnTo>
                </a:path>
                <a:path w="78104" h="13970">
                  <a:moveTo>
                    <a:pt x="0" y="13715"/>
                  </a:moveTo>
                  <a:lnTo>
                    <a:pt x="41148" y="13715"/>
                  </a:lnTo>
                </a:path>
              </a:pathLst>
            </a:custGeom>
            <a:ln w="4572">
              <a:solidFill>
                <a:srgbClr val="0098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37526" y="52578"/>
              <a:ext cx="64135" cy="9525"/>
            </a:xfrm>
            <a:custGeom>
              <a:avLst/>
              <a:gdLst/>
              <a:ahLst/>
              <a:cxnLst/>
              <a:rect l="l" t="t" r="r" b="b"/>
              <a:pathLst>
                <a:path w="64134" h="9525">
                  <a:moveTo>
                    <a:pt x="22859" y="0"/>
                  </a:moveTo>
                  <a:lnTo>
                    <a:pt x="64008" y="0"/>
                  </a:lnTo>
                </a:path>
                <a:path w="64134" h="9525">
                  <a:moveTo>
                    <a:pt x="9143" y="4572"/>
                  </a:moveTo>
                  <a:lnTo>
                    <a:pt x="50292" y="4572"/>
                  </a:lnTo>
                </a:path>
                <a:path w="64134" h="9525">
                  <a:moveTo>
                    <a:pt x="0" y="9144"/>
                  </a:moveTo>
                  <a:lnTo>
                    <a:pt x="41148" y="9144"/>
                  </a:lnTo>
                </a:path>
              </a:pathLst>
            </a:custGeom>
            <a:ln w="4572">
              <a:solidFill>
                <a:srgbClr val="009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10094" y="6629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5269" y="6629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00950" y="7086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61554" y="70865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91806" y="7543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43266" y="73152"/>
              <a:ext cx="41275" cy="5080"/>
            </a:xfrm>
            <a:custGeom>
              <a:avLst/>
              <a:gdLst/>
              <a:ahLst/>
              <a:cxnLst/>
              <a:rect l="l" t="t" r="r" b="b"/>
              <a:pathLst>
                <a:path w="41275" h="5080">
                  <a:moveTo>
                    <a:pt x="0" y="4572"/>
                  </a:moveTo>
                  <a:lnTo>
                    <a:pt x="41269" y="4572"/>
                  </a:lnTo>
                  <a:lnTo>
                    <a:pt x="41269" y="0"/>
                  </a:lnTo>
                  <a:lnTo>
                    <a:pt x="0" y="0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00A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78090" y="8001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24978" y="8001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68945" y="8458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15833" y="84582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55230" y="8915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97545" y="89153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046085" y="9372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79257" y="93725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32369" y="9829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70114" y="98298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23226" y="10287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51826" y="102870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09509" y="10744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38109" y="107441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91221" y="11201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210678" y="112013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77506" y="11658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196961" y="1165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4645" y="118871"/>
              <a:ext cx="50292" cy="914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0137526" y="121157"/>
              <a:ext cx="91440" cy="13970"/>
            </a:xfrm>
            <a:custGeom>
              <a:avLst/>
              <a:gdLst/>
              <a:ahLst/>
              <a:cxnLst/>
              <a:rect l="l" t="t" r="r" b="b"/>
              <a:pathLst>
                <a:path w="91440" h="13969">
                  <a:moveTo>
                    <a:pt x="45719" y="0"/>
                  </a:moveTo>
                  <a:lnTo>
                    <a:pt x="91439" y="0"/>
                  </a:lnTo>
                </a:path>
                <a:path w="91440" h="13969">
                  <a:moveTo>
                    <a:pt x="32003" y="4572"/>
                  </a:moveTo>
                  <a:lnTo>
                    <a:pt x="77723" y="4572"/>
                  </a:lnTo>
                </a:path>
                <a:path w="91440" h="13969">
                  <a:moveTo>
                    <a:pt x="18287" y="9144"/>
                  </a:moveTo>
                  <a:lnTo>
                    <a:pt x="64007" y="9144"/>
                  </a:lnTo>
                </a:path>
                <a:path w="91440" h="13969">
                  <a:moveTo>
                    <a:pt x="0" y="13716"/>
                  </a:moveTo>
                  <a:lnTo>
                    <a:pt x="50292" y="13716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2642" y="128015"/>
              <a:ext cx="64008" cy="1371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128382" y="13944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096378" y="144018"/>
              <a:ext cx="64135" cy="5080"/>
            </a:xfrm>
            <a:custGeom>
              <a:avLst/>
              <a:gdLst/>
              <a:ahLst/>
              <a:cxnLst/>
              <a:rect l="l" t="t" r="r" b="b"/>
              <a:pathLst>
                <a:path w="64134" h="5080">
                  <a:moveTo>
                    <a:pt x="18287" y="0"/>
                  </a:moveTo>
                  <a:lnTo>
                    <a:pt x="64007" y="0"/>
                  </a:lnTo>
                </a:path>
                <a:path w="64134" h="5080">
                  <a:moveTo>
                    <a:pt x="0" y="4572"/>
                  </a:moveTo>
                  <a:lnTo>
                    <a:pt x="50292" y="4572"/>
                  </a:lnTo>
                </a:path>
              </a:pathLst>
            </a:custGeom>
            <a:ln w="4572">
              <a:solidFill>
                <a:srgbClr val="00A0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073518" y="15316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58633" y="141731"/>
              <a:ext cx="96011" cy="2286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059802" y="1577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018654" y="162305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8287" y="4572"/>
                  </a:moveTo>
                  <a:lnTo>
                    <a:pt x="64007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2057" y="164591"/>
              <a:ext cx="64008" cy="1371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968361" y="176022"/>
              <a:ext cx="82550" cy="13970"/>
            </a:xfrm>
            <a:custGeom>
              <a:avLst/>
              <a:gdLst/>
              <a:ahLst/>
              <a:cxnLst/>
              <a:rect l="l" t="t" r="r" b="b"/>
              <a:pathLst>
                <a:path w="82550" h="13969">
                  <a:moveTo>
                    <a:pt x="36575" y="0"/>
                  </a:moveTo>
                  <a:lnTo>
                    <a:pt x="82295" y="0"/>
                  </a:lnTo>
                </a:path>
                <a:path w="82550" h="13969">
                  <a:moveTo>
                    <a:pt x="27431" y="4572"/>
                  </a:moveTo>
                  <a:lnTo>
                    <a:pt x="73151" y="4572"/>
                  </a:lnTo>
                </a:path>
                <a:path w="82550" h="13969">
                  <a:moveTo>
                    <a:pt x="13716" y="9144"/>
                  </a:moveTo>
                  <a:lnTo>
                    <a:pt x="59435" y="9144"/>
                  </a:lnTo>
                </a:path>
                <a:path w="82550" h="13969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62621" y="178307"/>
              <a:ext cx="91440" cy="2286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945502" y="19431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04354" y="198881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9143" y="4572"/>
                  </a:moveTo>
                  <a:lnTo>
                    <a:pt x="54863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26045" y="201168"/>
              <a:ext cx="64008" cy="1371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863206" y="212597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3715" y="4572"/>
                  </a:moveTo>
                  <a:lnTo>
                    <a:pt x="59435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94042" y="214883"/>
              <a:ext cx="64008" cy="1371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854061" y="22631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840345" y="2308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75754" y="228599"/>
              <a:ext cx="50292" cy="914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803769" y="235458"/>
              <a:ext cx="68580" cy="5080"/>
            </a:xfrm>
            <a:custGeom>
              <a:avLst/>
              <a:gdLst/>
              <a:ahLst/>
              <a:cxnLst/>
              <a:rect l="l" t="t" r="r" b="b"/>
              <a:pathLst>
                <a:path w="68579" h="5079">
                  <a:moveTo>
                    <a:pt x="22860" y="0"/>
                  </a:moveTo>
                  <a:lnTo>
                    <a:pt x="68579" y="0"/>
                  </a:lnTo>
                </a:path>
                <a:path w="68579" h="5079">
                  <a:moveTo>
                    <a:pt x="0" y="4572"/>
                  </a:moveTo>
                  <a:lnTo>
                    <a:pt x="41148" y="4572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39178" y="237743"/>
              <a:ext cx="50292" cy="914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9762621" y="244602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7432" y="0"/>
                  </a:moveTo>
                  <a:lnTo>
                    <a:pt x="68580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98030" y="246888"/>
              <a:ext cx="73152" cy="1828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726045" y="258318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2860" y="0"/>
                  </a:moveTo>
                  <a:lnTo>
                    <a:pt x="68579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79742" y="265176"/>
              <a:ext cx="50292" cy="914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9712330" y="2720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698614" y="27660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34021" y="274320"/>
              <a:ext cx="73152" cy="13716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675754" y="28117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97445" y="288036"/>
              <a:ext cx="64008" cy="1371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65442" y="301752"/>
              <a:ext cx="64008" cy="137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33438" y="315468"/>
              <a:ext cx="64008" cy="914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01433" y="324611"/>
              <a:ext cx="59436" cy="1371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00850" y="283463"/>
              <a:ext cx="406907" cy="9144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78573" y="338327"/>
              <a:ext cx="50292" cy="914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46569" y="347472"/>
              <a:ext cx="59436" cy="1371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68845" y="361188"/>
              <a:ext cx="91440" cy="2743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81978" y="374904"/>
              <a:ext cx="237743" cy="4114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27697" y="397763"/>
              <a:ext cx="41148" cy="457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49973" y="402336"/>
              <a:ext cx="137160" cy="2743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113397" y="429768"/>
              <a:ext cx="132588" cy="1371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9099682" y="44576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076821" y="45034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4AC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067678" y="45491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423026" y="443484"/>
              <a:ext cx="781812" cy="18745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14250" y="516636"/>
              <a:ext cx="2464308" cy="100584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2548006" y="614934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28015" y="0"/>
                  </a:lnTo>
                </a:path>
              </a:pathLst>
            </a:custGeom>
            <a:ln w="4572">
              <a:solidFill>
                <a:srgbClr val="6FC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267578" y="630936"/>
              <a:ext cx="265175" cy="54864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8253861" y="66065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90522" y="612648"/>
              <a:ext cx="1444751" cy="10515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8116702" y="665226"/>
              <a:ext cx="192405" cy="22860"/>
            </a:xfrm>
            <a:custGeom>
              <a:avLst/>
              <a:gdLst/>
              <a:ahLst/>
              <a:cxnLst/>
              <a:rect l="l" t="t" r="r" b="b"/>
              <a:pathLst>
                <a:path w="192404" h="22859">
                  <a:moveTo>
                    <a:pt x="114300" y="0"/>
                  </a:moveTo>
                  <a:lnTo>
                    <a:pt x="192023" y="0"/>
                  </a:lnTo>
                </a:path>
                <a:path w="192404" h="22859">
                  <a:moveTo>
                    <a:pt x="96011" y="4572"/>
                  </a:moveTo>
                  <a:lnTo>
                    <a:pt x="169164" y="4572"/>
                  </a:lnTo>
                </a:path>
                <a:path w="192404" h="22859">
                  <a:moveTo>
                    <a:pt x="73151" y="9144"/>
                  </a:moveTo>
                  <a:lnTo>
                    <a:pt x="146304" y="9144"/>
                  </a:lnTo>
                </a:path>
                <a:path w="192404" h="22859">
                  <a:moveTo>
                    <a:pt x="50291" y="13716"/>
                  </a:moveTo>
                  <a:lnTo>
                    <a:pt x="123444" y="13716"/>
                  </a:lnTo>
                </a:path>
                <a:path w="192404" h="22859">
                  <a:moveTo>
                    <a:pt x="22859" y="18288"/>
                  </a:moveTo>
                  <a:lnTo>
                    <a:pt x="100583" y="18288"/>
                  </a:lnTo>
                </a:path>
                <a:path w="192404" h="22859">
                  <a:moveTo>
                    <a:pt x="0" y="22859"/>
                  </a:moveTo>
                  <a:lnTo>
                    <a:pt x="82296" y="22859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253861" y="68808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089269" y="69265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231002" y="69265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066409" y="697230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217285" y="69723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034406" y="701801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194426" y="701801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2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984114" y="706373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157850" y="706373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0" y="0"/>
                  </a:moveTo>
                  <a:lnTo>
                    <a:pt x="64007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952109" y="710945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134990" y="710945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03839" y="617219"/>
              <a:ext cx="1399030" cy="2148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707258" y="715518"/>
              <a:ext cx="2313940" cy="0"/>
            </a:xfrm>
            <a:custGeom>
              <a:avLst/>
              <a:gdLst/>
              <a:ahLst/>
              <a:cxnLst/>
              <a:rect l="l" t="t" r="r" b="b"/>
              <a:pathLst>
                <a:path w="2313940">
                  <a:moveTo>
                    <a:pt x="0" y="0"/>
                  </a:moveTo>
                  <a:lnTo>
                    <a:pt x="182879" y="0"/>
                  </a:lnTo>
                </a:path>
                <a:path w="2313940">
                  <a:moveTo>
                    <a:pt x="2217420" y="0"/>
                  </a:moveTo>
                  <a:lnTo>
                    <a:pt x="231343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116702" y="71551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766694" y="720090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182879" y="0"/>
                  </a:lnTo>
                </a:path>
                <a:path w="2226945">
                  <a:moveTo>
                    <a:pt x="2130551" y="0"/>
                  </a:moveTo>
                  <a:lnTo>
                    <a:pt x="222656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093842" y="72009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821558" y="724662"/>
              <a:ext cx="2144395" cy="0"/>
            </a:xfrm>
            <a:custGeom>
              <a:avLst/>
              <a:gdLst/>
              <a:ahLst/>
              <a:cxnLst/>
              <a:rect l="l" t="t" r="r" b="b"/>
              <a:pathLst>
                <a:path w="2144395">
                  <a:moveTo>
                    <a:pt x="0" y="0"/>
                  </a:moveTo>
                  <a:lnTo>
                    <a:pt x="187452" y="0"/>
                  </a:lnTo>
                </a:path>
                <a:path w="2144395">
                  <a:moveTo>
                    <a:pt x="2039111" y="0"/>
                  </a:moveTo>
                  <a:lnTo>
                    <a:pt x="2144267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075554" y="724662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876422" y="729234"/>
              <a:ext cx="2062480" cy="0"/>
            </a:xfrm>
            <a:custGeom>
              <a:avLst/>
              <a:gdLst/>
              <a:ahLst/>
              <a:cxnLst/>
              <a:rect l="l" t="t" r="r" b="b"/>
              <a:pathLst>
                <a:path w="2062479">
                  <a:moveTo>
                    <a:pt x="0" y="0"/>
                  </a:moveTo>
                  <a:lnTo>
                    <a:pt x="192023" y="0"/>
                  </a:lnTo>
                </a:path>
                <a:path w="2062479">
                  <a:moveTo>
                    <a:pt x="1952243" y="0"/>
                  </a:moveTo>
                  <a:lnTo>
                    <a:pt x="20619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052694" y="72923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926714" y="733805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4">
                  <a:moveTo>
                    <a:pt x="0" y="0"/>
                  </a:moveTo>
                  <a:lnTo>
                    <a:pt x="205740" y="0"/>
                  </a:lnTo>
                </a:path>
                <a:path w="1975484">
                  <a:moveTo>
                    <a:pt x="1865376" y="0"/>
                  </a:moveTo>
                  <a:lnTo>
                    <a:pt x="1975104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029833" y="73380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986150" y="738377"/>
              <a:ext cx="1888489" cy="0"/>
            </a:xfrm>
            <a:custGeom>
              <a:avLst/>
              <a:gdLst/>
              <a:ahLst/>
              <a:cxnLst/>
              <a:rect l="l" t="t" r="r" b="b"/>
              <a:pathLst>
                <a:path w="1888490">
                  <a:moveTo>
                    <a:pt x="0" y="0"/>
                  </a:moveTo>
                  <a:lnTo>
                    <a:pt x="205740" y="0"/>
                  </a:lnTo>
                </a:path>
                <a:path w="1888490">
                  <a:moveTo>
                    <a:pt x="1773936" y="0"/>
                  </a:moveTo>
                  <a:lnTo>
                    <a:pt x="188823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002402" y="738377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050158" y="742949"/>
              <a:ext cx="1792605" cy="0"/>
            </a:xfrm>
            <a:custGeom>
              <a:avLst/>
              <a:gdLst/>
              <a:ahLst/>
              <a:cxnLst/>
              <a:rect l="l" t="t" r="r" b="b"/>
              <a:pathLst>
                <a:path w="1792604">
                  <a:moveTo>
                    <a:pt x="0" y="0"/>
                  </a:moveTo>
                  <a:lnTo>
                    <a:pt x="205740" y="0"/>
                  </a:lnTo>
                </a:path>
                <a:path w="1792604">
                  <a:moveTo>
                    <a:pt x="1664207" y="0"/>
                  </a:moveTo>
                  <a:lnTo>
                    <a:pt x="179222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984114" y="742949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169029" y="747522"/>
              <a:ext cx="1600200" cy="0"/>
            </a:xfrm>
            <a:custGeom>
              <a:avLst/>
              <a:gdLst/>
              <a:ahLst/>
              <a:cxnLst/>
              <a:rect l="l" t="t" r="r" b="b"/>
              <a:pathLst>
                <a:path w="1600200">
                  <a:moveTo>
                    <a:pt x="0" y="0"/>
                  </a:moveTo>
                  <a:lnTo>
                    <a:pt x="242315" y="0"/>
                  </a:lnTo>
                </a:path>
                <a:path w="1600200">
                  <a:moveTo>
                    <a:pt x="1458467" y="0"/>
                  </a:moveTo>
                  <a:lnTo>
                    <a:pt x="160019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933821" y="74752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233038" y="752094"/>
              <a:ext cx="1495425" cy="0"/>
            </a:xfrm>
            <a:custGeom>
              <a:avLst/>
              <a:gdLst/>
              <a:ahLst/>
              <a:cxnLst/>
              <a:rect l="l" t="t" r="r" b="b"/>
              <a:pathLst>
                <a:path w="1495425">
                  <a:moveTo>
                    <a:pt x="0" y="0"/>
                  </a:moveTo>
                  <a:lnTo>
                    <a:pt x="251459" y="0"/>
                  </a:lnTo>
                </a:path>
                <a:path w="1495425">
                  <a:moveTo>
                    <a:pt x="1339596" y="0"/>
                  </a:moveTo>
                  <a:lnTo>
                    <a:pt x="149504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906390" y="752094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310761" y="756666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265175" y="0"/>
                  </a:lnTo>
                </a:path>
                <a:path w="1376679">
                  <a:moveTo>
                    <a:pt x="1211579" y="0"/>
                  </a:moveTo>
                  <a:lnTo>
                    <a:pt x="13761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878957" y="756666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0" y="0"/>
                  </a:moveTo>
                  <a:lnTo>
                    <a:pt x="86868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383914" y="761237"/>
              <a:ext cx="1262380" cy="0"/>
            </a:xfrm>
            <a:custGeom>
              <a:avLst/>
              <a:gdLst/>
              <a:ahLst/>
              <a:cxnLst/>
              <a:rect l="l" t="t" r="r" b="b"/>
              <a:pathLst>
                <a:path w="1262379">
                  <a:moveTo>
                    <a:pt x="0" y="0"/>
                  </a:moveTo>
                  <a:lnTo>
                    <a:pt x="297179" y="0"/>
                  </a:lnTo>
                </a:path>
                <a:path w="1262379">
                  <a:moveTo>
                    <a:pt x="1065276" y="0"/>
                  </a:moveTo>
                  <a:lnTo>
                    <a:pt x="126187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851526" y="761237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461638" y="765809"/>
              <a:ext cx="1134110" cy="18415"/>
            </a:xfrm>
            <a:custGeom>
              <a:avLst/>
              <a:gdLst/>
              <a:ahLst/>
              <a:cxnLst/>
              <a:rect l="l" t="t" r="r" b="b"/>
              <a:pathLst>
                <a:path w="1134109" h="18415">
                  <a:moveTo>
                    <a:pt x="0" y="0"/>
                  </a:moveTo>
                  <a:lnTo>
                    <a:pt x="329184" y="0"/>
                  </a:lnTo>
                </a:path>
                <a:path w="1134109" h="18415">
                  <a:moveTo>
                    <a:pt x="891540" y="0"/>
                  </a:moveTo>
                  <a:lnTo>
                    <a:pt x="1133855" y="0"/>
                  </a:lnTo>
                </a:path>
                <a:path w="1134109" h="18415">
                  <a:moveTo>
                    <a:pt x="82296" y="4571"/>
                  </a:moveTo>
                  <a:lnTo>
                    <a:pt x="562355" y="4571"/>
                  </a:lnTo>
                </a:path>
                <a:path w="1134109" h="18415">
                  <a:moveTo>
                    <a:pt x="640079" y="4571"/>
                  </a:moveTo>
                  <a:lnTo>
                    <a:pt x="1078992" y="4571"/>
                  </a:lnTo>
                </a:path>
                <a:path w="1134109" h="18415">
                  <a:moveTo>
                    <a:pt x="187451" y="9143"/>
                  </a:moveTo>
                  <a:lnTo>
                    <a:pt x="1010412" y="9143"/>
                  </a:lnTo>
                </a:path>
                <a:path w="1134109" h="18415">
                  <a:moveTo>
                    <a:pt x="292607" y="13715"/>
                  </a:moveTo>
                  <a:lnTo>
                    <a:pt x="928116" y="13715"/>
                  </a:lnTo>
                </a:path>
                <a:path w="1134109" h="18415">
                  <a:moveTo>
                    <a:pt x="484631" y="18287"/>
                  </a:moveTo>
                  <a:lnTo>
                    <a:pt x="763523" y="18287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74670" y="717804"/>
              <a:ext cx="2340864" cy="10972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185551" y="83438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1FB6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7203" y="832103"/>
              <a:ext cx="630935" cy="132588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358019" y="966977"/>
              <a:ext cx="370840" cy="68580"/>
            </a:xfrm>
            <a:custGeom>
              <a:avLst/>
              <a:gdLst/>
              <a:ahLst/>
              <a:cxnLst/>
              <a:rect l="l" t="t" r="r" b="b"/>
              <a:pathLst>
                <a:path w="370840" h="68580">
                  <a:moveTo>
                    <a:pt x="306324" y="0"/>
                  </a:moveTo>
                  <a:lnTo>
                    <a:pt x="370331" y="0"/>
                  </a:lnTo>
                </a:path>
                <a:path w="370840" h="68580">
                  <a:moveTo>
                    <a:pt x="292608" y="4572"/>
                  </a:moveTo>
                  <a:lnTo>
                    <a:pt x="352043" y="4572"/>
                  </a:lnTo>
                </a:path>
                <a:path w="370840" h="68580">
                  <a:moveTo>
                    <a:pt x="274320" y="9144"/>
                  </a:moveTo>
                  <a:lnTo>
                    <a:pt x="338327" y="9144"/>
                  </a:lnTo>
                </a:path>
                <a:path w="370840" h="68580">
                  <a:moveTo>
                    <a:pt x="256032" y="13716"/>
                  </a:moveTo>
                  <a:lnTo>
                    <a:pt x="315467" y="13716"/>
                  </a:lnTo>
                </a:path>
                <a:path w="370840" h="68580">
                  <a:moveTo>
                    <a:pt x="237744" y="18288"/>
                  </a:moveTo>
                  <a:lnTo>
                    <a:pt x="301751" y="18288"/>
                  </a:lnTo>
                </a:path>
                <a:path w="370840" h="68580">
                  <a:moveTo>
                    <a:pt x="214883" y="22860"/>
                  </a:moveTo>
                  <a:lnTo>
                    <a:pt x="283464" y="22860"/>
                  </a:lnTo>
                </a:path>
                <a:path w="370840" h="68580">
                  <a:moveTo>
                    <a:pt x="201168" y="27432"/>
                  </a:moveTo>
                  <a:lnTo>
                    <a:pt x="260603" y="27432"/>
                  </a:lnTo>
                </a:path>
                <a:path w="370840" h="68580">
                  <a:moveTo>
                    <a:pt x="164592" y="32004"/>
                  </a:moveTo>
                  <a:lnTo>
                    <a:pt x="224027" y="32004"/>
                  </a:lnTo>
                </a:path>
                <a:path w="370840" h="68580">
                  <a:moveTo>
                    <a:pt x="141732" y="36576"/>
                  </a:moveTo>
                  <a:lnTo>
                    <a:pt x="210312" y="36576"/>
                  </a:lnTo>
                </a:path>
                <a:path w="370840" h="68580">
                  <a:moveTo>
                    <a:pt x="118872" y="41148"/>
                  </a:moveTo>
                  <a:lnTo>
                    <a:pt x="187452" y="41148"/>
                  </a:lnTo>
                </a:path>
                <a:path w="370840" h="68580">
                  <a:moveTo>
                    <a:pt x="105156" y="45720"/>
                  </a:moveTo>
                  <a:lnTo>
                    <a:pt x="169163" y="45720"/>
                  </a:lnTo>
                </a:path>
                <a:path w="370840" h="68580">
                  <a:moveTo>
                    <a:pt x="82296" y="50292"/>
                  </a:moveTo>
                  <a:lnTo>
                    <a:pt x="150876" y="50292"/>
                  </a:lnTo>
                </a:path>
                <a:path w="370840" h="68580">
                  <a:moveTo>
                    <a:pt x="64008" y="54864"/>
                  </a:moveTo>
                  <a:lnTo>
                    <a:pt x="128015" y="54864"/>
                  </a:lnTo>
                </a:path>
                <a:path w="370840" h="68580">
                  <a:moveTo>
                    <a:pt x="41147" y="59436"/>
                  </a:moveTo>
                  <a:lnTo>
                    <a:pt x="114300" y="59436"/>
                  </a:lnTo>
                </a:path>
                <a:path w="370840" h="68580">
                  <a:moveTo>
                    <a:pt x="22859" y="64008"/>
                  </a:moveTo>
                  <a:lnTo>
                    <a:pt x="91440" y="64008"/>
                  </a:lnTo>
                </a:path>
                <a:path w="370840" h="68580">
                  <a:moveTo>
                    <a:pt x="0" y="68580"/>
                  </a:moveTo>
                  <a:lnTo>
                    <a:pt x="73152" y="6858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5" name="object 125"/>
          <p:cNvGrpSpPr/>
          <p:nvPr/>
        </p:nvGrpSpPr>
        <p:grpSpPr>
          <a:xfrm>
            <a:off x="305187" y="964691"/>
            <a:ext cx="482600" cy="160020"/>
            <a:chOff x="305187" y="964691"/>
            <a:chExt cx="482600" cy="160020"/>
          </a:xfrm>
        </p:grpSpPr>
        <p:pic>
          <p:nvPicPr>
            <p:cNvPr id="126" name="object 12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07847" y="964691"/>
              <a:ext cx="479939" cy="160020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307727" y="1040129"/>
              <a:ext cx="105410" cy="13970"/>
            </a:xfrm>
            <a:custGeom>
              <a:avLst/>
              <a:gdLst/>
              <a:ahLst/>
              <a:cxnLst/>
              <a:rect l="l" t="t" r="r" b="b"/>
              <a:pathLst>
                <a:path w="105409" h="13969">
                  <a:moveTo>
                    <a:pt x="32003" y="0"/>
                  </a:moveTo>
                  <a:lnTo>
                    <a:pt x="105156" y="0"/>
                  </a:lnTo>
                </a:path>
                <a:path w="105409" h="13969">
                  <a:moveTo>
                    <a:pt x="0" y="4572"/>
                  </a:moveTo>
                  <a:lnTo>
                    <a:pt x="59435" y="4572"/>
                  </a:lnTo>
                </a:path>
                <a:path w="105409" h="13969">
                  <a:moveTo>
                    <a:pt x="4571" y="9143"/>
                  </a:moveTo>
                  <a:lnTo>
                    <a:pt x="36575" y="9143"/>
                  </a:lnTo>
                </a:path>
                <a:path w="105409" h="13969">
                  <a:moveTo>
                    <a:pt x="4571" y="13715"/>
                  </a:moveTo>
                  <a:lnTo>
                    <a:pt x="13716" y="13715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 txBox="1">
            <a:spLocks noGrp="1"/>
          </p:cNvSpPr>
          <p:nvPr>
            <p:ph type="title"/>
          </p:nvPr>
        </p:nvSpPr>
        <p:spPr>
          <a:xfrm>
            <a:off x="1384300" y="1568451"/>
            <a:ext cx="8001000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2">
                    <a:lumMod val="75000"/>
                  </a:schemeClr>
                </a:solidFill>
              </a:rPr>
              <a:t>УВАЖАЕМЫЕ</a:t>
            </a:r>
            <a:r>
              <a:rPr spc="-6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pc="-5">
                <a:solidFill>
                  <a:schemeClr val="tx2">
                    <a:lumMod val="75000"/>
                  </a:schemeClr>
                </a:solidFill>
              </a:rPr>
              <a:t>ЖИТЕЛИ</a:t>
            </a:r>
            <a:r>
              <a:rPr spc="-4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pc="-20" dirty="0" smtClean="0">
                <a:solidFill>
                  <a:schemeClr val="tx2">
                    <a:lumMod val="75000"/>
                  </a:schemeClr>
                </a:solidFill>
              </a:rPr>
              <a:t>КОРМОВСКОГО СЕЛЬСКОГО ПОСЕЛЕНИЯ</a:t>
            </a:r>
            <a:r>
              <a:rPr spc="-15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spc="-15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9" name="object 129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309253" y="2517649"/>
            <a:ext cx="10075163" cy="4308602"/>
          </a:xfrm>
          <a:prstGeom prst="rect">
            <a:avLst/>
          </a:prstGeom>
        </p:spPr>
      </p:pic>
      <p:sp>
        <p:nvSpPr>
          <p:cNvPr id="130" name="object 130"/>
          <p:cNvSpPr txBox="1"/>
          <p:nvPr/>
        </p:nvSpPr>
        <p:spPr>
          <a:xfrm>
            <a:off x="1038745" y="2096515"/>
            <a:ext cx="8615680" cy="4108176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algn="ctr">
              <a:spcBef>
                <a:spcPts val="595"/>
              </a:spcBef>
            </a:pPr>
            <a:r>
              <a:rPr spc="5">
                <a:latin typeface="Times New Roman" pitchFamily="18" charset="0"/>
                <a:cs typeface="Times New Roman" pitchFamily="18" charset="0"/>
              </a:rPr>
              <a:t>Перед</a:t>
            </a:r>
            <a:r>
              <a:rPr spc="-1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5" smtClean="0">
                <a:latin typeface="Times New Roman" pitchFamily="18" charset="0"/>
                <a:cs typeface="Times New Roman" pitchFamily="18" charset="0"/>
              </a:rPr>
              <a:t>вами</a:t>
            </a:r>
            <a:r>
              <a:rPr lang="ru-RU" spc="15" dirty="0" smtClean="0">
                <a:latin typeface="Times New Roman" pitchFamily="18" charset="0"/>
                <a:cs typeface="Times New Roman" pitchFamily="18" charset="0"/>
              </a:rPr>
              <a:t> информационный</a:t>
            </a:r>
            <a:r>
              <a:rPr spc="-1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-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505"/>
              </a:spcBef>
            </a:pPr>
            <a:r>
              <a:rPr spc="5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spc="-40" dirty="0">
                <a:latin typeface="Times New Roman" pitchFamily="18" charset="0"/>
                <a:cs typeface="Times New Roman" pitchFamily="18" charset="0"/>
              </a:rPr>
              <a:t>ю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pc="15" dirty="0">
                <a:latin typeface="Times New Roman" pitchFamily="18" charset="0"/>
                <a:cs typeface="Times New Roman" pitchFamily="18" charset="0"/>
              </a:rPr>
              <a:t>ля</a:t>
            </a:r>
            <a:r>
              <a:rPr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гра</a:t>
            </a:r>
            <a:r>
              <a:rPr spc="20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дан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»,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R="5080" indent="1905" algn="ctr">
              <a:spcBef>
                <a:spcPts val="180"/>
              </a:spcBef>
            </a:pPr>
            <a:r>
              <a:rPr spc="-35" dirty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в доступной </a:t>
            </a:r>
            <a:r>
              <a:rPr spc="1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понятной форме</a:t>
            </a:r>
            <a:r>
              <a:rPr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отражены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 основные параметры </a:t>
            </a:r>
            <a:r>
              <a:rPr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pc="-8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30" dirty="0" err="1" smtClean="0">
                <a:latin typeface="Times New Roman" pitchFamily="18" charset="0"/>
                <a:cs typeface="Times New Roman" pitchFamily="18" charset="0"/>
              </a:rPr>
              <a:t>Кормовского</a:t>
            </a:r>
            <a:r>
              <a:rPr lang="ru-RU" spc="-30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pc="-30" dirty="0" err="1" smtClean="0">
                <a:latin typeface="Times New Roman" pitchFamily="18" charset="0"/>
                <a:cs typeface="Times New Roman" pitchFamily="18" charset="0"/>
              </a:rPr>
              <a:t>Ремонтненского</a:t>
            </a:r>
            <a:r>
              <a:rPr spc="-2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2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spc="10" smtClean="0">
                <a:latin typeface="Times New Roman" pitchFamily="18" charset="0"/>
                <a:cs typeface="Times New Roman" pitchFamily="18" charset="0"/>
              </a:rPr>
              <a:t>айона</a:t>
            </a:r>
            <a:r>
              <a:rPr spc="-4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pc="-3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spc="-1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5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spc="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5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pc="15" dirty="0" smtClean="0">
                <a:latin typeface="Times New Roman" pitchFamily="18" charset="0"/>
                <a:cs typeface="Times New Roman" pitchFamily="18" charset="0"/>
              </a:rPr>
              <a:t> на</a:t>
            </a:r>
            <a:r>
              <a:rPr spc="-5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5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spc="15" smtClean="0">
                <a:latin typeface="Times New Roman" pitchFamily="18" charset="0"/>
                <a:cs typeface="Times New Roman" pitchFamily="18" charset="0"/>
              </a:rPr>
              <a:t>лановый</a:t>
            </a:r>
            <a:r>
              <a:rPr spc="-5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ериод</a:t>
            </a:r>
            <a:r>
              <a:rPr spc="3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3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spc="5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spc="15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spc="-2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2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годов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4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40"/>
              </a:spcBef>
            </a:pPr>
            <a:endParaRPr>
              <a:latin typeface="Times New Roman" pitchFamily="18" charset="0"/>
              <a:cs typeface="Times New Roman" pitchFamily="18" charset="0"/>
            </a:endParaRPr>
          </a:p>
          <a:p>
            <a:pPr marR="80645" indent="-893444" algn="ctr"/>
            <a:r>
              <a:rPr dirty="0">
                <a:latin typeface="Times New Roman" pitchFamily="18" charset="0"/>
                <a:cs typeface="Times New Roman" pitchFamily="18" charset="0"/>
              </a:rPr>
              <a:t>Создавая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«Бюджет</a:t>
            </a:r>
            <a:r>
              <a:rPr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граждан»,</a:t>
            </a:r>
            <a:r>
              <a:rPr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20" dirty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стремились</a:t>
            </a:r>
            <a:r>
              <a:rPr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обеспечить</a:t>
            </a:r>
            <a:r>
              <a:rPr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реализацию </a:t>
            </a:r>
            <a:r>
              <a:rPr spc="-4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принципов</a:t>
            </a:r>
            <a:r>
              <a:rPr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прозрачности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открытости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бюджетных</a:t>
            </a:r>
            <a:r>
              <a:rPr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данных.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R="17145" indent="-635635" algn="ctr">
              <a:spcBef>
                <a:spcPts val="475"/>
              </a:spcBef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Совместное</a:t>
            </a:r>
            <a:r>
              <a:rPr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обсуждение</a:t>
            </a:r>
            <a:r>
              <a:rPr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«Бюджет</a:t>
            </a:r>
            <a:r>
              <a:rPr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граждан»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дает</a:t>
            </a:r>
            <a:r>
              <a:rPr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spc="-4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поговорить </a:t>
            </a:r>
            <a:r>
              <a:rPr spc="15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приоритетах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бюджетной политики </a:t>
            </a:r>
            <a:r>
              <a:rPr spc="5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spc="10" smtClean="0">
                <a:latin typeface="Times New Roman" pitchFamily="18" charset="0"/>
                <a:cs typeface="Times New Roman" pitchFamily="18" charset="0"/>
              </a:rPr>
              <a:t>бразования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показывает</a:t>
            </a:r>
            <a:r>
              <a:rPr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механизмы</a:t>
            </a:r>
            <a:r>
              <a:rPr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ее</a:t>
            </a:r>
            <a:r>
              <a:rPr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формирования,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R="768985" indent="-1614170" algn="ctr"/>
            <a:r>
              <a:rPr spc="10" dirty="0">
                <a:latin typeface="Times New Roman" pitchFamily="18" charset="0"/>
                <a:cs typeface="Times New Roman" pitchFamily="18" charset="0"/>
              </a:rPr>
              <a:t>повышает</a:t>
            </a:r>
            <a:r>
              <a:rPr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уровень</a:t>
            </a:r>
            <a:r>
              <a:rPr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бюджетном</a:t>
            </a:r>
            <a:r>
              <a:rPr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spc="-4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муниципального</a:t>
            </a:r>
            <a:r>
              <a:rPr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образования.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315349" y="6095"/>
            <a:ext cx="10063480" cy="7543800"/>
          </a:xfrm>
          <a:custGeom>
            <a:avLst/>
            <a:gdLst/>
            <a:ahLst/>
            <a:cxnLst/>
            <a:rect l="l" t="t" r="r" b="b"/>
            <a:pathLst>
              <a:path w="10063480" h="7543800">
                <a:moveTo>
                  <a:pt x="0" y="0"/>
                </a:moveTo>
                <a:lnTo>
                  <a:pt x="0" y="7543799"/>
                </a:lnTo>
                <a:lnTo>
                  <a:pt x="10062971" y="7543799"/>
                </a:lnTo>
                <a:lnTo>
                  <a:pt x="10062971" y="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287" y="641095"/>
            <a:ext cx="9210825" cy="338554"/>
          </a:xfrm>
        </p:spPr>
        <p:txBody>
          <a:bodyPr/>
          <a:lstStyle/>
          <a:p>
            <a:pPr algn="ctr"/>
            <a:r>
              <a:rPr lang="ru-RU" i="0" spc="-15" dirty="0" smtClean="0"/>
              <a:t>ЧТО</a:t>
            </a:r>
            <a:r>
              <a:rPr lang="ru-RU" i="0" spc="-55" dirty="0" smtClean="0"/>
              <a:t> </a:t>
            </a:r>
            <a:r>
              <a:rPr lang="ru-RU" i="0" spc="-40" dirty="0" smtClean="0"/>
              <a:t>ТАКОЕ</a:t>
            </a:r>
            <a:r>
              <a:rPr lang="ru-RU" i="0" spc="-45" dirty="0" smtClean="0"/>
              <a:t> </a:t>
            </a:r>
            <a:r>
              <a:rPr lang="ru-RU" i="0" spc="-10" dirty="0" smtClean="0"/>
              <a:t>БЮДЖЕТ</a:t>
            </a:r>
            <a:r>
              <a:rPr lang="ru-RU" i="0" spc="-40" dirty="0" smtClean="0"/>
              <a:t> </a:t>
            </a:r>
            <a:r>
              <a:rPr lang="ru-RU" i="0" spc="5" dirty="0" smtClean="0"/>
              <a:t>ДЛЯ</a:t>
            </a:r>
            <a:r>
              <a:rPr lang="ru-RU" i="0" spc="-20" dirty="0" smtClean="0"/>
              <a:t> </a:t>
            </a:r>
            <a:r>
              <a:rPr lang="ru-RU" i="0" spc="-15" dirty="0" smtClean="0"/>
              <a:t>ГРАЖДАН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6349" y="1949450"/>
            <a:ext cx="9466580" cy="2769989"/>
          </a:xfrm>
        </p:spPr>
        <p:txBody>
          <a:bodyPr/>
          <a:lstStyle/>
          <a:p>
            <a:pPr algn="just"/>
            <a:r>
              <a:rPr lang="ru-RU" b="1" i="1" spc="20" dirty="0" smtClean="0">
                <a:latin typeface="Constantia"/>
                <a:cs typeface="Constantia"/>
              </a:rPr>
              <a:t>  	</a:t>
            </a:r>
            <a:r>
              <a:rPr lang="ru-RU" sz="2400" b="1" i="1" spc="20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400" b="1" i="1" spc="5" dirty="0" smtClean="0">
                <a:latin typeface="Times New Roman" pitchFamily="18" charset="0"/>
                <a:cs typeface="Times New Roman" pitchFamily="18" charset="0"/>
              </a:rPr>
              <a:t> для граждан </a:t>
            </a:r>
            <a:r>
              <a:rPr lang="ru-RU" sz="2400" b="1" i="1" spc="15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i="1" spc="15" dirty="0" smtClean="0">
                <a:latin typeface="Times New Roman" pitchFamily="18" charset="0"/>
                <a:cs typeface="Times New Roman" pitchFamily="18" charset="0"/>
              </a:rPr>
              <a:t>документ, содержащий основные положения бюджета в </a:t>
            </a:r>
            <a:r>
              <a:rPr lang="ru-RU" sz="2400" i="1" spc="5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i="1" spc="1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i="1" spc="2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i="1" spc="-15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i="1" spc="2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i="1" spc="1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i="1" spc="15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i="1" spc="3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i="1" spc="20" dirty="0" smtClean="0">
                <a:latin typeface="Times New Roman" pitchFamily="18" charset="0"/>
                <a:cs typeface="Times New Roman" pitchFamily="18" charset="0"/>
              </a:rPr>
              <a:t>й для широкого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круга заинтересованных </a:t>
            </a:r>
            <a:r>
              <a:rPr lang="ru-RU" sz="2400" i="1" spc="15" dirty="0" smtClean="0">
                <a:latin typeface="Times New Roman" pitchFamily="18" charset="0"/>
                <a:cs typeface="Times New Roman" pitchFamily="18" charset="0"/>
              </a:rPr>
              <a:t>пользователей формой, </a:t>
            </a:r>
            <a:r>
              <a:rPr lang="ru-RU" sz="2400" i="1" spc="2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i="1" spc="15" dirty="0" smtClean="0">
                <a:latin typeface="Times New Roman" pitchFamily="18" charset="0"/>
                <a:cs typeface="Times New Roman" pitchFamily="18" charset="0"/>
              </a:rPr>
              <a:t>азра</a:t>
            </a:r>
            <a:r>
              <a:rPr lang="ru-RU" sz="2400" i="1" spc="2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i="1" spc="15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i="1" spc="35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i="1" spc="25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i="1" spc="5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i="1" spc="15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i="1" spc="20" dirty="0" smtClean="0">
                <a:latin typeface="Times New Roman" pitchFamily="18" charset="0"/>
                <a:cs typeface="Times New Roman" pitchFamily="18" charset="0"/>
              </a:rPr>
              <a:t>ем</a:t>
            </a:r>
            <a:r>
              <a:rPr lang="ru-RU" sz="2400" i="1" spc="40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i="1" spc="20" dirty="0" smtClean="0">
                <a:latin typeface="Times New Roman" pitchFamily="18" charset="0"/>
                <a:cs typeface="Times New Roman" pitchFamily="18" charset="0"/>
              </a:rPr>
              <a:t>й в целях</a:t>
            </a:r>
            <a:r>
              <a:rPr lang="ru-RU" sz="2400" i="1" spc="10" dirty="0" smtClean="0">
                <a:latin typeface="Times New Roman" pitchFamily="18" charset="0"/>
                <a:cs typeface="Times New Roman" pitchFamily="18" charset="0"/>
              </a:rPr>
              <a:t> ознакомления граждан </a:t>
            </a:r>
            <a:r>
              <a:rPr lang="ru-RU" sz="2400" i="1" spc="15" dirty="0" smtClean="0">
                <a:latin typeface="Times New Roman" pitchFamily="18" charset="0"/>
                <a:cs typeface="Times New Roman" pitchFamily="18" charset="0"/>
              </a:rPr>
              <a:t>с основными </a:t>
            </a:r>
            <a:r>
              <a:rPr lang="ru-RU" sz="2400" i="1" spc="20" dirty="0" smtClean="0">
                <a:latin typeface="Times New Roman" pitchFamily="18" charset="0"/>
                <a:cs typeface="Times New Roman" pitchFamily="18" charset="0"/>
              </a:rPr>
              <a:t> целями</a:t>
            </a:r>
            <a:r>
              <a:rPr lang="ru-RU" sz="2400" i="1" spc="15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i="1" spc="20" dirty="0" smtClean="0">
                <a:latin typeface="Times New Roman" pitchFamily="18" charset="0"/>
                <a:cs typeface="Times New Roman" pitchFamily="18" charset="0"/>
              </a:rPr>
              <a:t> задачами и приоритетными направлениями бюджетной политики, пл</a:t>
            </a:r>
            <a:r>
              <a:rPr lang="ru-RU" sz="2400" i="1" spc="15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i="1" spc="25" dirty="0" smtClean="0">
                <a:latin typeface="Times New Roman" pitchFamily="18" charset="0"/>
                <a:cs typeface="Times New Roman" pitchFamily="18" charset="0"/>
              </a:rPr>
              <a:t>ни</a:t>
            </a:r>
            <a:r>
              <a:rPr lang="ru-RU" sz="2400" i="1" spc="-15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i="1" spc="-4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i="1" spc="20" dirty="0" smtClean="0">
                <a:latin typeface="Times New Roman" pitchFamily="18" charset="0"/>
                <a:cs typeface="Times New Roman" pitchFamily="18" charset="0"/>
              </a:rPr>
              <a:t>ем</a:t>
            </a:r>
            <a:r>
              <a:rPr lang="ru-RU" sz="2400" i="1" spc="35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i="1" spc="3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i="1" spc="20" dirty="0" smtClean="0">
                <a:latin typeface="Times New Roman" pitchFamily="18" charset="0"/>
                <a:cs typeface="Times New Roman" pitchFamily="18" charset="0"/>
              </a:rPr>
              <a:t>и и достигнутыми </a:t>
            </a:r>
            <a:r>
              <a:rPr lang="ru-RU" sz="2400" i="1" spc="10" dirty="0" smtClean="0">
                <a:latin typeface="Times New Roman" pitchFamily="18" charset="0"/>
                <a:cs typeface="Times New Roman" pitchFamily="18" charset="0"/>
              </a:rPr>
              <a:t>результатами </a:t>
            </a:r>
            <a:r>
              <a:rPr lang="ru-RU" sz="2400" i="1" spc="15" dirty="0" smtClean="0">
                <a:latin typeface="Times New Roman" pitchFamily="18" charset="0"/>
                <a:cs typeface="Times New Roman" pitchFamily="18" charset="0"/>
              </a:rPr>
              <a:t>использования</a:t>
            </a:r>
            <a:r>
              <a:rPr lang="ru-RU" sz="2400" i="1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spc="15" dirty="0" smtClean="0">
                <a:latin typeface="Times New Roman" pitchFamily="18" charset="0"/>
                <a:cs typeface="Times New Roman" pitchFamily="18" charset="0"/>
              </a:rPr>
              <a:t>бюджетных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spc="15" dirty="0" smtClean="0"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Constantia"/>
              <a:cs typeface="Constantia"/>
            </a:endParaRPr>
          </a:p>
          <a:p>
            <a:r>
              <a:rPr lang="ru-RU" i="1" spc="15" dirty="0" smtClean="0">
                <a:latin typeface="Constantia"/>
                <a:cs typeface="Constantia"/>
              </a:rPr>
              <a:t> </a:t>
            </a:r>
            <a:endParaRPr lang="ru-RU" dirty="0"/>
          </a:p>
        </p:txBody>
      </p:sp>
      <p:grpSp>
        <p:nvGrpSpPr>
          <p:cNvPr id="4" name="object 2"/>
          <p:cNvGrpSpPr/>
          <p:nvPr/>
        </p:nvGrpSpPr>
        <p:grpSpPr>
          <a:xfrm>
            <a:off x="698500" y="120650"/>
            <a:ext cx="9372600" cy="1828800"/>
            <a:chOff x="309253" y="0"/>
            <a:chExt cx="10075541" cy="2517647"/>
          </a:xfrm>
        </p:grpSpPr>
        <p:pic>
          <p:nvPicPr>
            <p:cNvPr id="5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253" y="0"/>
              <a:ext cx="10075164" cy="2517647"/>
            </a:xfrm>
            <a:prstGeom prst="rect">
              <a:avLst/>
            </a:prstGeom>
          </p:spPr>
        </p:pic>
        <p:pic>
          <p:nvPicPr>
            <p:cNvPr id="6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253" y="1269"/>
              <a:ext cx="10075160" cy="1134109"/>
            </a:xfrm>
            <a:prstGeom prst="rect">
              <a:avLst/>
            </a:prstGeom>
          </p:spPr>
        </p:pic>
        <p:pic>
          <p:nvPicPr>
            <p:cNvPr id="7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8617" y="1269"/>
              <a:ext cx="5225795" cy="6616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>
            <a:xfrm>
              <a:off x="10283830" y="1143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/>
            <p:cNvSpPr/>
            <p:nvPr/>
          </p:nvSpPr>
          <p:spPr>
            <a:xfrm>
              <a:off x="10219821" y="16001"/>
              <a:ext cx="100965" cy="13970"/>
            </a:xfrm>
            <a:custGeom>
              <a:avLst/>
              <a:gdLst/>
              <a:ahLst/>
              <a:cxnLst/>
              <a:rect l="l" t="t" r="r" b="b"/>
              <a:pathLst>
                <a:path w="100965" h="13970">
                  <a:moveTo>
                    <a:pt x="50292" y="0"/>
                  </a:moveTo>
                  <a:lnTo>
                    <a:pt x="100584" y="0"/>
                  </a:lnTo>
                </a:path>
                <a:path w="100965" h="13970">
                  <a:moveTo>
                    <a:pt x="36575" y="4572"/>
                  </a:moveTo>
                  <a:lnTo>
                    <a:pt x="82295" y="4572"/>
                  </a:lnTo>
                </a:path>
                <a:path w="100965" h="13970">
                  <a:moveTo>
                    <a:pt x="9144" y="9144"/>
                  </a:moveTo>
                  <a:lnTo>
                    <a:pt x="54863" y="9144"/>
                  </a:lnTo>
                </a:path>
                <a:path w="100965" h="13970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8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10174102" y="34289"/>
              <a:ext cx="78105" cy="13970"/>
            </a:xfrm>
            <a:custGeom>
              <a:avLst/>
              <a:gdLst/>
              <a:ahLst/>
              <a:cxnLst/>
              <a:rect l="l" t="t" r="r" b="b"/>
              <a:pathLst>
                <a:path w="78104" h="13970">
                  <a:moveTo>
                    <a:pt x="32003" y="0"/>
                  </a:moveTo>
                  <a:lnTo>
                    <a:pt x="77723" y="0"/>
                  </a:lnTo>
                </a:path>
                <a:path w="78104" h="13970">
                  <a:moveTo>
                    <a:pt x="18287" y="4571"/>
                  </a:moveTo>
                  <a:lnTo>
                    <a:pt x="64007" y="4571"/>
                  </a:lnTo>
                </a:path>
                <a:path w="78104" h="13970">
                  <a:moveTo>
                    <a:pt x="9143" y="9143"/>
                  </a:moveTo>
                  <a:lnTo>
                    <a:pt x="54863" y="9143"/>
                  </a:lnTo>
                </a:path>
                <a:path w="78104" h="13970">
                  <a:moveTo>
                    <a:pt x="0" y="13715"/>
                  </a:moveTo>
                  <a:lnTo>
                    <a:pt x="41148" y="13715"/>
                  </a:lnTo>
                </a:path>
              </a:pathLst>
            </a:custGeom>
            <a:ln w="4572">
              <a:solidFill>
                <a:srgbClr val="0098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/>
            <p:cNvSpPr/>
            <p:nvPr/>
          </p:nvSpPr>
          <p:spPr>
            <a:xfrm>
              <a:off x="10137526" y="52578"/>
              <a:ext cx="64135" cy="9525"/>
            </a:xfrm>
            <a:custGeom>
              <a:avLst/>
              <a:gdLst/>
              <a:ahLst/>
              <a:cxnLst/>
              <a:rect l="l" t="t" r="r" b="b"/>
              <a:pathLst>
                <a:path w="64134" h="9525">
                  <a:moveTo>
                    <a:pt x="22859" y="0"/>
                  </a:moveTo>
                  <a:lnTo>
                    <a:pt x="64008" y="0"/>
                  </a:lnTo>
                </a:path>
                <a:path w="64134" h="9525">
                  <a:moveTo>
                    <a:pt x="9143" y="4572"/>
                  </a:moveTo>
                  <a:lnTo>
                    <a:pt x="50292" y="4572"/>
                  </a:lnTo>
                </a:path>
                <a:path w="64134" h="9525">
                  <a:moveTo>
                    <a:pt x="0" y="9144"/>
                  </a:moveTo>
                  <a:lnTo>
                    <a:pt x="41148" y="9144"/>
                  </a:lnTo>
                </a:path>
              </a:pathLst>
            </a:custGeom>
            <a:ln w="4572">
              <a:solidFill>
                <a:srgbClr val="009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10110094" y="6629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10375269" y="6629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10100950" y="7086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/>
            <p:cNvSpPr/>
            <p:nvPr/>
          </p:nvSpPr>
          <p:spPr>
            <a:xfrm>
              <a:off x="10361554" y="70865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/>
            <p:cNvSpPr/>
            <p:nvPr/>
          </p:nvSpPr>
          <p:spPr>
            <a:xfrm>
              <a:off x="10091806" y="7543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/>
            <p:cNvSpPr/>
            <p:nvPr/>
          </p:nvSpPr>
          <p:spPr>
            <a:xfrm>
              <a:off x="10343266" y="73152"/>
              <a:ext cx="41275" cy="5080"/>
            </a:xfrm>
            <a:custGeom>
              <a:avLst/>
              <a:gdLst/>
              <a:ahLst/>
              <a:cxnLst/>
              <a:rect l="l" t="t" r="r" b="b"/>
              <a:pathLst>
                <a:path w="41275" h="5080">
                  <a:moveTo>
                    <a:pt x="0" y="4572"/>
                  </a:moveTo>
                  <a:lnTo>
                    <a:pt x="41269" y="4572"/>
                  </a:lnTo>
                  <a:lnTo>
                    <a:pt x="41269" y="0"/>
                  </a:lnTo>
                  <a:lnTo>
                    <a:pt x="0" y="0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00A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/>
            <p:cNvSpPr/>
            <p:nvPr/>
          </p:nvSpPr>
          <p:spPr>
            <a:xfrm>
              <a:off x="10078090" y="8001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/>
            <p:cNvSpPr/>
            <p:nvPr/>
          </p:nvSpPr>
          <p:spPr>
            <a:xfrm>
              <a:off x="10324978" y="8001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/>
            <p:cNvSpPr/>
            <p:nvPr/>
          </p:nvSpPr>
          <p:spPr>
            <a:xfrm>
              <a:off x="10068945" y="8458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/>
            <p:cNvSpPr/>
            <p:nvPr/>
          </p:nvSpPr>
          <p:spPr>
            <a:xfrm>
              <a:off x="10315833" y="84582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0"/>
            <p:cNvSpPr/>
            <p:nvPr/>
          </p:nvSpPr>
          <p:spPr>
            <a:xfrm>
              <a:off x="10055230" y="8915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1"/>
            <p:cNvSpPr/>
            <p:nvPr/>
          </p:nvSpPr>
          <p:spPr>
            <a:xfrm>
              <a:off x="10297545" y="89153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/>
            <p:cNvSpPr/>
            <p:nvPr/>
          </p:nvSpPr>
          <p:spPr>
            <a:xfrm>
              <a:off x="10046085" y="9372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/>
            <p:cNvSpPr/>
            <p:nvPr/>
          </p:nvSpPr>
          <p:spPr>
            <a:xfrm>
              <a:off x="10279257" y="93725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4"/>
            <p:cNvSpPr/>
            <p:nvPr/>
          </p:nvSpPr>
          <p:spPr>
            <a:xfrm>
              <a:off x="10032369" y="9829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5"/>
            <p:cNvSpPr/>
            <p:nvPr/>
          </p:nvSpPr>
          <p:spPr>
            <a:xfrm>
              <a:off x="10270114" y="98298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6"/>
            <p:cNvSpPr/>
            <p:nvPr/>
          </p:nvSpPr>
          <p:spPr>
            <a:xfrm>
              <a:off x="10023226" y="10287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7"/>
            <p:cNvSpPr/>
            <p:nvPr/>
          </p:nvSpPr>
          <p:spPr>
            <a:xfrm>
              <a:off x="10251826" y="102870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8"/>
            <p:cNvSpPr/>
            <p:nvPr/>
          </p:nvSpPr>
          <p:spPr>
            <a:xfrm>
              <a:off x="10009509" y="10744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9"/>
            <p:cNvSpPr/>
            <p:nvPr/>
          </p:nvSpPr>
          <p:spPr>
            <a:xfrm>
              <a:off x="10238109" y="107441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0"/>
            <p:cNvSpPr/>
            <p:nvPr/>
          </p:nvSpPr>
          <p:spPr>
            <a:xfrm>
              <a:off x="9991221" y="11201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1"/>
            <p:cNvSpPr/>
            <p:nvPr/>
          </p:nvSpPr>
          <p:spPr>
            <a:xfrm>
              <a:off x="10210678" y="112013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2"/>
            <p:cNvSpPr/>
            <p:nvPr/>
          </p:nvSpPr>
          <p:spPr>
            <a:xfrm>
              <a:off x="9977506" y="11658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3"/>
            <p:cNvSpPr/>
            <p:nvPr/>
          </p:nvSpPr>
          <p:spPr>
            <a:xfrm>
              <a:off x="10196961" y="1165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4645" y="118871"/>
              <a:ext cx="50292" cy="9144"/>
            </a:xfrm>
            <a:prstGeom prst="rect">
              <a:avLst/>
            </a:prstGeom>
          </p:spPr>
        </p:pic>
        <p:sp>
          <p:nvSpPr>
            <p:cNvPr id="37" name="object 35"/>
            <p:cNvSpPr/>
            <p:nvPr/>
          </p:nvSpPr>
          <p:spPr>
            <a:xfrm>
              <a:off x="10137526" y="121157"/>
              <a:ext cx="91440" cy="13970"/>
            </a:xfrm>
            <a:custGeom>
              <a:avLst/>
              <a:gdLst/>
              <a:ahLst/>
              <a:cxnLst/>
              <a:rect l="l" t="t" r="r" b="b"/>
              <a:pathLst>
                <a:path w="91440" h="13969">
                  <a:moveTo>
                    <a:pt x="45719" y="0"/>
                  </a:moveTo>
                  <a:lnTo>
                    <a:pt x="91439" y="0"/>
                  </a:lnTo>
                </a:path>
                <a:path w="91440" h="13969">
                  <a:moveTo>
                    <a:pt x="32003" y="4572"/>
                  </a:moveTo>
                  <a:lnTo>
                    <a:pt x="77723" y="4572"/>
                  </a:lnTo>
                </a:path>
                <a:path w="91440" h="13969">
                  <a:moveTo>
                    <a:pt x="18287" y="9144"/>
                  </a:moveTo>
                  <a:lnTo>
                    <a:pt x="64007" y="9144"/>
                  </a:lnTo>
                </a:path>
                <a:path w="91440" h="13969">
                  <a:moveTo>
                    <a:pt x="0" y="13716"/>
                  </a:moveTo>
                  <a:lnTo>
                    <a:pt x="50292" y="13716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2642" y="128015"/>
              <a:ext cx="64008" cy="13716"/>
            </a:xfrm>
            <a:prstGeom prst="rect">
              <a:avLst/>
            </a:prstGeom>
          </p:spPr>
        </p:pic>
        <p:sp>
          <p:nvSpPr>
            <p:cNvPr id="39" name="object 37"/>
            <p:cNvSpPr/>
            <p:nvPr/>
          </p:nvSpPr>
          <p:spPr>
            <a:xfrm>
              <a:off x="10128382" y="13944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8"/>
            <p:cNvSpPr/>
            <p:nvPr/>
          </p:nvSpPr>
          <p:spPr>
            <a:xfrm>
              <a:off x="10096378" y="144018"/>
              <a:ext cx="64135" cy="5080"/>
            </a:xfrm>
            <a:custGeom>
              <a:avLst/>
              <a:gdLst/>
              <a:ahLst/>
              <a:cxnLst/>
              <a:rect l="l" t="t" r="r" b="b"/>
              <a:pathLst>
                <a:path w="64134" h="5080">
                  <a:moveTo>
                    <a:pt x="18287" y="0"/>
                  </a:moveTo>
                  <a:lnTo>
                    <a:pt x="64007" y="0"/>
                  </a:lnTo>
                </a:path>
                <a:path w="64134" h="5080">
                  <a:moveTo>
                    <a:pt x="0" y="4572"/>
                  </a:moveTo>
                  <a:lnTo>
                    <a:pt x="50292" y="4572"/>
                  </a:lnTo>
                </a:path>
              </a:pathLst>
            </a:custGeom>
            <a:ln w="4572">
              <a:solidFill>
                <a:srgbClr val="00A0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9"/>
            <p:cNvSpPr/>
            <p:nvPr/>
          </p:nvSpPr>
          <p:spPr>
            <a:xfrm>
              <a:off x="10073518" y="15316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58633" y="141731"/>
              <a:ext cx="96011" cy="22860"/>
            </a:xfrm>
            <a:prstGeom prst="rect">
              <a:avLst/>
            </a:prstGeom>
          </p:spPr>
        </p:pic>
        <p:sp>
          <p:nvSpPr>
            <p:cNvPr id="43" name="object 41"/>
            <p:cNvSpPr/>
            <p:nvPr/>
          </p:nvSpPr>
          <p:spPr>
            <a:xfrm>
              <a:off x="10059802" y="1577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2"/>
            <p:cNvSpPr/>
            <p:nvPr/>
          </p:nvSpPr>
          <p:spPr>
            <a:xfrm>
              <a:off x="10018654" y="162305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8287" y="4572"/>
                  </a:moveTo>
                  <a:lnTo>
                    <a:pt x="64007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2057" y="164591"/>
              <a:ext cx="64008" cy="13716"/>
            </a:xfrm>
            <a:prstGeom prst="rect">
              <a:avLst/>
            </a:prstGeom>
          </p:spPr>
        </p:pic>
        <p:sp>
          <p:nvSpPr>
            <p:cNvPr id="46" name="object 44"/>
            <p:cNvSpPr/>
            <p:nvPr/>
          </p:nvSpPr>
          <p:spPr>
            <a:xfrm>
              <a:off x="9968361" y="176022"/>
              <a:ext cx="82550" cy="13970"/>
            </a:xfrm>
            <a:custGeom>
              <a:avLst/>
              <a:gdLst/>
              <a:ahLst/>
              <a:cxnLst/>
              <a:rect l="l" t="t" r="r" b="b"/>
              <a:pathLst>
                <a:path w="82550" h="13969">
                  <a:moveTo>
                    <a:pt x="36575" y="0"/>
                  </a:moveTo>
                  <a:lnTo>
                    <a:pt x="82295" y="0"/>
                  </a:lnTo>
                </a:path>
                <a:path w="82550" h="13969">
                  <a:moveTo>
                    <a:pt x="27431" y="4572"/>
                  </a:moveTo>
                  <a:lnTo>
                    <a:pt x="73151" y="4572"/>
                  </a:lnTo>
                </a:path>
                <a:path w="82550" h="13969">
                  <a:moveTo>
                    <a:pt x="13716" y="9144"/>
                  </a:moveTo>
                  <a:lnTo>
                    <a:pt x="59435" y="9144"/>
                  </a:lnTo>
                </a:path>
                <a:path w="82550" h="13969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62621" y="178307"/>
              <a:ext cx="91440" cy="22860"/>
            </a:xfrm>
            <a:prstGeom prst="rect">
              <a:avLst/>
            </a:prstGeom>
          </p:spPr>
        </p:pic>
        <p:sp>
          <p:nvSpPr>
            <p:cNvPr id="48" name="object 46"/>
            <p:cNvSpPr/>
            <p:nvPr/>
          </p:nvSpPr>
          <p:spPr>
            <a:xfrm>
              <a:off x="9945502" y="19431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7"/>
            <p:cNvSpPr/>
            <p:nvPr/>
          </p:nvSpPr>
          <p:spPr>
            <a:xfrm>
              <a:off x="9904354" y="198881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9143" y="4572"/>
                  </a:moveTo>
                  <a:lnTo>
                    <a:pt x="54863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26045" y="201168"/>
              <a:ext cx="64008" cy="13716"/>
            </a:xfrm>
            <a:prstGeom prst="rect">
              <a:avLst/>
            </a:prstGeom>
          </p:spPr>
        </p:pic>
        <p:sp>
          <p:nvSpPr>
            <p:cNvPr id="51" name="object 49"/>
            <p:cNvSpPr/>
            <p:nvPr/>
          </p:nvSpPr>
          <p:spPr>
            <a:xfrm>
              <a:off x="9863206" y="212597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3715" y="4572"/>
                  </a:moveTo>
                  <a:lnTo>
                    <a:pt x="59435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94042" y="214883"/>
              <a:ext cx="64008" cy="13716"/>
            </a:xfrm>
            <a:prstGeom prst="rect">
              <a:avLst/>
            </a:prstGeom>
          </p:spPr>
        </p:pic>
        <p:sp>
          <p:nvSpPr>
            <p:cNvPr id="53" name="object 51"/>
            <p:cNvSpPr/>
            <p:nvPr/>
          </p:nvSpPr>
          <p:spPr>
            <a:xfrm>
              <a:off x="9854061" y="22631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2"/>
            <p:cNvSpPr/>
            <p:nvPr/>
          </p:nvSpPr>
          <p:spPr>
            <a:xfrm>
              <a:off x="9840345" y="2308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75754" y="228599"/>
              <a:ext cx="50292" cy="9144"/>
            </a:xfrm>
            <a:prstGeom prst="rect">
              <a:avLst/>
            </a:prstGeom>
          </p:spPr>
        </p:pic>
        <p:sp>
          <p:nvSpPr>
            <p:cNvPr id="56" name="object 54"/>
            <p:cNvSpPr/>
            <p:nvPr/>
          </p:nvSpPr>
          <p:spPr>
            <a:xfrm>
              <a:off x="9803769" y="235458"/>
              <a:ext cx="68580" cy="5080"/>
            </a:xfrm>
            <a:custGeom>
              <a:avLst/>
              <a:gdLst/>
              <a:ahLst/>
              <a:cxnLst/>
              <a:rect l="l" t="t" r="r" b="b"/>
              <a:pathLst>
                <a:path w="68579" h="5079">
                  <a:moveTo>
                    <a:pt x="22860" y="0"/>
                  </a:moveTo>
                  <a:lnTo>
                    <a:pt x="68579" y="0"/>
                  </a:lnTo>
                </a:path>
                <a:path w="68579" h="5079">
                  <a:moveTo>
                    <a:pt x="0" y="4572"/>
                  </a:moveTo>
                  <a:lnTo>
                    <a:pt x="41148" y="4572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39178" y="237743"/>
              <a:ext cx="50292" cy="9144"/>
            </a:xfrm>
            <a:prstGeom prst="rect">
              <a:avLst/>
            </a:prstGeom>
          </p:spPr>
        </p:pic>
        <p:sp>
          <p:nvSpPr>
            <p:cNvPr id="58" name="object 56"/>
            <p:cNvSpPr/>
            <p:nvPr/>
          </p:nvSpPr>
          <p:spPr>
            <a:xfrm>
              <a:off x="9762621" y="244602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7432" y="0"/>
                  </a:moveTo>
                  <a:lnTo>
                    <a:pt x="68580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98030" y="246888"/>
              <a:ext cx="73152" cy="18288"/>
            </a:xfrm>
            <a:prstGeom prst="rect">
              <a:avLst/>
            </a:prstGeom>
          </p:spPr>
        </p:pic>
        <p:sp>
          <p:nvSpPr>
            <p:cNvPr id="60" name="object 58"/>
            <p:cNvSpPr/>
            <p:nvPr/>
          </p:nvSpPr>
          <p:spPr>
            <a:xfrm>
              <a:off x="9726045" y="258318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2860" y="0"/>
                  </a:moveTo>
                  <a:lnTo>
                    <a:pt x="68579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79742" y="265176"/>
              <a:ext cx="50292" cy="9144"/>
            </a:xfrm>
            <a:prstGeom prst="rect">
              <a:avLst/>
            </a:prstGeom>
          </p:spPr>
        </p:pic>
        <p:sp>
          <p:nvSpPr>
            <p:cNvPr id="62" name="object 60"/>
            <p:cNvSpPr/>
            <p:nvPr/>
          </p:nvSpPr>
          <p:spPr>
            <a:xfrm>
              <a:off x="9712330" y="2720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1"/>
            <p:cNvSpPr/>
            <p:nvPr/>
          </p:nvSpPr>
          <p:spPr>
            <a:xfrm>
              <a:off x="9698614" y="27660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34021" y="274320"/>
              <a:ext cx="73152" cy="13716"/>
            </a:xfrm>
            <a:prstGeom prst="rect">
              <a:avLst/>
            </a:prstGeom>
          </p:spPr>
        </p:pic>
        <p:sp>
          <p:nvSpPr>
            <p:cNvPr id="65" name="object 63"/>
            <p:cNvSpPr/>
            <p:nvPr/>
          </p:nvSpPr>
          <p:spPr>
            <a:xfrm>
              <a:off x="9675754" y="28117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97445" y="288036"/>
              <a:ext cx="64008" cy="13716"/>
            </a:xfrm>
            <a:prstGeom prst="rect">
              <a:avLst/>
            </a:prstGeom>
          </p:spPr>
        </p:pic>
        <p:pic>
          <p:nvPicPr>
            <p:cNvPr id="67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65442" y="301752"/>
              <a:ext cx="64008" cy="13716"/>
            </a:xfrm>
            <a:prstGeom prst="rect">
              <a:avLst/>
            </a:prstGeom>
          </p:spPr>
        </p:pic>
        <p:pic>
          <p:nvPicPr>
            <p:cNvPr id="68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33438" y="315468"/>
              <a:ext cx="64008" cy="9144"/>
            </a:xfrm>
            <a:prstGeom prst="rect">
              <a:avLst/>
            </a:prstGeom>
          </p:spPr>
        </p:pic>
        <p:pic>
          <p:nvPicPr>
            <p:cNvPr id="69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01433" y="324611"/>
              <a:ext cx="59436" cy="13716"/>
            </a:xfrm>
            <a:prstGeom prst="rect">
              <a:avLst/>
            </a:prstGeom>
          </p:spPr>
        </p:pic>
        <p:pic>
          <p:nvPicPr>
            <p:cNvPr id="70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00850" y="283463"/>
              <a:ext cx="406907" cy="91440"/>
            </a:xfrm>
            <a:prstGeom prst="rect">
              <a:avLst/>
            </a:prstGeom>
          </p:spPr>
        </p:pic>
        <p:pic>
          <p:nvPicPr>
            <p:cNvPr id="71" name="object 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78573" y="338327"/>
              <a:ext cx="50292" cy="9144"/>
            </a:xfrm>
            <a:prstGeom prst="rect">
              <a:avLst/>
            </a:prstGeom>
          </p:spPr>
        </p:pic>
        <p:pic>
          <p:nvPicPr>
            <p:cNvPr id="72" name="object 7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46569" y="347472"/>
              <a:ext cx="59436" cy="13716"/>
            </a:xfrm>
            <a:prstGeom prst="rect">
              <a:avLst/>
            </a:prstGeom>
          </p:spPr>
        </p:pic>
        <p:pic>
          <p:nvPicPr>
            <p:cNvPr id="73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68845" y="361188"/>
              <a:ext cx="91440" cy="27432"/>
            </a:xfrm>
            <a:prstGeom prst="rect">
              <a:avLst/>
            </a:prstGeom>
          </p:spPr>
        </p:pic>
        <p:pic>
          <p:nvPicPr>
            <p:cNvPr id="74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81978" y="374904"/>
              <a:ext cx="237743" cy="41148"/>
            </a:xfrm>
            <a:prstGeom prst="rect">
              <a:avLst/>
            </a:prstGeom>
          </p:spPr>
        </p:pic>
        <p:pic>
          <p:nvPicPr>
            <p:cNvPr id="75" name="object 7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27697" y="397763"/>
              <a:ext cx="41148" cy="4572"/>
            </a:xfrm>
            <a:prstGeom prst="rect">
              <a:avLst/>
            </a:prstGeom>
          </p:spPr>
        </p:pic>
        <p:pic>
          <p:nvPicPr>
            <p:cNvPr id="76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49973" y="402336"/>
              <a:ext cx="137160" cy="27432"/>
            </a:xfrm>
            <a:prstGeom prst="rect">
              <a:avLst/>
            </a:prstGeom>
          </p:spPr>
        </p:pic>
        <p:pic>
          <p:nvPicPr>
            <p:cNvPr id="77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113397" y="429768"/>
              <a:ext cx="132588" cy="13716"/>
            </a:xfrm>
            <a:prstGeom prst="rect">
              <a:avLst/>
            </a:prstGeom>
          </p:spPr>
        </p:pic>
        <p:sp>
          <p:nvSpPr>
            <p:cNvPr id="78" name="object 76"/>
            <p:cNvSpPr/>
            <p:nvPr/>
          </p:nvSpPr>
          <p:spPr>
            <a:xfrm>
              <a:off x="9099682" y="44576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7"/>
            <p:cNvSpPr/>
            <p:nvPr/>
          </p:nvSpPr>
          <p:spPr>
            <a:xfrm>
              <a:off x="9076821" y="45034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4AC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78"/>
            <p:cNvSpPr/>
            <p:nvPr/>
          </p:nvSpPr>
          <p:spPr>
            <a:xfrm>
              <a:off x="9067678" y="45491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7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423026" y="443484"/>
              <a:ext cx="781812" cy="187452"/>
            </a:xfrm>
            <a:prstGeom prst="rect">
              <a:avLst/>
            </a:prstGeom>
          </p:spPr>
        </p:pic>
        <p:pic>
          <p:nvPicPr>
            <p:cNvPr id="82" name="object 8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14250" y="516636"/>
              <a:ext cx="2464308" cy="100584"/>
            </a:xfrm>
            <a:prstGeom prst="rect">
              <a:avLst/>
            </a:prstGeom>
          </p:spPr>
        </p:pic>
        <p:sp>
          <p:nvSpPr>
            <p:cNvPr id="83" name="object 81"/>
            <p:cNvSpPr/>
            <p:nvPr/>
          </p:nvSpPr>
          <p:spPr>
            <a:xfrm>
              <a:off x="2548006" y="614934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28015" y="0"/>
                  </a:lnTo>
                </a:path>
              </a:pathLst>
            </a:custGeom>
            <a:ln w="4572">
              <a:solidFill>
                <a:srgbClr val="6FC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267578" y="630936"/>
              <a:ext cx="265175" cy="54864"/>
            </a:xfrm>
            <a:prstGeom prst="rect">
              <a:avLst/>
            </a:prstGeom>
          </p:spPr>
        </p:pic>
        <p:sp>
          <p:nvSpPr>
            <p:cNvPr id="85" name="object 83"/>
            <p:cNvSpPr/>
            <p:nvPr/>
          </p:nvSpPr>
          <p:spPr>
            <a:xfrm>
              <a:off x="8253861" y="66065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90522" y="612648"/>
              <a:ext cx="1444751" cy="105156"/>
            </a:xfrm>
            <a:prstGeom prst="rect">
              <a:avLst/>
            </a:prstGeom>
          </p:spPr>
        </p:pic>
        <p:sp>
          <p:nvSpPr>
            <p:cNvPr id="87" name="object 85"/>
            <p:cNvSpPr/>
            <p:nvPr/>
          </p:nvSpPr>
          <p:spPr>
            <a:xfrm>
              <a:off x="8116702" y="665226"/>
              <a:ext cx="192405" cy="22860"/>
            </a:xfrm>
            <a:custGeom>
              <a:avLst/>
              <a:gdLst/>
              <a:ahLst/>
              <a:cxnLst/>
              <a:rect l="l" t="t" r="r" b="b"/>
              <a:pathLst>
                <a:path w="192404" h="22859">
                  <a:moveTo>
                    <a:pt x="114300" y="0"/>
                  </a:moveTo>
                  <a:lnTo>
                    <a:pt x="192023" y="0"/>
                  </a:lnTo>
                </a:path>
                <a:path w="192404" h="22859">
                  <a:moveTo>
                    <a:pt x="96011" y="4572"/>
                  </a:moveTo>
                  <a:lnTo>
                    <a:pt x="169164" y="4572"/>
                  </a:lnTo>
                </a:path>
                <a:path w="192404" h="22859">
                  <a:moveTo>
                    <a:pt x="73151" y="9144"/>
                  </a:moveTo>
                  <a:lnTo>
                    <a:pt x="146304" y="9144"/>
                  </a:lnTo>
                </a:path>
                <a:path w="192404" h="22859">
                  <a:moveTo>
                    <a:pt x="50291" y="13716"/>
                  </a:moveTo>
                  <a:lnTo>
                    <a:pt x="123444" y="13716"/>
                  </a:lnTo>
                </a:path>
                <a:path w="192404" h="22859">
                  <a:moveTo>
                    <a:pt x="22859" y="18288"/>
                  </a:moveTo>
                  <a:lnTo>
                    <a:pt x="100583" y="18288"/>
                  </a:lnTo>
                </a:path>
                <a:path w="192404" h="22859">
                  <a:moveTo>
                    <a:pt x="0" y="22859"/>
                  </a:moveTo>
                  <a:lnTo>
                    <a:pt x="82296" y="22859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6"/>
            <p:cNvSpPr/>
            <p:nvPr/>
          </p:nvSpPr>
          <p:spPr>
            <a:xfrm>
              <a:off x="8253861" y="68808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7"/>
            <p:cNvSpPr/>
            <p:nvPr/>
          </p:nvSpPr>
          <p:spPr>
            <a:xfrm>
              <a:off x="8089269" y="69265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88"/>
            <p:cNvSpPr/>
            <p:nvPr/>
          </p:nvSpPr>
          <p:spPr>
            <a:xfrm>
              <a:off x="8231002" y="69265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89"/>
            <p:cNvSpPr/>
            <p:nvPr/>
          </p:nvSpPr>
          <p:spPr>
            <a:xfrm>
              <a:off x="8066409" y="697230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0"/>
            <p:cNvSpPr/>
            <p:nvPr/>
          </p:nvSpPr>
          <p:spPr>
            <a:xfrm>
              <a:off x="8217285" y="69723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1"/>
            <p:cNvSpPr/>
            <p:nvPr/>
          </p:nvSpPr>
          <p:spPr>
            <a:xfrm>
              <a:off x="8034406" y="701801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2"/>
            <p:cNvSpPr/>
            <p:nvPr/>
          </p:nvSpPr>
          <p:spPr>
            <a:xfrm>
              <a:off x="8194426" y="701801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2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3"/>
            <p:cNvSpPr/>
            <p:nvPr/>
          </p:nvSpPr>
          <p:spPr>
            <a:xfrm>
              <a:off x="7984114" y="706373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4"/>
            <p:cNvSpPr/>
            <p:nvPr/>
          </p:nvSpPr>
          <p:spPr>
            <a:xfrm>
              <a:off x="8157850" y="706373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0" y="0"/>
                  </a:moveTo>
                  <a:lnTo>
                    <a:pt x="64007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5"/>
            <p:cNvSpPr/>
            <p:nvPr/>
          </p:nvSpPr>
          <p:spPr>
            <a:xfrm>
              <a:off x="7952109" y="710945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6"/>
            <p:cNvSpPr/>
            <p:nvPr/>
          </p:nvSpPr>
          <p:spPr>
            <a:xfrm>
              <a:off x="8134990" y="710945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03839" y="617219"/>
              <a:ext cx="1399030" cy="214884"/>
            </a:xfrm>
            <a:prstGeom prst="rect">
              <a:avLst/>
            </a:prstGeom>
          </p:spPr>
        </p:pic>
        <p:sp>
          <p:nvSpPr>
            <p:cNvPr id="100" name="object 98"/>
            <p:cNvSpPr/>
            <p:nvPr/>
          </p:nvSpPr>
          <p:spPr>
            <a:xfrm>
              <a:off x="5707258" y="715518"/>
              <a:ext cx="2313940" cy="0"/>
            </a:xfrm>
            <a:custGeom>
              <a:avLst/>
              <a:gdLst/>
              <a:ahLst/>
              <a:cxnLst/>
              <a:rect l="l" t="t" r="r" b="b"/>
              <a:pathLst>
                <a:path w="2313940">
                  <a:moveTo>
                    <a:pt x="0" y="0"/>
                  </a:moveTo>
                  <a:lnTo>
                    <a:pt x="182879" y="0"/>
                  </a:lnTo>
                </a:path>
                <a:path w="2313940">
                  <a:moveTo>
                    <a:pt x="2217420" y="0"/>
                  </a:moveTo>
                  <a:lnTo>
                    <a:pt x="231343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99"/>
            <p:cNvSpPr/>
            <p:nvPr/>
          </p:nvSpPr>
          <p:spPr>
            <a:xfrm>
              <a:off x="8116702" y="71551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0"/>
            <p:cNvSpPr/>
            <p:nvPr/>
          </p:nvSpPr>
          <p:spPr>
            <a:xfrm>
              <a:off x="5766694" y="720090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182879" y="0"/>
                  </a:lnTo>
                </a:path>
                <a:path w="2226945">
                  <a:moveTo>
                    <a:pt x="2130551" y="0"/>
                  </a:moveTo>
                  <a:lnTo>
                    <a:pt x="222656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1"/>
            <p:cNvSpPr/>
            <p:nvPr/>
          </p:nvSpPr>
          <p:spPr>
            <a:xfrm>
              <a:off x="8093842" y="72009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2"/>
            <p:cNvSpPr/>
            <p:nvPr/>
          </p:nvSpPr>
          <p:spPr>
            <a:xfrm>
              <a:off x="5821558" y="724662"/>
              <a:ext cx="2144395" cy="0"/>
            </a:xfrm>
            <a:custGeom>
              <a:avLst/>
              <a:gdLst/>
              <a:ahLst/>
              <a:cxnLst/>
              <a:rect l="l" t="t" r="r" b="b"/>
              <a:pathLst>
                <a:path w="2144395">
                  <a:moveTo>
                    <a:pt x="0" y="0"/>
                  </a:moveTo>
                  <a:lnTo>
                    <a:pt x="187452" y="0"/>
                  </a:lnTo>
                </a:path>
                <a:path w="2144395">
                  <a:moveTo>
                    <a:pt x="2039111" y="0"/>
                  </a:moveTo>
                  <a:lnTo>
                    <a:pt x="2144267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3"/>
            <p:cNvSpPr/>
            <p:nvPr/>
          </p:nvSpPr>
          <p:spPr>
            <a:xfrm>
              <a:off x="8075554" y="724662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4"/>
            <p:cNvSpPr/>
            <p:nvPr/>
          </p:nvSpPr>
          <p:spPr>
            <a:xfrm>
              <a:off x="5876422" y="729234"/>
              <a:ext cx="2062480" cy="0"/>
            </a:xfrm>
            <a:custGeom>
              <a:avLst/>
              <a:gdLst/>
              <a:ahLst/>
              <a:cxnLst/>
              <a:rect l="l" t="t" r="r" b="b"/>
              <a:pathLst>
                <a:path w="2062479">
                  <a:moveTo>
                    <a:pt x="0" y="0"/>
                  </a:moveTo>
                  <a:lnTo>
                    <a:pt x="192023" y="0"/>
                  </a:lnTo>
                </a:path>
                <a:path w="2062479">
                  <a:moveTo>
                    <a:pt x="1952243" y="0"/>
                  </a:moveTo>
                  <a:lnTo>
                    <a:pt x="20619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5"/>
            <p:cNvSpPr/>
            <p:nvPr/>
          </p:nvSpPr>
          <p:spPr>
            <a:xfrm>
              <a:off x="8052694" y="72923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6"/>
            <p:cNvSpPr/>
            <p:nvPr/>
          </p:nvSpPr>
          <p:spPr>
            <a:xfrm>
              <a:off x="5926714" y="733805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4">
                  <a:moveTo>
                    <a:pt x="0" y="0"/>
                  </a:moveTo>
                  <a:lnTo>
                    <a:pt x="205740" y="0"/>
                  </a:lnTo>
                </a:path>
                <a:path w="1975484">
                  <a:moveTo>
                    <a:pt x="1865376" y="0"/>
                  </a:moveTo>
                  <a:lnTo>
                    <a:pt x="1975104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7"/>
            <p:cNvSpPr/>
            <p:nvPr/>
          </p:nvSpPr>
          <p:spPr>
            <a:xfrm>
              <a:off x="8029833" y="73380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08"/>
            <p:cNvSpPr/>
            <p:nvPr/>
          </p:nvSpPr>
          <p:spPr>
            <a:xfrm>
              <a:off x="5986150" y="738377"/>
              <a:ext cx="1888489" cy="0"/>
            </a:xfrm>
            <a:custGeom>
              <a:avLst/>
              <a:gdLst/>
              <a:ahLst/>
              <a:cxnLst/>
              <a:rect l="l" t="t" r="r" b="b"/>
              <a:pathLst>
                <a:path w="1888490">
                  <a:moveTo>
                    <a:pt x="0" y="0"/>
                  </a:moveTo>
                  <a:lnTo>
                    <a:pt x="205740" y="0"/>
                  </a:lnTo>
                </a:path>
                <a:path w="1888490">
                  <a:moveTo>
                    <a:pt x="1773936" y="0"/>
                  </a:moveTo>
                  <a:lnTo>
                    <a:pt x="188823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09"/>
            <p:cNvSpPr/>
            <p:nvPr/>
          </p:nvSpPr>
          <p:spPr>
            <a:xfrm>
              <a:off x="8002402" y="738377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0"/>
            <p:cNvSpPr/>
            <p:nvPr/>
          </p:nvSpPr>
          <p:spPr>
            <a:xfrm>
              <a:off x="6050158" y="742949"/>
              <a:ext cx="1792605" cy="0"/>
            </a:xfrm>
            <a:custGeom>
              <a:avLst/>
              <a:gdLst/>
              <a:ahLst/>
              <a:cxnLst/>
              <a:rect l="l" t="t" r="r" b="b"/>
              <a:pathLst>
                <a:path w="1792604">
                  <a:moveTo>
                    <a:pt x="0" y="0"/>
                  </a:moveTo>
                  <a:lnTo>
                    <a:pt x="205740" y="0"/>
                  </a:lnTo>
                </a:path>
                <a:path w="1792604">
                  <a:moveTo>
                    <a:pt x="1664207" y="0"/>
                  </a:moveTo>
                  <a:lnTo>
                    <a:pt x="179222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1"/>
            <p:cNvSpPr/>
            <p:nvPr/>
          </p:nvSpPr>
          <p:spPr>
            <a:xfrm>
              <a:off x="7984114" y="742949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2"/>
            <p:cNvSpPr/>
            <p:nvPr/>
          </p:nvSpPr>
          <p:spPr>
            <a:xfrm>
              <a:off x="6169029" y="747522"/>
              <a:ext cx="1600200" cy="0"/>
            </a:xfrm>
            <a:custGeom>
              <a:avLst/>
              <a:gdLst/>
              <a:ahLst/>
              <a:cxnLst/>
              <a:rect l="l" t="t" r="r" b="b"/>
              <a:pathLst>
                <a:path w="1600200">
                  <a:moveTo>
                    <a:pt x="0" y="0"/>
                  </a:moveTo>
                  <a:lnTo>
                    <a:pt x="242315" y="0"/>
                  </a:lnTo>
                </a:path>
                <a:path w="1600200">
                  <a:moveTo>
                    <a:pt x="1458467" y="0"/>
                  </a:moveTo>
                  <a:lnTo>
                    <a:pt x="160019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3"/>
            <p:cNvSpPr/>
            <p:nvPr/>
          </p:nvSpPr>
          <p:spPr>
            <a:xfrm>
              <a:off x="7933821" y="74752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4"/>
            <p:cNvSpPr/>
            <p:nvPr/>
          </p:nvSpPr>
          <p:spPr>
            <a:xfrm>
              <a:off x="6233038" y="752094"/>
              <a:ext cx="1495425" cy="0"/>
            </a:xfrm>
            <a:custGeom>
              <a:avLst/>
              <a:gdLst/>
              <a:ahLst/>
              <a:cxnLst/>
              <a:rect l="l" t="t" r="r" b="b"/>
              <a:pathLst>
                <a:path w="1495425">
                  <a:moveTo>
                    <a:pt x="0" y="0"/>
                  </a:moveTo>
                  <a:lnTo>
                    <a:pt x="251459" y="0"/>
                  </a:lnTo>
                </a:path>
                <a:path w="1495425">
                  <a:moveTo>
                    <a:pt x="1339596" y="0"/>
                  </a:moveTo>
                  <a:lnTo>
                    <a:pt x="149504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5"/>
            <p:cNvSpPr/>
            <p:nvPr/>
          </p:nvSpPr>
          <p:spPr>
            <a:xfrm>
              <a:off x="7906390" y="752094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6"/>
            <p:cNvSpPr/>
            <p:nvPr/>
          </p:nvSpPr>
          <p:spPr>
            <a:xfrm>
              <a:off x="6310761" y="756666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265175" y="0"/>
                  </a:lnTo>
                </a:path>
                <a:path w="1376679">
                  <a:moveTo>
                    <a:pt x="1211579" y="0"/>
                  </a:moveTo>
                  <a:lnTo>
                    <a:pt x="13761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7"/>
            <p:cNvSpPr/>
            <p:nvPr/>
          </p:nvSpPr>
          <p:spPr>
            <a:xfrm>
              <a:off x="7878957" y="756666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0" y="0"/>
                  </a:moveTo>
                  <a:lnTo>
                    <a:pt x="86868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18"/>
            <p:cNvSpPr/>
            <p:nvPr/>
          </p:nvSpPr>
          <p:spPr>
            <a:xfrm>
              <a:off x="6383914" y="761237"/>
              <a:ext cx="1262380" cy="0"/>
            </a:xfrm>
            <a:custGeom>
              <a:avLst/>
              <a:gdLst/>
              <a:ahLst/>
              <a:cxnLst/>
              <a:rect l="l" t="t" r="r" b="b"/>
              <a:pathLst>
                <a:path w="1262379">
                  <a:moveTo>
                    <a:pt x="0" y="0"/>
                  </a:moveTo>
                  <a:lnTo>
                    <a:pt x="297179" y="0"/>
                  </a:lnTo>
                </a:path>
                <a:path w="1262379">
                  <a:moveTo>
                    <a:pt x="1065276" y="0"/>
                  </a:moveTo>
                  <a:lnTo>
                    <a:pt x="126187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19"/>
            <p:cNvSpPr/>
            <p:nvPr/>
          </p:nvSpPr>
          <p:spPr>
            <a:xfrm>
              <a:off x="7851526" y="761237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0"/>
            <p:cNvSpPr/>
            <p:nvPr/>
          </p:nvSpPr>
          <p:spPr>
            <a:xfrm>
              <a:off x="6461638" y="765809"/>
              <a:ext cx="1134110" cy="18415"/>
            </a:xfrm>
            <a:custGeom>
              <a:avLst/>
              <a:gdLst/>
              <a:ahLst/>
              <a:cxnLst/>
              <a:rect l="l" t="t" r="r" b="b"/>
              <a:pathLst>
                <a:path w="1134109" h="18415">
                  <a:moveTo>
                    <a:pt x="0" y="0"/>
                  </a:moveTo>
                  <a:lnTo>
                    <a:pt x="329184" y="0"/>
                  </a:lnTo>
                </a:path>
                <a:path w="1134109" h="18415">
                  <a:moveTo>
                    <a:pt x="891540" y="0"/>
                  </a:moveTo>
                  <a:lnTo>
                    <a:pt x="1133855" y="0"/>
                  </a:lnTo>
                </a:path>
                <a:path w="1134109" h="18415">
                  <a:moveTo>
                    <a:pt x="82296" y="4571"/>
                  </a:moveTo>
                  <a:lnTo>
                    <a:pt x="562355" y="4571"/>
                  </a:lnTo>
                </a:path>
                <a:path w="1134109" h="18415">
                  <a:moveTo>
                    <a:pt x="640079" y="4571"/>
                  </a:moveTo>
                  <a:lnTo>
                    <a:pt x="1078992" y="4571"/>
                  </a:lnTo>
                </a:path>
                <a:path w="1134109" h="18415">
                  <a:moveTo>
                    <a:pt x="187451" y="9143"/>
                  </a:moveTo>
                  <a:lnTo>
                    <a:pt x="1010412" y="9143"/>
                  </a:lnTo>
                </a:path>
                <a:path w="1134109" h="18415">
                  <a:moveTo>
                    <a:pt x="292607" y="13715"/>
                  </a:moveTo>
                  <a:lnTo>
                    <a:pt x="928116" y="13715"/>
                  </a:lnTo>
                </a:path>
                <a:path w="1134109" h="18415">
                  <a:moveTo>
                    <a:pt x="484631" y="18287"/>
                  </a:moveTo>
                  <a:lnTo>
                    <a:pt x="763523" y="18287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74670" y="717804"/>
              <a:ext cx="2340864" cy="109728"/>
            </a:xfrm>
            <a:prstGeom prst="rect">
              <a:avLst/>
            </a:prstGeom>
          </p:spPr>
        </p:pic>
        <p:sp>
          <p:nvSpPr>
            <p:cNvPr id="124" name="object 122"/>
            <p:cNvSpPr/>
            <p:nvPr/>
          </p:nvSpPr>
          <p:spPr>
            <a:xfrm>
              <a:off x="1185551" y="83438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1FB6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7203" y="832103"/>
              <a:ext cx="630935" cy="132588"/>
            </a:xfrm>
            <a:prstGeom prst="rect">
              <a:avLst/>
            </a:prstGeom>
          </p:spPr>
        </p:pic>
        <p:sp>
          <p:nvSpPr>
            <p:cNvPr id="126" name="object 124"/>
            <p:cNvSpPr/>
            <p:nvPr/>
          </p:nvSpPr>
          <p:spPr>
            <a:xfrm>
              <a:off x="358019" y="966977"/>
              <a:ext cx="370840" cy="68580"/>
            </a:xfrm>
            <a:custGeom>
              <a:avLst/>
              <a:gdLst/>
              <a:ahLst/>
              <a:cxnLst/>
              <a:rect l="l" t="t" r="r" b="b"/>
              <a:pathLst>
                <a:path w="370840" h="68580">
                  <a:moveTo>
                    <a:pt x="306324" y="0"/>
                  </a:moveTo>
                  <a:lnTo>
                    <a:pt x="370331" y="0"/>
                  </a:lnTo>
                </a:path>
                <a:path w="370840" h="68580">
                  <a:moveTo>
                    <a:pt x="292608" y="4572"/>
                  </a:moveTo>
                  <a:lnTo>
                    <a:pt x="352043" y="4572"/>
                  </a:lnTo>
                </a:path>
                <a:path w="370840" h="68580">
                  <a:moveTo>
                    <a:pt x="274320" y="9144"/>
                  </a:moveTo>
                  <a:lnTo>
                    <a:pt x="338327" y="9144"/>
                  </a:lnTo>
                </a:path>
                <a:path w="370840" h="68580">
                  <a:moveTo>
                    <a:pt x="256032" y="13716"/>
                  </a:moveTo>
                  <a:lnTo>
                    <a:pt x="315467" y="13716"/>
                  </a:lnTo>
                </a:path>
                <a:path w="370840" h="68580">
                  <a:moveTo>
                    <a:pt x="237744" y="18288"/>
                  </a:moveTo>
                  <a:lnTo>
                    <a:pt x="301751" y="18288"/>
                  </a:lnTo>
                </a:path>
                <a:path w="370840" h="68580">
                  <a:moveTo>
                    <a:pt x="214883" y="22860"/>
                  </a:moveTo>
                  <a:lnTo>
                    <a:pt x="283464" y="22860"/>
                  </a:lnTo>
                </a:path>
                <a:path w="370840" h="68580">
                  <a:moveTo>
                    <a:pt x="201168" y="27432"/>
                  </a:moveTo>
                  <a:lnTo>
                    <a:pt x="260603" y="27432"/>
                  </a:lnTo>
                </a:path>
                <a:path w="370840" h="68580">
                  <a:moveTo>
                    <a:pt x="164592" y="32004"/>
                  </a:moveTo>
                  <a:lnTo>
                    <a:pt x="224027" y="32004"/>
                  </a:lnTo>
                </a:path>
                <a:path w="370840" h="68580">
                  <a:moveTo>
                    <a:pt x="141732" y="36576"/>
                  </a:moveTo>
                  <a:lnTo>
                    <a:pt x="210312" y="36576"/>
                  </a:lnTo>
                </a:path>
                <a:path w="370840" h="68580">
                  <a:moveTo>
                    <a:pt x="118872" y="41148"/>
                  </a:moveTo>
                  <a:lnTo>
                    <a:pt x="187452" y="41148"/>
                  </a:lnTo>
                </a:path>
                <a:path w="370840" h="68580">
                  <a:moveTo>
                    <a:pt x="105156" y="45720"/>
                  </a:moveTo>
                  <a:lnTo>
                    <a:pt x="169163" y="45720"/>
                  </a:lnTo>
                </a:path>
                <a:path w="370840" h="68580">
                  <a:moveTo>
                    <a:pt x="82296" y="50292"/>
                  </a:moveTo>
                  <a:lnTo>
                    <a:pt x="150876" y="50292"/>
                  </a:lnTo>
                </a:path>
                <a:path w="370840" h="68580">
                  <a:moveTo>
                    <a:pt x="64008" y="54864"/>
                  </a:moveTo>
                  <a:lnTo>
                    <a:pt x="128015" y="54864"/>
                  </a:lnTo>
                </a:path>
                <a:path w="370840" h="68580">
                  <a:moveTo>
                    <a:pt x="41147" y="59436"/>
                  </a:moveTo>
                  <a:lnTo>
                    <a:pt x="114300" y="59436"/>
                  </a:lnTo>
                </a:path>
                <a:path w="370840" h="68580">
                  <a:moveTo>
                    <a:pt x="22859" y="64008"/>
                  </a:moveTo>
                  <a:lnTo>
                    <a:pt x="91440" y="64008"/>
                  </a:lnTo>
                </a:path>
                <a:path w="370840" h="68580">
                  <a:moveTo>
                    <a:pt x="0" y="68580"/>
                  </a:moveTo>
                  <a:lnTo>
                    <a:pt x="73152" y="6858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Прямоугольник 126"/>
          <p:cNvSpPr/>
          <p:nvPr/>
        </p:nvSpPr>
        <p:spPr>
          <a:xfrm>
            <a:off x="1841500" y="103505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pc="-1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ЧТО</a:t>
            </a:r>
            <a:r>
              <a:rPr lang="ru-RU" sz="2400" b="1" i="1" spc="-5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lang="ru-RU" sz="2400" b="1" i="1" spc="-4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ТАКОЕ</a:t>
            </a:r>
            <a:r>
              <a:rPr lang="ru-RU" sz="2400" b="1" i="1" spc="-4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lang="ru-RU" sz="2400" b="1" i="1" spc="-1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БЮДЖЕТ</a:t>
            </a:r>
            <a:r>
              <a:rPr lang="ru-RU" sz="2400" b="1" i="1" spc="-4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lang="ru-RU" sz="2400" b="1" i="1" spc="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ДЛЯ</a:t>
            </a:r>
            <a:r>
              <a:rPr lang="ru-RU" sz="2400" b="1" i="1" spc="-2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lang="ru-RU" sz="2400" b="1" i="1" spc="-1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ГРАЖДАН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253" y="0"/>
            <a:ext cx="10075545" cy="2517775"/>
            <a:chOff x="309253" y="0"/>
            <a:chExt cx="10075545" cy="2517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253" y="0"/>
              <a:ext cx="10075163" cy="25176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253" y="1269"/>
              <a:ext cx="10075160" cy="11341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8617" y="1269"/>
              <a:ext cx="5225795" cy="6616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83830" y="1143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19821" y="16001"/>
              <a:ext cx="100965" cy="13970"/>
            </a:xfrm>
            <a:custGeom>
              <a:avLst/>
              <a:gdLst/>
              <a:ahLst/>
              <a:cxnLst/>
              <a:rect l="l" t="t" r="r" b="b"/>
              <a:pathLst>
                <a:path w="100965" h="13970">
                  <a:moveTo>
                    <a:pt x="50292" y="0"/>
                  </a:moveTo>
                  <a:lnTo>
                    <a:pt x="100584" y="0"/>
                  </a:lnTo>
                </a:path>
                <a:path w="100965" h="13970">
                  <a:moveTo>
                    <a:pt x="36575" y="4572"/>
                  </a:moveTo>
                  <a:lnTo>
                    <a:pt x="82295" y="4572"/>
                  </a:lnTo>
                </a:path>
                <a:path w="100965" h="13970">
                  <a:moveTo>
                    <a:pt x="9144" y="9144"/>
                  </a:moveTo>
                  <a:lnTo>
                    <a:pt x="54863" y="9144"/>
                  </a:lnTo>
                </a:path>
                <a:path w="100965" h="13970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8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74102" y="34289"/>
              <a:ext cx="78105" cy="13970"/>
            </a:xfrm>
            <a:custGeom>
              <a:avLst/>
              <a:gdLst/>
              <a:ahLst/>
              <a:cxnLst/>
              <a:rect l="l" t="t" r="r" b="b"/>
              <a:pathLst>
                <a:path w="78104" h="13970">
                  <a:moveTo>
                    <a:pt x="32003" y="0"/>
                  </a:moveTo>
                  <a:lnTo>
                    <a:pt x="77723" y="0"/>
                  </a:lnTo>
                </a:path>
                <a:path w="78104" h="13970">
                  <a:moveTo>
                    <a:pt x="18287" y="4571"/>
                  </a:moveTo>
                  <a:lnTo>
                    <a:pt x="64007" y="4571"/>
                  </a:lnTo>
                </a:path>
                <a:path w="78104" h="13970">
                  <a:moveTo>
                    <a:pt x="9143" y="9143"/>
                  </a:moveTo>
                  <a:lnTo>
                    <a:pt x="54863" y="9143"/>
                  </a:lnTo>
                </a:path>
                <a:path w="78104" h="13970">
                  <a:moveTo>
                    <a:pt x="0" y="13715"/>
                  </a:moveTo>
                  <a:lnTo>
                    <a:pt x="41148" y="13715"/>
                  </a:lnTo>
                </a:path>
              </a:pathLst>
            </a:custGeom>
            <a:ln w="4572">
              <a:solidFill>
                <a:srgbClr val="0098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37526" y="52578"/>
              <a:ext cx="64135" cy="9525"/>
            </a:xfrm>
            <a:custGeom>
              <a:avLst/>
              <a:gdLst/>
              <a:ahLst/>
              <a:cxnLst/>
              <a:rect l="l" t="t" r="r" b="b"/>
              <a:pathLst>
                <a:path w="64134" h="9525">
                  <a:moveTo>
                    <a:pt x="22859" y="0"/>
                  </a:moveTo>
                  <a:lnTo>
                    <a:pt x="64008" y="0"/>
                  </a:lnTo>
                </a:path>
                <a:path w="64134" h="9525">
                  <a:moveTo>
                    <a:pt x="9143" y="4572"/>
                  </a:moveTo>
                  <a:lnTo>
                    <a:pt x="50292" y="4572"/>
                  </a:lnTo>
                </a:path>
                <a:path w="64134" h="9525">
                  <a:moveTo>
                    <a:pt x="0" y="9144"/>
                  </a:moveTo>
                  <a:lnTo>
                    <a:pt x="41148" y="9144"/>
                  </a:lnTo>
                </a:path>
              </a:pathLst>
            </a:custGeom>
            <a:ln w="4572">
              <a:solidFill>
                <a:srgbClr val="009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10094" y="6629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5269" y="6629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00950" y="7086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61554" y="70865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91806" y="7543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43266" y="73152"/>
              <a:ext cx="41275" cy="5080"/>
            </a:xfrm>
            <a:custGeom>
              <a:avLst/>
              <a:gdLst/>
              <a:ahLst/>
              <a:cxnLst/>
              <a:rect l="l" t="t" r="r" b="b"/>
              <a:pathLst>
                <a:path w="41275" h="5080">
                  <a:moveTo>
                    <a:pt x="0" y="4572"/>
                  </a:moveTo>
                  <a:lnTo>
                    <a:pt x="41269" y="4572"/>
                  </a:lnTo>
                  <a:lnTo>
                    <a:pt x="41269" y="0"/>
                  </a:lnTo>
                  <a:lnTo>
                    <a:pt x="0" y="0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00A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78090" y="8001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24978" y="8001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68945" y="8458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15833" y="84582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55230" y="8915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97545" y="89153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046085" y="9372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79257" y="93725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32369" y="9829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70114" y="98298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23226" y="10287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51826" y="102870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09509" y="10744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38109" y="107441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91221" y="11201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210678" y="112013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77506" y="11658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196961" y="1165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4645" y="118871"/>
              <a:ext cx="50292" cy="914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0137526" y="121157"/>
              <a:ext cx="91440" cy="13970"/>
            </a:xfrm>
            <a:custGeom>
              <a:avLst/>
              <a:gdLst/>
              <a:ahLst/>
              <a:cxnLst/>
              <a:rect l="l" t="t" r="r" b="b"/>
              <a:pathLst>
                <a:path w="91440" h="13969">
                  <a:moveTo>
                    <a:pt x="45719" y="0"/>
                  </a:moveTo>
                  <a:lnTo>
                    <a:pt x="91439" y="0"/>
                  </a:lnTo>
                </a:path>
                <a:path w="91440" h="13969">
                  <a:moveTo>
                    <a:pt x="32003" y="4572"/>
                  </a:moveTo>
                  <a:lnTo>
                    <a:pt x="77723" y="4572"/>
                  </a:lnTo>
                </a:path>
                <a:path w="91440" h="13969">
                  <a:moveTo>
                    <a:pt x="18287" y="9144"/>
                  </a:moveTo>
                  <a:lnTo>
                    <a:pt x="64007" y="9144"/>
                  </a:lnTo>
                </a:path>
                <a:path w="91440" h="13969">
                  <a:moveTo>
                    <a:pt x="0" y="13716"/>
                  </a:moveTo>
                  <a:lnTo>
                    <a:pt x="50292" y="13716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2642" y="128015"/>
              <a:ext cx="64008" cy="1371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128382" y="13944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096378" y="144018"/>
              <a:ext cx="64135" cy="5080"/>
            </a:xfrm>
            <a:custGeom>
              <a:avLst/>
              <a:gdLst/>
              <a:ahLst/>
              <a:cxnLst/>
              <a:rect l="l" t="t" r="r" b="b"/>
              <a:pathLst>
                <a:path w="64134" h="5080">
                  <a:moveTo>
                    <a:pt x="18287" y="0"/>
                  </a:moveTo>
                  <a:lnTo>
                    <a:pt x="64007" y="0"/>
                  </a:lnTo>
                </a:path>
                <a:path w="64134" h="5080">
                  <a:moveTo>
                    <a:pt x="0" y="4572"/>
                  </a:moveTo>
                  <a:lnTo>
                    <a:pt x="50292" y="4572"/>
                  </a:lnTo>
                </a:path>
              </a:pathLst>
            </a:custGeom>
            <a:ln w="4572">
              <a:solidFill>
                <a:srgbClr val="00A0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073518" y="15316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58633" y="141731"/>
              <a:ext cx="96011" cy="2286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059802" y="1577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018654" y="162305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8287" y="4572"/>
                  </a:moveTo>
                  <a:lnTo>
                    <a:pt x="64007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2057" y="164591"/>
              <a:ext cx="64008" cy="1371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968361" y="176022"/>
              <a:ext cx="82550" cy="13970"/>
            </a:xfrm>
            <a:custGeom>
              <a:avLst/>
              <a:gdLst/>
              <a:ahLst/>
              <a:cxnLst/>
              <a:rect l="l" t="t" r="r" b="b"/>
              <a:pathLst>
                <a:path w="82550" h="13969">
                  <a:moveTo>
                    <a:pt x="36575" y="0"/>
                  </a:moveTo>
                  <a:lnTo>
                    <a:pt x="82295" y="0"/>
                  </a:lnTo>
                </a:path>
                <a:path w="82550" h="13969">
                  <a:moveTo>
                    <a:pt x="27431" y="4572"/>
                  </a:moveTo>
                  <a:lnTo>
                    <a:pt x="73151" y="4572"/>
                  </a:lnTo>
                </a:path>
                <a:path w="82550" h="13969">
                  <a:moveTo>
                    <a:pt x="13716" y="9144"/>
                  </a:moveTo>
                  <a:lnTo>
                    <a:pt x="59435" y="9144"/>
                  </a:lnTo>
                </a:path>
                <a:path w="82550" h="13969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62621" y="178307"/>
              <a:ext cx="91440" cy="2286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945502" y="19431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04354" y="198881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9143" y="4572"/>
                  </a:moveTo>
                  <a:lnTo>
                    <a:pt x="54863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26045" y="201168"/>
              <a:ext cx="64008" cy="1371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863206" y="212597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3715" y="4572"/>
                  </a:moveTo>
                  <a:lnTo>
                    <a:pt x="59435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94042" y="214883"/>
              <a:ext cx="64008" cy="1371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854061" y="22631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840345" y="2308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75754" y="228599"/>
              <a:ext cx="50292" cy="914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803769" y="235458"/>
              <a:ext cx="68580" cy="5080"/>
            </a:xfrm>
            <a:custGeom>
              <a:avLst/>
              <a:gdLst/>
              <a:ahLst/>
              <a:cxnLst/>
              <a:rect l="l" t="t" r="r" b="b"/>
              <a:pathLst>
                <a:path w="68579" h="5079">
                  <a:moveTo>
                    <a:pt x="22860" y="0"/>
                  </a:moveTo>
                  <a:lnTo>
                    <a:pt x="68579" y="0"/>
                  </a:lnTo>
                </a:path>
                <a:path w="68579" h="5079">
                  <a:moveTo>
                    <a:pt x="0" y="4572"/>
                  </a:moveTo>
                  <a:lnTo>
                    <a:pt x="41148" y="4572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39178" y="237743"/>
              <a:ext cx="50292" cy="914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9762621" y="244602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7432" y="0"/>
                  </a:moveTo>
                  <a:lnTo>
                    <a:pt x="68580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98030" y="246888"/>
              <a:ext cx="73152" cy="1828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726045" y="258318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2860" y="0"/>
                  </a:moveTo>
                  <a:lnTo>
                    <a:pt x="68579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79742" y="265176"/>
              <a:ext cx="50292" cy="914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9712330" y="2720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698614" y="27660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34021" y="274320"/>
              <a:ext cx="73152" cy="13716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675754" y="28117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97445" y="288036"/>
              <a:ext cx="64008" cy="1371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65442" y="301752"/>
              <a:ext cx="64008" cy="137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33438" y="315468"/>
              <a:ext cx="64008" cy="914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01433" y="324611"/>
              <a:ext cx="59436" cy="1371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00850" y="283463"/>
              <a:ext cx="406907" cy="9144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78573" y="338327"/>
              <a:ext cx="50292" cy="914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46569" y="347472"/>
              <a:ext cx="59436" cy="1371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68845" y="361188"/>
              <a:ext cx="91440" cy="2743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81978" y="374904"/>
              <a:ext cx="237743" cy="4114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27697" y="397763"/>
              <a:ext cx="41148" cy="457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49973" y="402336"/>
              <a:ext cx="137160" cy="2743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113397" y="429768"/>
              <a:ext cx="132588" cy="1371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9099682" y="44576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076821" y="45034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4AC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067678" y="45491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423026" y="443484"/>
              <a:ext cx="781812" cy="18745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14250" y="516636"/>
              <a:ext cx="2464308" cy="100584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2548006" y="614934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28015" y="0"/>
                  </a:lnTo>
                </a:path>
              </a:pathLst>
            </a:custGeom>
            <a:ln w="4572">
              <a:solidFill>
                <a:srgbClr val="6FC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267578" y="630936"/>
              <a:ext cx="265175" cy="54864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8253861" y="66065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90522" y="612648"/>
              <a:ext cx="1444751" cy="10515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8116702" y="665226"/>
              <a:ext cx="192405" cy="22860"/>
            </a:xfrm>
            <a:custGeom>
              <a:avLst/>
              <a:gdLst/>
              <a:ahLst/>
              <a:cxnLst/>
              <a:rect l="l" t="t" r="r" b="b"/>
              <a:pathLst>
                <a:path w="192404" h="22859">
                  <a:moveTo>
                    <a:pt x="114300" y="0"/>
                  </a:moveTo>
                  <a:lnTo>
                    <a:pt x="192023" y="0"/>
                  </a:lnTo>
                </a:path>
                <a:path w="192404" h="22859">
                  <a:moveTo>
                    <a:pt x="96011" y="4572"/>
                  </a:moveTo>
                  <a:lnTo>
                    <a:pt x="169164" y="4572"/>
                  </a:lnTo>
                </a:path>
                <a:path w="192404" h="22859">
                  <a:moveTo>
                    <a:pt x="73151" y="9144"/>
                  </a:moveTo>
                  <a:lnTo>
                    <a:pt x="146304" y="9144"/>
                  </a:lnTo>
                </a:path>
                <a:path w="192404" h="22859">
                  <a:moveTo>
                    <a:pt x="50291" y="13716"/>
                  </a:moveTo>
                  <a:lnTo>
                    <a:pt x="123444" y="13716"/>
                  </a:lnTo>
                </a:path>
                <a:path w="192404" h="22859">
                  <a:moveTo>
                    <a:pt x="22859" y="18288"/>
                  </a:moveTo>
                  <a:lnTo>
                    <a:pt x="100583" y="18288"/>
                  </a:lnTo>
                </a:path>
                <a:path w="192404" h="22859">
                  <a:moveTo>
                    <a:pt x="0" y="22859"/>
                  </a:moveTo>
                  <a:lnTo>
                    <a:pt x="82296" y="22859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253861" y="68808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089269" y="69265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231002" y="69265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066409" y="697230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217285" y="69723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034406" y="701801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194426" y="701801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2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984114" y="706373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157850" y="706373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0" y="0"/>
                  </a:moveTo>
                  <a:lnTo>
                    <a:pt x="64007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952109" y="710945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134990" y="710945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03839" y="617219"/>
              <a:ext cx="1399030" cy="2148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707258" y="715518"/>
              <a:ext cx="2313940" cy="0"/>
            </a:xfrm>
            <a:custGeom>
              <a:avLst/>
              <a:gdLst/>
              <a:ahLst/>
              <a:cxnLst/>
              <a:rect l="l" t="t" r="r" b="b"/>
              <a:pathLst>
                <a:path w="2313940">
                  <a:moveTo>
                    <a:pt x="0" y="0"/>
                  </a:moveTo>
                  <a:lnTo>
                    <a:pt x="182879" y="0"/>
                  </a:lnTo>
                </a:path>
                <a:path w="2313940">
                  <a:moveTo>
                    <a:pt x="2217420" y="0"/>
                  </a:moveTo>
                  <a:lnTo>
                    <a:pt x="231343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116702" y="71551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766694" y="720090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182879" y="0"/>
                  </a:lnTo>
                </a:path>
                <a:path w="2226945">
                  <a:moveTo>
                    <a:pt x="2130551" y="0"/>
                  </a:moveTo>
                  <a:lnTo>
                    <a:pt x="222656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093842" y="72009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821558" y="724662"/>
              <a:ext cx="2144395" cy="0"/>
            </a:xfrm>
            <a:custGeom>
              <a:avLst/>
              <a:gdLst/>
              <a:ahLst/>
              <a:cxnLst/>
              <a:rect l="l" t="t" r="r" b="b"/>
              <a:pathLst>
                <a:path w="2144395">
                  <a:moveTo>
                    <a:pt x="0" y="0"/>
                  </a:moveTo>
                  <a:lnTo>
                    <a:pt x="187452" y="0"/>
                  </a:lnTo>
                </a:path>
                <a:path w="2144395">
                  <a:moveTo>
                    <a:pt x="2039111" y="0"/>
                  </a:moveTo>
                  <a:lnTo>
                    <a:pt x="2144267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075554" y="724662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876422" y="729234"/>
              <a:ext cx="2062480" cy="0"/>
            </a:xfrm>
            <a:custGeom>
              <a:avLst/>
              <a:gdLst/>
              <a:ahLst/>
              <a:cxnLst/>
              <a:rect l="l" t="t" r="r" b="b"/>
              <a:pathLst>
                <a:path w="2062479">
                  <a:moveTo>
                    <a:pt x="0" y="0"/>
                  </a:moveTo>
                  <a:lnTo>
                    <a:pt x="192023" y="0"/>
                  </a:lnTo>
                </a:path>
                <a:path w="2062479">
                  <a:moveTo>
                    <a:pt x="1952243" y="0"/>
                  </a:moveTo>
                  <a:lnTo>
                    <a:pt x="20619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052694" y="72923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926714" y="733805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4">
                  <a:moveTo>
                    <a:pt x="0" y="0"/>
                  </a:moveTo>
                  <a:lnTo>
                    <a:pt x="205740" y="0"/>
                  </a:lnTo>
                </a:path>
                <a:path w="1975484">
                  <a:moveTo>
                    <a:pt x="1865376" y="0"/>
                  </a:moveTo>
                  <a:lnTo>
                    <a:pt x="1975104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029833" y="73380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986150" y="738377"/>
              <a:ext cx="1888489" cy="0"/>
            </a:xfrm>
            <a:custGeom>
              <a:avLst/>
              <a:gdLst/>
              <a:ahLst/>
              <a:cxnLst/>
              <a:rect l="l" t="t" r="r" b="b"/>
              <a:pathLst>
                <a:path w="1888490">
                  <a:moveTo>
                    <a:pt x="0" y="0"/>
                  </a:moveTo>
                  <a:lnTo>
                    <a:pt x="205740" y="0"/>
                  </a:lnTo>
                </a:path>
                <a:path w="1888490">
                  <a:moveTo>
                    <a:pt x="1773936" y="0"/>
                  </a:moveTo>
                  <a:lnTo>
                    <a:pt x="188823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002402" y="738377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050158" y="742949"/>
              <a:ext cx="1792605" cy="0"/>
            </a:xfrm>
            <a:custGeom>
              <a:avLst/>
              <a:gdLst/>
              <a:ahLst/>
              <a:cxnLst/>
              <a:rect l="l" t="t" r="r" b="b"/>
              <a:pathLst>
                <a:path w="1792604">
                  <a:moveTo>
                    <a:pt x="0" y="0"/>
                  </a:moveTo>
                  <a:lnTo>
                    <a:pt x="205740" y="0"/>
                  </a:lnTo>
                </a:path>
                <a:path w="1792604">
                  <a:moveTo>
                    <a:pt x="1664207" y="0"/>
                  </a:moveTo>
                  <a:lnTo>
                    <a:pt x="179222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984114" y="742949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169029" y="747522"/>
              <a:ext cx="1600200" cy="0"/>
            </a:xfrm>
            <a:custGeom>
              <a:avLst/>
              <a:gdLst/>
              <a:ahLst/>
              <a:cxnLst/>
              <a:rect l="l" t="t" r="r" b="b"/>
              <a:pathLst>
                <a:path w="1600200">
                  <a:moveTo>
                    <a:pt x="0" y="0"/>
                  </a:moveTo>
                  <a:lnTo>
                    <a:pt x="242315" y="0"/>
                  </a:lnTo>
                </a:path>
                <a:path w="1600200">
                  <a:moveTo>
                    <a:pt x="1458467" y="0"/>
                  </a:moveTo>
                  <a:lnTo>
                    <a:pt x="160019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933821" y="74752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233038" y="752094"/>
              <a:ext cx="1495425" cy="0"/>
            </a:xfrm>
            <a:custGeom>
              <a:avLst/>
              <a:gdLst/>
              <a:ahLst/>
              <a:cxnLst/>
              <a:rect l="l" t="t" r="r" b="b"/>
              <a:pathLst>
                <a:path w="1495425">
                  <a:moveTo>
                    <a:pt x="0" y="0"/>
                  </a:moveTo>
                  <a:lnTo>
                    <a:pt x="251459" y="0"/>
                  </a:lnTo>
                </a:path>
                <a:path w="1495425">
                  <a:moveTo>
                    <a:pt x="1339596" y="0"/>
                  </a:moveTo>
                  <a:lnTo>
                    <a:pt x="149504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906390" y="752094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310761" y="756666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265175" y="0"/>
                  </a:lnTo>
                </a:path>
                <a:path w="1376679">
                  <a:moveTo>
                    <a:pt x="1211579" y="0"/>
                  </a:moveTo>
                  <a:lnTo>
                    <a:pt x="13761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878957" y="756666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0" y="0"/>
                  </a:moveTo>
                  <a:lnTo>
                    <a:pt x="86868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383914" y="761237"/>
              <a:ext cx="1262380" cy="0"/>
            </a:xfrm>
            <a:custGeom>
              <a:avLst/>
              <a:gdLst/>
              <a:ahLst/>
              <a:cxnLst/>
              <a:rect l="l" t="t" r="r" b="b"/>
              <a:pathLst>
                <a:path w="1262379">
                  <a:moveTo>
                    <a:pt x="0" y="0"/>
                  </a:moveTo>
                  <a:lnTo>
                    <a:pt x="297179" y="0"/>
                  </a:lnTo>
                </a:path>
                <a:path w="1262379">
                  <a:moveTo>
                    <a:pt x="1065276" y="0"/>
                  </a:moveTo>
                  <a:lnTo>
                    <a:pt x="126187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851526" y="761237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461638" y="765809"/>
              <a:ext cx="1134110" cy="18415"/>
            </a:xfrm>
            <a:custGeom>
              <a:avLst/>
              <a:gdLst/>
              <a:ahLst/>
              <a:cxnLst/>
              <a:rect l="l" t="t" r="r" b="b"/>
              <a:pathLst>
                <a:path w="1134109" h="18415">
                  <a:moveTo>
                    <a:pt x="0" y="0"/>
                  </a:moveTo>
                  <a:lnTo>
                    <a:pt x="329184" y="0"/>
                  </a:lnTo>
                </a:path>
                <a:path w="1134109" h="18415">
                  <a:moveTo>
                    <a:pt x="891540" y="0"/>
                  </a:moveTo>
                  <a:lnTo>
                    <a:pt x="1133855" y="0"/>
                  </a:lnTo>
                </a:path>
                <a:path w="1134109" h="18415">
                  <a:moveTo>
                    <a:pt x="82296" y="4571"/>
                  </a:moveTo>
                  <a:lnTo>
                    <a:pt x="562355" y="4571"/>
                  </a:lnTo>
                </a:path>
                <a:path w="1134109" h="18415">
                  <a:moveTo>
                    <a:pt x="640079" y="4571"/>
                  </a:moveTo>
                  <a:lnTo>
                    <a:pt x="1078992" y="4571"/>
                  </a:lnTo>
                </a:path>
                <a:path w="1134109" h="18415">
                  <a:moveTo>
                    <a:pt x="187451" y="9143"/>
                  </a:moveTo>
                  <a:lnTo>
                    <a:pt x="1010412" y="9143"/>
                  </a:lnTo>
                </a:path>
                <a:path w="1134109" h="18415">
                  <a:moveTo>
                    <a:pt x="292607" y="13715"/>
                  </a:moveTo>
                  <a:lnTo>
                    <a:pt x="928116" y="13715"/>
                  </a:lnTo>
                </a:path>
                <a:path w="1134109" h="18415">
                  <a:moveTo>
                    <a:pt x="484631" y="18287"/>
                  </a:moveTo>
                  <a:lnTo>
                    <a:pt x="763523" y="18287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74670" y="717804"/>
              <a:ext cx="2340864" cy="10972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185551" y="83438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1FB6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7203" y="832103"/>
              <a:ext cx="630935" cy="132588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358019" y="966977"/>
              <a:ext cx="370840" cy="68580"/>
            </a:xfrm>
            <a:custGeom>
              <a:avLst/>
              <a:gdLst/>
              <a:ahLst/>
              <a:cxnLst/>
              <a:rect l="l" t="t" r="r" b="b"/>
              <a:pathLst>
                <a:path w="370840" h="68580">
                  <a:moveTo>
                    <a:pt x="306324" y="0"/>
                  </a:moveTo>
                  <a:lnTo>
                    <a:pt x="370331" y="0"/>
                  </a:lnTo>
                </a:path>
                <a:path w="370840" h="68580">
                  <a:moveTo>
                    <a:pt x="292608" y="4572"/>
                  </a:moveTo>
                  <a:lnTo>
                    <a:pt x="352043" y="4572"/>
                  </a:lnTo>
                </a:path>
                <a:path w="370840" h="68580">
                  <a:moveTo>
                    <a:pt x="274320" y="9144"/>
                  </a:moveTo>
                  <a:lnTo>
                    <a:pt x="338327" y="9144"/>
                  </a:lnTo>
                </a:path>
                <a:path w="370840" h="68580">
                  <a:moveTo>
                    <a:pt x="256032" y="13716"/>
                  </a:moveTo>
                  <a:lnTo>
                    <a:pt x="315467" y="13716"/>
                  </a:lnTo>
                </a:path>
                <a:path w="370840" h="68580">
                  <a:moveTo>
                    <a:pt x="237744" y="18288"/>
                  </a:moveTo>
                  <a:lnTo>
                    <a:pt x="301751" y="18288"/>
                  </a:lnTo>
                </a:path>
                <a:path w="370840" h="68580">
                  <a:moveTo>
                    <a:pt x="214883" y="22860"/>
                  </a:moveTo>
                  <a:lnTo>
                    <a:pt x="283464" y="22860"/>
                  </a:lnTo>
                </a:path>
                <a:path w="370840" h="68580">
                  <a:moveTo>
                    <a:pt x="201168" y="27432"/>
                  </a:moveTo>
                  <a:lnTo>
                    <a:pt x="260603" y="27432"/>
                  </a:lnTo>
                </a:path>
                <a:path w="370840" h="68580">
                  <a:moveTo>
                    <a:pt x="164592" y="32004"/>
                  </a:moveTo>
                  <a:lnTo>
                    <a:pt x="224027" y="32004"/>
                  </a:lnTo>
                </a:path>
                <a:path w="370840" h="68580">
                  <a:moveTo>
                    <a:pt x="141732" y="36576"/>
                  </a:moveTo>
                  <a:lnTo>
                    <a:pt x="210312" y="36576"/>
                  </a:lnTo>
                </a:path>
                <a:path w="370840" h="68580">
                  <a:moveTo>
                    <a:pt x="118872" y="41148"/>
                  </a:moveTo>
                  <a:lnTo>
                    <a:pt x="187452" y="41148"/>
                  </a:lnTo>
                </a:path>
                <a:path w="370840" h="68580">
                  <a:moveTo>
                    <a:pt x="105156" y="45720"/>
                  </a:moveTo>
                  <a:lnTo>
                    <a:pt x="169163" y="45720"/>
                  </a:lnTo>
                </a:path>
                <a:path w="370840" h="68580">
                  <a:moveTo>
                    <a:pt x="82296" y="50292"/>
                  </a:moveTo>
                  <a:lnTo>
                    <a:pt x="150876" y="50292"/>
                  </a:lnTo>
                </a:path>
                <a:path w="370840" h="68580">
                  <a:moveTo>
                    <a:pt x="64008" y="54864"/>
                  </a:moveTo>
                  <a:lnTo>
                    <a:pt x="128015" y="54864"/>
                  </a:lnTo>
                </a:path>
                <a:path w="370840" h="68580">
                  <a:moveTo>
                    <a:pt x="41147" y="59436"/>
                  </a:moveTo>
                  <a:lnTo>
                    <a:pt x="114300" y="59436"/>
                  </a:lnTo>
                </a:path>
                <a:path w="370840" h="68580">
                  <a:moveTo>
                    <a:pt x="22859" y="64008"/>
                  </a:moveTo>
                  <a:lnTo>
                    <a:pt x="91440" y="64008"/>
                  </a:lnTo>
                </a:path>
                <a:path w="370840" h="68580">
                  <a:moveTo>
                    <a:pt x="0" y="68580"/>
                  </a:moveTo>
                  <a:lnTo>
                    <a:pt x="73152" y="6858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/>
          <p:nvPr/>
        </p:nvSpPr>
        <p:spPr>
          <a:xfrm>
            <a:off x="307727" y="1040130"/>
            <a:ext cx="105410" cy="13970"/>
          </a:xfrm>
          <a:custGeom>
            <a:avLst/>
            <a:gdLst/>
            <a:ahLst/>
            <a:cxnLst/>
            <a:rect l="l" t="t" r="r" b="b"/>
            <a:pathLst>
              <a:path w="105409" h="13969">
                <a:moveTo>
                  <a:pt x="32003" y="0"/>
                </a:moveTo>
                <a:lnTo>
                  <a:pt x="105156" y="0"/>
                </a:lnTo>
              </a:path>
              <a:path w="105409" h="13969">
                <a:moveTo>
                  <a:pt x="0" y="4572"/>
                </a:moveTo>
                <a:lnTo>
                  <a:pt x="59435" y="4572"/>
                </a:lnTo>
              </a:path>
              <a:path w="105409" h="13969">
                <a:moveTo>
                  <a:pt x="4571" y="9143"/>
                </a:moveTo>
                <a:lnTo>
                  <a:pt x="36575" y="9143"/>
                </a:lnTo>
              </a:path>
              <a:path w="105409" h="13969">
                <a:moveTo>
                  <a:pt x="4571" y="13715"/>
                </a:moveTo>
                <a:lnTo>
                  <a:pt x="13716" y="13715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>
            <a:spLocks noGrp="1"/>
          </p:cNvSpPr>
          <p:nvPr>
            <p:ph type="title"/>
          </p:nvPr>
        </p:nvSpPr>
        <p:spPr>
          <a:xfrm>
            <a:off x="3213100" y="958850"/>
            <a:ext cx="373380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400" spc="-1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2400" spc="-7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ТАКОЕ</a:t>
            </a:r>
            <a:r>
              <a:rPr sz="2400" spc="-5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БЮДЖЕТ?</a:t>
            </a:r>
          </a:p>
        </p:txBody>
      </p:sp>
      <p:sp>
        <p:nvSpPr>
          <p:cNvPr id="188" name="object 188"/>
          <p:cNvSpPr txBox="1"/>
          <p:nvPr/>
        </p:nvSpPr>
        <p:spPr>
          <a:xfrm>
            <a:off x="903104" y="1744471"/>
            <a:ext cx="8735060" cy="116249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R="5080" algn="just">
              <a:spcBef>
                <a:spcPts val="425"/>
              </a:spcBef>
            </a:pPr>
            <a:r>
              <a:rPr lang="ru-RU" sz="2400" b="1" i="1" spc="5" dirty="0" smtClean="0">
                <a:latin typeface="Constantia"/>
                <a:cs typeface="Constantia"/>
              </a:rPr>
              <a:t>	</a:t>
            </a:r>
            <a:r>
              <a:rPr sz="2400" b="1" i="1" spc="5" smtClean="0">
                <a:latin typeface="Constantia"/>
                <a:cs typeface="Constantia"/>
              </a:rPr>
              <a:t>Бюджет</a:t>
            </a:r>
            <a:r>
              <a:rPr sz="2400" b="1" i="1" spc="30" smtClean="0">
                <a:latin typeface="Constantia"/>
                <a:cs typeface="Constantia"/>
              </a:rPr>
              <a:t> </a:t>
            </a:r>
            <a:r>
              <a:rPr sz="2400" i="1" spc="20" dirty="0">
                <a:latin typeface="Constantia"/>
                <a:cs typeface="Constantia"/>
              </a:rPr>
              <a:t>—</a:t>
            </a:r>
            <a:r>
              <a:rPr sz="2400" i="1" spc="15" dirty="0">
                <a:latin typeface="Constantia"/>
                <a:cs typeface="Constantia"/>
              </a:rPr>
              <a:t> </a:t>
            </a:r>
            <a:r>
              <a:rPr sz="2400" i="1" dirty="0">
                <a:latin typeface="Constantia"/>
                <a:cs typeface="Constantia"/>
              </a:rPr>
              <a:t>схема доходов</a:t>
            </a:r>
            <a:r>
              <a:rPr sz="2400" i="1" spc="-25" dirty="0">
                <a:latin typeface="Constantia"/>
                <a:cs typeface="Constantia"/>
              </a:rPr>
              <a:t> </a:t>
            </a:r>
            <a:r>
              <a:rPr sz="2400" i="1" spc="10" dirty="0">
                <a:latin typeface="Constantia"/>
                <a:cs typeface="Constantia"/>
              </a:rPr>
              <a:t>и</a:t>
            </a:r>
            <a:r>
              <a:rPr sz="2400" i="1" spc="15" dirty="0">
                <a:latin typeface="Constantia"/>
                <a:cs typeface="Constantia"/>
              </a:rPr>
              <a:t> </a:t>
            </a:r>
            <a:r>
              <a:rPr sz="2400" i="1" spc="5" dirty="0">
                <a:latin typeface="Constantia"/>
                <a:cs typeface="Constantia"/>
              </a:rPr>
              <a:t>расходов</a:t>
            </a:r>
            <a:r>
              <a:rPr sz="2400" i="1" spc="-15" dirty="0">
                <a:latin typeface="Constantia"/>
                <a:cs typeface="Constantia"/>
              </a:rPr>
              <a:t> </a:t>
            </a:r>
            <a:r>
              <a:rPr sz="2400" i="1" spc="5" dirty="0">
                <a:latin typeface="Constantia"/>
                <a:cs typeface="Constantia"/>
              </a:rPr>
              <a:t>определённого</a:t>
            </a:r>
            <a:r>
              <a:rPr sz="2400" i="1" spc="25" dirty="0">
                <a:latin typeface="Constantia"/>
                <a:cs typeface="Constantia"/>
              </a:rPr>
              <a:t> </a:t>
            </a:r>
            <a:r>
              <a:rPr sz="2400" i="1" spc="5" dirty="0">
                <a:latin typeface="Constantia"/>
                <a:cs typeface="Constantia"/>
              </a:rPr>
              <a:t>объекта </a:t>
            </a:r>
            <a:r>
              <a:rPr sz="2400" i="1" spc="-550" dirty="0">
                <a:latin typeface="Constantia"/>
                <a:cs typeface="Constantia"/>
              </a:rPr>
              <a:t> </a:t>
            </a:r>
            <a:r>
              <a:rPr sz="2400" i="1" dirty="0">
                <a:latin typeface="Constantia"/>
                <a:cs typeface="Constantia"/>
              </a:rPr>
              <a:t>(семьи, </a:t>
            </a:r>
            <a:r>
              <a:rPr sz="2400" i="1" spc="5" dirty="0">
                <a:latin typeface="Constantia"/>
                <a:cs typeface="Constantia"/>
              </a:rPr>
              <a:t>бизнеса, организации, государства </a:t>
            </a:r>
            <a:r>
              <a:rPr sz="2400" i="1" spc="10" dirty="0">
                <a:latin typeface="Constantia"/>
                <a:cs typeface="Constantia"/>
              </a:rPr>
              <a:t>и </a:t>
            </a:r>
            <a:r>
              <a:rPr sz="2400" i="1" spc="15" dirty="0">
                <a:latin typeface="Constantia"/>
                <a:cs typeface="Constantia"/>
              </a:rPr>
              <a:t>т. </a:t>
            </a:r>
            <a:r>
              <a:rPr sz="2400" i="1" spc="-25" dirty="0">
                <a:latin typeface="Constantia"/>
                <a:cs typeface="Constantia"/>
              </a:rPr>
              <a:t>д.), </a:t>
            </a:r>
            <a:r>
              <a:rPr sz="2400" i="1" spc="-20" dirty="0">
                <a:latin typeface="Constantia"/>
                <a:cs typeface="Constantia"/>
              </a:rPr>
              <a:t> </a:t>
            </a:r>
            <a:r>
              <a:rPr sz="2400" i="1" spc="5" dirty="0">
                <a:latin typeface="Constantia"/>
                <a:cs typeface="Constantia"/>
              </a:rPr>
              <a:t>устанавливаемая</a:t>
            </a:r>
            <a:r>
              <a:rPr sz="2400" i="1" spc="-40" dirty="0">
                <a:latin typeface="Constantia"/>
                <a:cs typeface="Constantia"/>
              </a:rPr>
              <a:t> </a:t>
            </a:r>
            <a:r>
              <a:rPr sz="2400" i="1" spc="10" dirty="0">
                <a:latin typeface="Constantia"/>
                <a:cs typeface="Constantia"/>
              </a:rPr>
              <a:t>на</a:t>
            </a:r>
            <a:r>
              <a:rPr sz="2400" i="1" dirty="0">
                <a:latin typeface="Constantia"/>
                <a:cs typeface="Constantia"/>
              </a:rPr>
              <a:t> </a:t>
            </a:r>
            <a:r>
              <a:rPr sz="2400" i="1" spc="5" dirty="0">
                <a:latin typeface="Constantia"/>
                <a:cs typeface="Constantia"/>
              </a:rPr>
              <a:t>определённый</a:t>
            </a:r>
            <a:r>
              <a:rPr sz="2400" i="1" spc="15" dirty="0">
                <a:latin typeface="Constantia"/>
                <a:cs typeface="Constantia"/>
              </a:rPr>
              <a:t> </a:t>
            </a:r>
            <a:r>
              <a:rPr sz="2400" i="1" spc="5" dirty="0">
                <a:latin typeface="Constantia"/>
                <a:cs typeface="Constantia"/>
              </a:rPr>
              <a:t>период</a:t>
            </a:r>
            <a:r>
              <a:rPr sz="2400" i="1" spc="25" dirty="0">
                <a:latin typeface="Constantia"/>
                <a:cs typeface="Constantia"/>
              </a:rPr>
              <a:t> </a:t>
            </a:r>
            <a:r>
              <a:rPr sz="2400" i="1" spc="5" dirty="0">
                <a:latin typeface="Constantia"/>
                <a:cs typeface="Constantia"/>
              </a:rPr>
              <a:t>времени.</a:t>
            </a:r>
            <a:endParaRPr sz="2400">
              <a:latin typeface="Constantia"/>
              <a:cs typeface="Constantia"/>
            </a:endParaRPr>
          </a:p>
        </p:txBody>
      </p:sp>
      <p:grpSp>
        <p:nvGrpSpPr>
          <p:cNvPr id="189" name="object 189"/>
          <p:cNvGrpSpPr/>
          <p:nvPr/>
        </p:nvGrpSpPr>
        <p:grpSpPr>
          <a:xfrm>
            <a:off x="309253" y="2977896"/>
            <a:ext cx="10075545" cy="4578350"/>
            <a:chOff x="309253" y="2977896"/>
            <a:chExt cx="10075545" cy="4578350"/>
          </a:xfrm>
        </p:grpSpPr>
        <p:pic>
          <p:nvPicPr>
            <p:cNvPr id="190" name="object 19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40189" y="3070859"/>
              <a:ext cx="2203700" cy="1964435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924949" y="3057144"/>
              <a:ext cx="2232660" cy="1978660"/>
            </a:xfrm>
            <a:custGeom>
              <a:avLst/>
              <a:gdLst/>
              <a:ahLst/>
              <a:cxnLst/>
              <a:rect l="l" t="t" r="r" b="b"/>
              <a:pathLst>
                <a:path w="2232660" h="1978660">
                  <a:moveTo>
                    <a:pt x="2232657" y="1978152"/>
                  </a:moveTo>
                  <a:lnTo>
                    <a:pt x="2232657" y="361188"/>
                  </a:lnTo>
                  <a:lnTo>
                    <a:pt x="2231133" y="341376"/>
                  </a:lnTo>
                  <a:lnTo>
                    <a:pt x="2228085" y="323088"/>
                  </a:lnTo>
                  <a:lnTo>
                    <a:pt x="2225037" y="303276"/>
                  </a:lnTo>
                  <a:lnTo>
                    <a:pt x="2209797" y="249936"/>
                  </a:lnTo>
                  <a:lnTo>
                    <a:pt x="2186937" y="198120"/>
                  </a:lnTo>
                  <a:lnTo>
                    <a:pt x="2145789" y="137160"/>
                  </a:lnTo>
                  <a:lnTo>
                    <a:pt x="2093973" y="86868"/>
                  </a:lnTo>
                  <a:lnTo>
                    <a:pt x="2048253" y="54864"/>
                  </a:lnTo>
                  <a:lnTo>
                    <a:pt x="2033013" y="45720"/>
                  </a:lnTo>
                  <a:lnTo>
                    <a:pt x="1982721" y="22860"/>
                  </a:lnTo>
                  <a:lnTo>
                    <a:pt x="1946145" y="10668"/>
                  </a:lnTo>
                  <a:lnTo>
                    <a:pt x="1927857" y="7620"/>
                  </a:lnTo>
                  <a:lnTo>
                    <a:pt x="1909569" y="3048"/>
                  </a:lnTo>
                  <a:lnTo>
                    <a:pt x="1869945" y="0"/>
                  </a:lnTo>
                  <a:lnTo>
                    <a:pt x="362712" y="0"/>
                  </a:lnTo>
                  <a:lnTo>
                    <a:pt x="323088" y="4572"/>
                  </a:lnTo>
                  <a:lnTo>
                    <a:pt x="268224" y="16764"/>
                  </a:lnTo>
                  <a:lnTo>
                    <a:pt x="216408" y="36576"/>
                  </a:lnTo>
                  <a:lnTo>
                    <a:pt x="169164" y="64008"/>
                  </a:lnTo>
                  <a:lnTo>
                    <a:pt x="153924" y="76200"/>
                  </a:lnTo>
                  <a:lnTo>
                    <a:pt x="138684" y="86868"/>
                  </a:lnTo>
                  <a:lnTo>
                    <a:pt x="124968" y="99060"/>
                  </a:lnTo>
                  <a:lnTo>
                    <a:pt x="99060" y="124968"/>
                  </a:lnTo>
                  <a:lnTo>
                    <a:pt x="88392" y="138684"/>
                  </a:lnTo>
                  <a:lnTo>
                    <a:pt x="76200" y="152400"/>
                  </a:lnTo>
                  <a:lnTo>
                    <a:pt x="38100" y="216408"/>
                  </a:lnTo>
                  <a:lnTo>
                    <a:pt x="12192" y="286512"/>
                  </a:lnTo>
                  <a:lnTo>
                    <a:pt x="0" y="381000"/>
                  </a:lnTo>
                  <a:lnTo>
                    <a:pt x="0" y="1978152"/>
                  </a:lnTo>
                  <a:lnTo>
                    <a:pt x="28956" y="1978152"/>
                  </a:lnTo>
                  <a:lnTo>
                    <a:pt x="28956" y="362712"/>
                  </a:lnTo>
                  <a:lnTo>
                    <a:pt x="30480" y="344424"/>
                  </a:lnTo>
                  <a:lnTo>
                    <a:pt x="39624" y="292608"/>
                  </a:lnTo>
                  <a:lnTo>
                    <a:pt x="56388" y="242316"/>
                  </a:lnTo>
                  <a:lnTo>
                    <a:pt x="80772" y="196596"/>
                  </a:lnTo>
                  <a:lnTo>
                    <a:pt x="109728" y="155448"/>
                  </a:lnTo>
                  <a:lnTo>
                    <a:pt x="144780" y="118872"/>
                  </a:lnTo>
                  <a:lnTo>
                    <a:pt x="184404" y="86868"/>
                  </a:lnTo>
                  <a:lnTo>
                    <a:pt x="228600" y="62484"/>
                  </a:lnTo>
                  <a:lnTo>
                    <a:pt x="277368" y="42672"/>
                  </a:lnTo>
                  <a:lnTo>
                    <a:pt x="329184" y="32004"/>
                  </a:lnTo>
                  <a:lnTo>
                    <a:pt x="345948" y="28956"/>
                  </a:lnTo>
                  <a:lnTo>
                    <a:pt x="362712" y="27559"/>
                  </a:lnTo>
                  <a:lnTo>
                    <a:pt x="1869945" y="27432"/>
                  </a:lnTo>
                  <a:lnTo>
                    <a:pt x="1888233" y="28956"/>
                  </a:lnTo>
                  <a:lnTo>
                    <a:pt x="1904997" y="32004"/>
                  </a:lnTo>
                  <a:lnTo>
                    <a:pt x="1923285" y="35052"/>
                  </a:lnTo>
                  <a:lnTo>
                    <a:pt x="1973577" y="48768"/>
                  </a:lnTo>
                  <a:lnTo>
                    <a:pt x="2020821" y="70104"/>
                  </a:lnTo>
                  <a:lnTo>
                    <a:pt x="2034537" y="79248"/>
                  </a:lnTo>
                  <a:lnTo>
                    <a:pt x="2049777" y="88392"/>
                  </a:lnTo>
                  <a:lnTo>
                    <a:pt x="2089401" y="118872"/>
                  </a:lnTo>
                  <a:lnTo>
                    <a:pt x="2124453" y="156972"/>
                  </a:lnTo>
                  <a:lnTo>
                    <a:pt x="2135121" y="169164"/>
                  </a:lnTo>
                  <a:lnTo>
                    <a:pt x="2162553" y="213360"/>
                  </a:lnTo>
                  <a:lnTo>
                    <a:pt x="2183889" y="259080"/>
                  </a:lnTo>
                  <a:lnTo>
                    <a:pt x="2197605" y="309372"/>
                  </a:lnTo>
                  <a:lnTo>
                    <a:pt x="2205225" y="381000"/>
                  </a:lnTo>
                  <a:lnTo>
                    <a:pt x="2205225" y="1978152"/>
                  </a:lnTo>
                  <a:lnTo>
                    <a:pt x="2232657" y="1978152"/>
                  </a:lnTo>
                  <a:close/>
                </a:path>
              </a:pathLst>
            </a:custGeom>
            <a:solidFill>
              <a:srgbClr val="074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481962" y="3070859"/>
              <a:ext cx="2046731" cy="1964435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4468246" y="3057144"/>
              <a:ext cx="2074545" cy="1978660"/>
            </a:xfrm>
            <a:custGeom>
              <a:avLst/>
              <a:gdLst/>
              <a:ahLst/>
              <a:cxnLst/>
              <a:rect l="l" t="t" r="r" b="b"/>
              <a:pathLst>
                <a:path w="2074545" h="1978660">
                  <a:moveTo>
                    <a:pt x="2074164" y="1978152"/>
                  </a:moveTo>
                  <a:lnTo>
                    <a:pt x="2074164" y="336804"/>
                  </a:lnTo>
                  <a:lnTo>
                    <a:pt x="2072640" y="318516"/>
                  </a:lnTo>
                  <a:lnTo>
                    <a:pt x="2066544" y="281940"/>
                  </a:lnTo>
                  <a:lnTo>
                    <a:pt x="2063496" y="265176"/>
                  </a:lnTo>
                  <a:lnTo>
                    <a:pt x="2057400" y="248412"/>
                  </a:lnTo>
                  <a:lnTo>
                    <a:pt x="2052828" y="231648"/>
                  </a:lnTo>
                  <a:lnTo>
                    <a:pt x="2046732" y="216408"/>
                  </a:lnTo>
                  <a:lnTo>
                    <a:pt x="2039112" y="199644"/>
                  </a:lnTo>
                  <a:lnTo>
                    <a:pt x="2031492" y="184404"/>
                  </a:lnTo>
                  <a:lnTo>
                    <a:pt x="2022348" y="170688"/>
                  </a:lnTo>
                  <a:lnTo>
                    <a:pt x="2013204" y="155448"/>
                  </a:lnTo>
                  <a:lnTo>
                    <a:pt x="2004060" y="141732"/>
                  </a:lnTo>
                  <a:lnTo>
                    <a:pt x="1993392" y="128016"/>
                  </a:lnTo>
                  <a:lnTo>
                    <a:pt x="1981200" y="115824"/>
                  </a:lnTo>
                  <a:lnTo>
                    <a:pt x="1970532" y="103632"/>
                  </a:lnTo>
                  <a:lnTo>
                    <a:pt x="1917192" y="59436"/>
                  </a:lnTo>
                  <a:lnTo>
                    <a:pt x="1872996" y="35052"/>
                  </a:lnTo>
                  <a:lnTo>
                    <a:pt x="1824228" y="15240"/>
                  </a:lnTo>
                  <a:lnTo>
                    <a:pt x="1772412" y="3048"/>
                  </a:lnTo>
                  <a:lnTo>
                    <a:pt x="1754124" y="1524"/>
                  </a:lnTo>
                  <a:lnTo>
                    <a:pt x="1737360" y="0"/>
                  </a:lnTo>
                  <a:lnTo>
                    <a:pt x="336804" y="0"/>
                  </a:lnTo>
                  <a:lnTo>
                    <a:pt x="300228" y="3048"/>
                  </a:lnTo>
                  <a:lnTo>
                    <a:pt x="248412" y="15240"/>
                  </a:lnTo>
                  <a:lnTo>
                    <a:pt x="199644" y="35052"/>
                  </a:lnTo>
                  <a:lnTo>
                    <a:pt x="170688" y="51816"/>
                  </a:lnTo>
                  <a:lnTo>
                    <a:pt x="155448" y="60960"/>
                  </a:lnTo>
                  <a:lnTo>
                    <a:pt x="115824" y="91440"/>
                  </a:lnTo>
                  <a:lnTo>
                    <a:pt x="80772" y="129540"/>
                  </a:lnTo>
                  <a:lnTo>
                    <a:pt x="70104" y="141732"/>
                  </a:lnTo>
                  <a:lnTo>
                    <a:pt x="27432" y="216408"/>
                  </a:lnTo>
                  <a:lnTo>
                    <a:pt x="6096" y="283464"/>
                  </a:lnTo>
                  <a:lnTo>
                    <a:pt x="0" y="336804"/>
                  </a:lnTo>
                  <a:lnTo>
                    <a:pt x="0" y="1978152"/>
                  </a:lnTo>
                  <a:lnTo>
                    <a:pt x="27432" y="1978152"/>
                  </a:lnTo>
                  <a:lnTo>
                    <a:pt x="27432" y="336804"/>
                  </a:lnTo>
                  <a:lnTo>
                    <a:pt x="28956" y="320040"/>
                  </a:lnTo>
                  <a:lnTo>
                    <a:pt x="32004" y="304800"/>
                  </a:lnTo>
                  <a:lnTo>
                    <a:pt x="35052" y="288036"/>
                  </a:lnTo>
                  <a:lnTo>
                    <a:pt x="38100" y="272796"/>
                  </a:lnTo>
                  <a:lnTo>
                    <a:pt x="47244" y="242316"/>
                  </a:lnTo>
                  <a:lnTo>
                    <a:pt x="59436" y="211836"/>
                  </a:lnTo>
                  <a:lnTo>
                    <a:pt x="74676" y="184404"/>
                  </a:lnTo>
                  <a:lnTo>
                    <a:pt x="83820" y="172212"/>
                  </a:lnTo>
                  <a:lnTo>
                    <a:pt x="92964" y="158496"/>
                  </a:lnTo>
                  <a:lnTo>
                    <a:pt x="102108" y="146304"/>
                  </a:lnTo>
                  <a:lnTo>
                    <a:pt x="112776" y="134112"/>
                  </a:lnTo>
                  <a:lnTo>
                    <a:pt x="123444" y="123444"/>
                  </a:lnTo>
                  <a:lnTo>
                    <a:pt x="135636" y="112776"/>
                  </a:lnTo>
                  <a:lnTo>
                    <a:pt x="146304" y="102108"/>
                  </a:lnTo>
                  <a:lnTo>
                    <a:pt x="158496" y="91440"/>
                  </a:lnTo>
                  <a:lnTo>
                    <a:pt x="172212" y="83820"/>
                  </a:lnTo>
                  <a:lnTo>
                    <a:pt x="185928" y="74676"/>
                  </a:lnTo>
                  <a:lnTo>
                    <a:pt x="227076" y="53340"/>
                  </a:lnTo>
                  <a:lnTo>
                    <a:pt x="272796" y="38100"/>
                  </a:lnTo>
                  <a:lnTo>
                    <a:pt x="338328" y="27432"/>
                  </a:lnTo>
                  <a:lnTo>
                    <a:pt x="1735836" y="27432"/>
                  </a:lnTo>
                  <a:lnTo>
                    <a:pt x="1752600" y="28956"/>
                  </a:lnTo>
                  <a:lnTo>
                    <a:pt x="1769364" y="32004"/>
                  </a:lnTo>
                  <a:lnTo>
                    <a:pt x="1784604" y="33528"/>
                  </a:lnTo>
                  <a:lnTo>
                    <a:pt x="1831848" y="47244"/>
                  </a:lnTo>
                  <a:lnTo>
                    <a:pt x="1888236" y="74676"/>
                  </a:lnTo>
                  <a:lnTo>
                    <a:pt x="1927860" y="102108"/>
                  </a:lnTo>
                  <a:lnTo>
                    <a:pt x="1938528" y="112776"/>
                  </a:lnTo>
                  <a:lnTo>
                    <a:pt x="1950720" y="123444"/>
                  </a:lnTo>
                  <a:lnTo>
                    <a:pt x="1961388" y="135636"/>
                  </a:lnTo>
                  <a:lnTo>
                    <a:pt x="1972056" y="146304"/>
                  </a:lnTo>
                  <a:lnTo>
                    <a:pt x="1981200" y="158496"/>
                  </a:lnTo>
                  <a:lnTo>
                    <a:pt x="2014728" y="213360"/>
                  </a:lnTo>
                  <a:lnTo>
                    <a:pt x="2036064" y="272796"/>
                  </a:lnTo>
                  <a:lnTo>
                    <a:pt x="2039112" y="289560"/>
                  </a:lnTo>
                  <a:lnTo>
                    <a:pt x="2042160" y="304800"/>
                  </a:lnTo>
                  <a:lnTo>
                    <a:pt x="2045208" y="321564"/>
                  </a:lnTo>
                  <a:lnTo>
                    <a:pt x="2045208" y="338328"/>
                  </a:lnTo>
                  <a:lnTo>
                    <a:pt x="2046732" y="355092"/>
                  </a:lnTo>
                  <a:lnTo>
                    <a:pt x="2046732" y="1978152"/>
                  </a:lnTo>
                  <a:lnTo>
                    <a:pt x="2074164" y="1978152"/>
                  </a:lnTo>
                  <a:close/>
                </a:path>
              </a:pathLst>
            </a:custGeom>
            <a:solidFill>
              <a:srgbClr val="074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630545" y="2991611"/>
              <a:ext cx="2124455" cy="2043683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7616830" y="2977896"/>
              <a:ext cx="2153920" cy="2057400"/>
            </a:xfrm>
            <a:custGeom>
              <a:avLst/>
              <a:gdLst/>
              <a:ahLst/>
              <a:cxnLst/>
              <a:rect l="l" t="t" r="r" b="b"/>
              <a:pathLst>
                <a:path w="2153920" h="2057400">
                  <a:moveTo>
                    <a:pt x="2153412" y="2057400"/>
                  </a:moveTo>
                  <a:lnTo>
                    <a:pt x="2153412" y="367284"/>
                  </a:lnTo>
                  <a:lnTo>
                    <a:pt x="2148840" y="312420"/>
                  </a:lnTo>
                  <a:lnTo>
                    <a:pt x="2136648" y="259080"/>
                  </a:lnTo>
                  <a:lnTo>
                    <a:pt x="2116836" y="208788"/>
                  </a:lnTo>
                  <a:lnTo>
                    <a:pt x="2107692" y="192024"/>
                  </a:lnTo>
                  <a:lnTo>
                    <a:pt x="2100072" y="176784"/>
                  </a:lnTo>
                  <a:lnTo>
                    <a:pt x="2057400" y="120396"/>
                  </a:lnTo>
                  <a:lnTo>
                    <a:pt x="2017776" y="83820"/>
                  </a:lnTo>
                  <a:lnTo>
                    <a:pt x="1959864" y="44196"/>
                  </a:lnTo>
                  <a:lnTo>
                    <a:pt x="1894332" y="16764"/>
                  </a:lnTo>
                  <a:lnTo>
                    <a:pt x="1840992" y="4572"/>
                  </a:lnTo>
                  <a:lnTo>
                    <a:pt x="1802892" y="0"/>
                  </a:lnTo>
                  <a:lnTo>
                    <a:pt x="348996" y="0"/>
                  </a:lnTo>
                  <a:lnTo>
                    <a:pt x="329184" y="1524"/>
                  </a:lnTo>
                  <a:lnTo>
                    <a:pt x="292608" y="7620"/>
                  </a:lnTo>
                  <a:lnTo>
                    <a:pt x="275844" y="12192"/>
                  </a:lnTo>
                  <a:lnTo>
                    <a:pt x="257556" y="16764"/>
                  </a:lnTo>
                  <a:lnTo>
                    <a:pt x="207264" y="36576"/>
                  </a:lnTo>
                  <a:lnTo>
                    <a:pt x="161544" y="62484"/>
                  </a:lnTo>
                  <a:lnTo>
                    <a:pt x="147828" y="73152"/>
                  </a:lnTo>
                  <a:lnTo>
                    <a:pt x="132588" y="83820"/>
                  </a:lnTo>
                  <a:lnTo>
                    <a:pt x="120396" y="96012"/>
                  </a:lnTo>
                  <a:lnTo>
                    <a:pt x="106680" y="108204"/>
                  </a:lnTo>
                  <a:lnTo>
                    <a:pt x="94488" y="120396"/>
                  </a:lnTo>
                  <a:lnTo>
                    <a:pt x="73152" y="147828"/>
                  </a:lnTo>
                  <a:lnTo>
                    <a:pt x="62484" y="163068"/>
                  </a:lnTo>
                  <a:lnTo>
                    <a:pt x="35052" y="208788"/>
                  </a:lnTo>
                  <a:lnTo>
                    <a:pt x="28956" y="225552"/>
                  </a:lnTo>
                  <a:lnTo>
                    <a:pt x="21336" y="242316"/>
                  </a:lnTo>
                  <a:lnTo>
                    <a:pt x="16764" y="259080"/>
                  </a:lnTo>
                  <a:lnTo>
                    <a:pt x="10668" y="275844"/>
                  </a:lnTo>
                  <a:lnTo>
                    <a:pt x="7620" y="294132"/>
                  </a:lnTo>
                  <a:lnTo>
                    <a:pt x="3048" y="312420"/>
                  </a:lnTo>
                  <a:lnTo>
                    <a:pt x="0" y="348996"/>
                  </a:lnTo>
                  <a:lnTo>
                    <a:pt x="0" y="2057400"/>
                  </a:lnTo>
                  <a:lnTo>
                    <a:pt x="27432" y="2057400"/>
                  </a:lnTo>
                  <a:lnTo>
                    <a:pt x="27432" y="350520"/>
                  </a:lnTo>
                  <a:lnTo>
                    <a:pt x="28956" y="333756"/>
                  </a:lnTo>
                  <a:lnTo>
                    <a:pt x="38100" y="283464"/>
                  </a:lnTo>
                  <a:lnTo>
                    <a:pt x="48768" y="251460"/>
                  </a:lnTo>
                  <a:lnTo>
                    <a:pt x="54864" y="234696"/>
                  </a:lnTo>
                  <a:lnTo>
                    <a:pt x="76200" y="192024"/>
                  </a:lnTo>
                  <a:lnTo>
                    <a:pt x="96012" y="164592"/>
                  </a:lnTo>
                  <a:lnTo>
                    <a:pt x="105156" y="150876"/>
                  </a:lnTo>
                  <a:lnTo>
                    <a:pt x="115824" y="138684"/>
                  </a:lnTo>
                  <a:lnTo>
                    <a:pt x="128016" y="128016"/>
                  </a:lnTo>
                  <a:lnTo>
                    <a:pt x="138684" y="115824"/>
                  </a:lnTo>
                  <a:lnTo>
                    <a:pt x="150876" y="105156"/>
                  </a:lnTo>
                  <a:lnTo>
                    <a:pt x="164592" y="96012"/>
                  </a:lnTo>
                  <a:lnTo>
                    <a:pt x="178308" y="85344"/>
                  </a:lnTo>
                  <a:lnTo>
                    <a:pt x="192024" y="77724"/>
                  </a:lnTo>
                  <a:lnTo>
                    <a:pt x="205740" y="68580"/>
                  </a:lnTo>
                  <a:lnTo>
                    <a:pt x="220980" y="60960"/>
                  </a:lnTo>
                  <a:lnTo>
                    <a:pt x="266700" y="42672"/>
                  </a:lnTo>
                  <a:lnTo>
                    <a:pt x="283464" y="38100"/>
                  </a:lnTo>
                  <a:lnTo>
                    <a:pt x="333756" y="28956"/>
                  </a:lnTo>
                  <a:lnTo>
                    <a:pt x="350520" y="28956"/>
                  </a:lnTo>
                  <a:lnTo>
                    <a:pt x="368808" y="27432"/>
                  </a:lnTo>
                  <a:lnTo>
                    <a:pt x="1784604" y="27432"/>
                  </a:lnTo>
                  <a:lnTo>
                    <a:pt x="1836420" y="32004"/>
                  </a:lnTo>
                  <a:lnTo>
                    <a:pt x="1886712" y="42672"/>
                  </a:lnTo>
                  <a:lnTo>
                    <a:pt x="1932432" y="60960"/>
                  </a:lnTo>
                  <a:lnTo>
                    <a:pt x="1988820" y="96012"/>
                  </a:lnTo>
                  <a:lnTo>
                    <a:pt x="2025396" y="128016"/>
                  </a:lnTo>
                  <a:lnTo>
                    <a:pt x="2057400" y="164592"/>
                  </a:lnTo>
                  <a:lnTo>
                    <a:pt x="2083308" y="205740"/>
                  </a:lnTo>
                  <a:lnTo>
                    <a:pt x="2104644" y="251460"/>
                  </a:lnTo>
                  <a:lnTo>
                    <a:pt x="2118360" y="300228"/>
                  </a:lnTo>
                  <a:lnTo>
                    <a:pt x="2124456" y="350520"/>
                  </a:lnTo>
                  <a:lnTo>
                    <a:pt x="2124456" y="2057400"/>
                  </a:lnTo>
                  <a:lnTo>
                    <a:pt x="2153412" y="2057400"/>
                  </a:lnTo>
                  <a:close/>
                </a:path>
              </a:pathLst>
            </a:custGeom>
            <a:solidFill>
              <a:srgbClr val="074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3523361" y="4168152"/>
              <a:ext cx="3728085" cy="524510"/>
            </a:xfrm>
            <a:custGeom>
              <a:avLst/>
              <a:gdLst/>
              <a:ahLst/>
              <a:cxnLst/>
              <a:rect l="l" t="t" r="r" b="b"/>
              <a:pathLst>
                <a:path w="3728084" h="524510">
                  <a:moveTo>
                    <a:pt x="554736" y="316992"/>
                  </a:moveTo>
                  <a:lnTo>
                    <a:pt x="0" y="316992"/>
                  </a:lnTo>
                  <a:lnTo>
                    <a:pt x="0" y="524256"/>
                  </a:lnTo>
                  <a:lnTo>
                    <a:pt x="13716" y="524256"/>
                  </a:lnTo>
                  <a:lnTo>
                    <a:pt x="28956" y="524256"/>
                  </a:lnTo>
                  <a:lnTo>
                    <a:pt x="525780" y="524256"/>
                  </a:lnTo>
                  <a:lnTo>
                    <a:pt x="539496" y="524256"/>
                  </a:lnTo>
                  <a:lnTo>
                    <a:pt x="554736" y="524256"/>
                  </a:lnTo>
                  <a:lnTo>
                    <a:pt x="554736" y="316992"/>
                  </a:lnTo>
                  <a:close/>
                </a:path>
                <a:path w="3728084" h="524510">
                  <a:moveTo>
                    <a:pt x="554736" y="45720"/>
                  </a:moveTo>
                  <a:lnTo>
                    <a:pt x="0" y="45720"/>
                  </a:lnTo>
                  <a:lnTo>
                    <a:pt x="0" y="254508"/>
                  </a:lnTo>
                  <a:lnTo>
                    <a:pt x="13716" y="254508"/>
                  </a:lnTo>
                  <a:lnTo>
                    <a:pt x="28956" y="254508"/>
                  </a:lnTo>
                  <a:lnTo>
                    <a:pt x="525780" y="254508"/>
                  </a:lnTo>
                  <a:lnTo>
                    <a:pt x="539496" y="254508"/>
                  </a:lnTo>
                  <a:lnTo>
                    <a:pt x="554736" y="254508"/>
                  </a:lnTo>
                  <a:lnTo>
                    <a:pt x="554736" y="45720"/>
                  </a:lnTo>
                  <a:close/>
                </a:path>
                <a:path w="3728084" h="524510">
                  <a:moveTo>
                    <a:pt x="3727704" y="164592"/>
                  </a:moveTo>
                  <a:lnTo>
                    <a:pt x="3538728" y="164592"/>
                  </a:lnTo>
                  <a:lnTo>
                    <a:pt x="3538728" y="0"/>
                  </a:lnTo>
                  <a:lnTo>
                    <a:pt x="3354324" y="0"/>
                  </a:lnTo>
                  <a:lnTo>
                    <a:pt x="3354324" y="164592"/>
                  </a:lnTo>
                  <a:lnTo>
                    <a:pt x="3165348" y="164592"/>
                  </a:lnTo>
                  <a:lnTo>
                    <a:pt x="3165348" y="348996"/>
                  </a:lnTo>
                  <a:lnTo>
                    <a:pt x="3180588" y="348996"/>
                  </a:lnTo>
                  <a:lnTo>
                    <a:pt x="3194304" y="348996"/>
                  </a:lnTo>
                  <a:lnTo>
                    <a:pt x="3354324" y="348996"/>
                  </a:lnTo>
                  <a:lnTo>
                    <a:pt x="3354324" y="515112"/>
                  </a:lnTo>
                  <a:lnTo>
                    <a:pt x="3383280" y="515112"/>
                  </a:lnTo>
                  <a:lnTo>
                    <a:pt x="3511296" y="515112"/>
                  </a:lnTo>
                  <a:lnTo>
                    <a:pt x="3538728" y="515112"/>
                  </a:lnTo>
                  <a:lnTo>
                    <a:pt x="3538728" y="348996"/>
                  </a:lnTo>
                  <a:lnTo>
                    <a:pt x="3698748" y="348996"/>
                  </a:lnTo>
                  <a:lnTo>
                    <a:pt x="3713988" y="348996"/>
                  </a:lnTo>
                  <a:lnTo>
                    <a:pt x="3727704" y="348996"/>
                  </a:lnTo>
                  <a:lnTo>
                    <a:pt x="3727704" y="1645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09253" y="5035296"/>
              <a:ext cx="10075163" cy="2520695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40189" y="5035295"/>
              <a:ext cx="2203700" cy="711707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924949" y="5035296"/>
              <a:ext cx="2232660" cy="725805"/>
            </a:xfrm>
            <a:custGeom>
              <a:avLst/>
              <a:gdLst/>
              <a:ahLst/>
              <a:cxnLst/>
              <a:rect l="l" t="t" r="r" b="b"/>
              <a:pathLst>
                <a:path w="2232660" h="725804">
                  <a:moveTo>
                    <a:pt x="2232657" y="362711"/>
                  </a:moveTo>
                  <a:lnTo>
                    <a:pt x="2232657" y="0"/>
                  </a:lnTo>
                  <a:lnTo>
                    <a:pt x="2205225" y="0"/>
                  </a:lnTo>
                  <a:lnTo>
                    <a:pt x="2205225" y="344423"/>
                  </a:lnTo>
                  <a:lnTo>
                    <a:pt x="2200653" y="397763"/>
                  </a:lnTo>
                  <a:lnTo>
                    <a:pt x="2197605" y="416051"/>
                  </a:lnTo>
                  <a:lnTo>
                    <a:pt x="2183889" y="466343"/>
                  </a:lnTo>
                  <a:lnTo>
                    <a:pt x="2176269" y="481583"/>
                  </a:lnTo>
                  <a:lnTo>
                    <a:pt x="2170173" y="498347"/>
                  </a:lnTo>
                  <a:lnTo>
                    <a:pt x="2162553" y="513587"/>
                  </a:lnTo>
                  <a:lnTo>
                    <a:pt x="2153409" y="527303"/>
                  </a:lnTo>
                  <a:lnTo>
                    <a:pt x="2144265" y="542543"/>
                  </a:lnTo>
                  <a:lnTo>
                    <a:pt x="2133597" y="556259"/>
                  </a:lnTo>
                  <a:lnTo>
                    <a:pt x="2124453" y="568451"/>
                  </a:lnTo>
                  <a:lnTo>
                    <a:pt x="2112261" y="582167"/>
                  </a:lnTo>
                  <a:lnTo>
                    <a:pt x="2061969" y="627887"/>
                  </a:lnTo>
                  <a:lnTo>
                    <a:pt x="2019297" y="655319"/>
                  </a:lnTo>
                  <a:lnTo>
                    <a:pt x="1972053" y="676655"/>
                  </a:lnTo>
                  <a:lnTo>
                    <a:pt x="1956813" y="681227"/>
                  </a:lnTo>
                  <a:lnTo>
                    <a:pt x="1940049" y="687323"/>
                  </a:lnTo>
                  <a:lnTo>
                    <a:pt x="1921761" y="690371"/>
                  </a:lnTo>
                  <a:lnTo>
                    <a:pt x="1904997" y="693419"/>
                  </a:lnTo>
                  <a:lnTo>
                    <a:pt x="1886709" y="696467"/>
                  </a:lnTo>
                  <a:lnTo>
                    <a:pt x="1869945" y="696467"/>
                  </a:lnTo>
                  <a:lnTo>
                    <a:pt x="1851657" y="697991"/>
                  </a:lnTo>
                  <a:lnTo>
                    <a:pt x="382524" y="697991"/>
                  </a:lnTo>
                  <a:lnTo>
                    <a:pt x="364236" y="696467"/>
                  </a:lnTo>
                  <a:lnTo>
                    <a:pt x="345948" y="696467"/>
                  </a:lnTo>
                  <a:lnTo>
                    <a:pt x="327660" y="693419"/>
                  </a:lnTo>
                  <a:lnTo>
                    <a:pt x="310896" y="690371"/>
                  </a:lnTo>
                  <a:lnTo>
                    <a:pt x="260604" y="676655"/>
                  </a:lnTo>
                  <a:lnTo>
                    <a:pt x="243840" y="669035"/>
                  </a:lnTo>
                  <a:lnTo>
                    <a:pt x="228600" y="662939"/>
                  </a:lnTo>
                  <a:lnTo>
                    <a:pt x="170688" y="627887"/>
                  </a:lnTo>
                  <a:lnTo>
                    <a:pt x="144780" y="605027"/>
                  </a:lnTo>
                  <a:lnTo>
                    <a:pt x="132588" y="594359"/>
                  </a:lnTo>
                  <a:lnTo>
                    <a:pt x="88392" y="541019"/>
                  </a:lnTo>
                  <a:lnTo>
                    <a:pt x="56388" y="481583"/>
                  </a:lnTo>
                  <a:lnTo>
                    <a:pt x="50292" y="464819"/>
                  </a:lnTo>
                  <a:lnTo>
                    <a:pt x="44196" y="449579"/>
                  </a:lnTo>
                  <a:lnTo>
                    <a:pt x="39624" y="432815"/>
                  </a:lnTo>
                  <a:lnTo>
                    <a:pt x="35052" y="414527"/>
                  </a:lnTo>
                  <a:lnTo>
                    <a:pt x="32004" y="397763"/>
                  </a:lnTo>
                  <a:lnTo>
                    <a:pt x="28956" y="362711"/>
                  </a:lnTo>
                  <a:lnTo>
                    <a:pt x="28956" y="0"/>
                  </a:lnTo>
                  <a:lnTo>
                    <a:pt x="0" y="0"/>
                  </a:lnTo>
                  <a:lnTo>
                    <a:pt x="0" y="344423"/>
                  </a:lnTo>
                  <a:lnTo>
                    <a:pt x="4572" y="402335"/>
                  </a:lnTo>
                  <a:lnTo>
                    <a:pt x="9144" y="420623"/>
                  </a:lnTo>
                  <a:lnTo>
                    <a:pt x="12192" y="440435"/>
                  </a:lnTo>
                  <a:lnTo>
                    <a:pt x="18288" y="457199"/>
                  </a:lnTo>
                  <a:lnTo>
                    <a:pt x="24384" y="475487"/>
                  </a:lnTo>
                  <a:lnTo>
                    <a:pt x="30480" y="492251"/>
                  </a:lnTo>
                  <a:lnTo>
                    <a:pt x="38100" y="510539"/>
                  </a:lnTo>
                  <a:lnTo>
                    <a:pt x="47244" y="525779"/>
                  </a:lnTo>
                  <a:lnTo>
                    <a:pt x="56388" y="542543"/>
                  </a:lnTo>
                  <a:lnTo>
                    <a:pt x="112776" y="614171"/>
                  </a:lnTo>
                  <a:lnTo>
                    <a:pt x="153924" y="650747"/>
                  </a:lnTo>
                  <a:lnTo>
                    <a:pt x="169164" y="659891"/>
                  </a:lnTo>
                  <a:lnTo>
                    <a:pt x="184404" y="670559"/>
                  </a:lnTo>
                  <a:lnTo>
                    <a:pt x="201168" y="679703"/>
                  </a:lnTo>
                  <a:lnTo>
                    <a:pt x="216408" y="688847"/>
                  </a:lnTo>
                  <a:lnTo>
                    <a:pt x="234696" y="696467"/>
                  </a:lnTo>
                  <a:lnTo>
                    <a:pt x="286512" y="713231"/>
                  </a:lnTo>
                  <a:lnTo>
                    <a:pt x="342900" y="723899"/>
                  </a:lnTo>
                  <a:lnTo>
                    <a:pt x="362712" y="725423"/>
                  </a:lnTo>
                  <a:lnTo>
                    <a:pt x="1871469" y="725423"/>
                  </a:lnTo>
                  <a:lnTo>
                    <a:pt x="1927857" y="717803"/>
                  </a:lnTo>
                  <a:lnTo>
                    <a:pt x="1982721" y="702563"/>
                  </a:lnTo>
                  <a:lnTo>
                    <a:pt x="1999485" y="694943"/>
                  </a:lnTo>
                  <a:lnTo>
                    <a:pt x="2017773" y="687323"/>
                  </a:lnTo>
                  <a:lnTo>
                    <a:pt x="2080257" y="649223"/>
                  </a:lnTo>
                  <a:lnTo>
                    <a:pt x="2121405" y="614171"/>
                  </a:lnTo>
                  <a:lnTo>
                    <a:pt x="2156457" y="571499"/>
                  </a:lnTo>
                  <a:lnTo>
                    <a:pt x="2167125" y="557783"/>
                  </a:lnTo>
                  <a:lnTo>
                    <a:pt x="2209797" y="475487"/>
                  </a:lnTo>
                  <a:lnTo>
                    <a:pt x="2225037" y="420623"/>
                  </a:lnTo>
                  <a:lnTo>
                    <a:pt x="2231133" y="382523"/>
                  </a:lnTo>
                  <a:lnTo>
                    <a:pt x="2232657" y="362711"/>
                  </a:lnTo>
                  <a:close/>
                </a:path>
              </a:pathLst>
            </a:custGeom>
            <a:solidFill>
              <a:srgbClr val="074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0" name="object 200"/>
          <p:cNvSpPr txBox="1"/>
          <p:nvPr/>
        </p:nvSpPr>
        <p:spPr>
          <a:xfrm>
            <a:off x="1163713" y="3484878"/>
            <a:ext cx="1753870" cy="195643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1300" b="1" spc="-175" smtClean="0">
                <a:latin typeface="Arial"/>
                <a:cs typeface="Arial"/>
              </a:rPr>
              <a:t>БЮДЖЕТ</a:t>
            </a:r>
            <a:endParaRPr sz="1300">
              <a:latin typeface="Arial"/>
              <a:cs typeface="Arial"/>
            </a:endParaRPr>
          </a:p>
          <a:p>
            <a:pPr marL="12700" marR="5080" indent="-1270" algn="ctr">
              <a:lnSpc>
                <a:spcPct val="101499"/>
              </a:lnSpc>
            </a:pPr>
            <a:r>
              <a:rPr sz="1400" spc="-75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1400" spc="-4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9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sz="1400" spc="-130" smtClean="0">
                <a:latin typeface="Times New Roman" pitchFamily="18" charset="0"/>
                <a:cs typeface="Times New Roman" pitchFamily="18" charset="0"/>
              </a:rPr>
              <a:t>ор</a:t>
            </a:r>
            <a:r>
              <a:rPr sz="1400" spc="-19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sz="1400" spc="-125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1400" spc="-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обра</a:t>
            </a:r>
            <a:r>
              <a:rPr sz="1400" spc="-16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spc="-12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ан</a:t>
            </a:r>
            <a:r>
              <a:rPr sz="1400" spc="-13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12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sz="1400" spc="-114" dirty="0">
                <a:latin typeface="Times New Roman" pitchFamily="18" charset="0"/>
                <a:cs typeface="Times New Roman" pitchFamily="18" charset="0"/>
              </a:rPr>
              <a:t>сх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spc="-125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spc="-12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ан</a:t>
            </a:r>
            <a:r>
              <a:rPr sz="1400" spc="-13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12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25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ене</a:t>
            </a:r>
            <a:r>
              <a:rPr sz="1400" spc="-204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1400" spc="-135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sz="1400" spc="-85" dirty="0">
                <a:latin typeface="Times New Roman" pitchFamily="18" charset="0"/>
                <a:cs typeface="Times New Roman" pitchFamily="18" charset="0"/>
              </a:rPr>
              <a:t>х 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14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ре</a:t>
            </a:r>
            <a:r>
              <a:rPr sz="1400" spc="-125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1400" spc="-114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spc="-10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1400" spc="-12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spc="-65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4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ре</a:t>
            </a:r>
            <a:r>
              <a:rPr sz="1400" spc="-125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400" spc="-16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наченн</a:t>
            </a:r>
            <a:r>
              <a:rPr sz="1400" spc="-135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sz="1400" spc="-85" dirty="0">
                <a:latin typeface="Times New Roman" pitchFamily="18" charset="0"/>
                <a:cs typeface="Times New Roman" pitchFamily="18" charset="0"/>
              </a:rPr>
              <a:t>х 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25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1400" spc="-11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sz="1400" spc="-12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9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sz="1400" spc="-13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нан</a:t>
            </a:r>
            <a:r>
              <a:rPr sz="1400" spc="-114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spc="-12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spc="-105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sz="1400" spc="-125" dirty="0">
                <a:latin typeface="Times New Roman" pitchFamily="18" charset="0"/>
                <a:cs typeface="Times New Roman" pitchFamily="18" charset="0"/>
              </a:rPr>
              <a:t>о</a:t>
            </a:r>
            <a:endParaRPr sz="1400">
              <a:latin typeface="Times New Roman" pitchFamily="18" charset="0"/>
              <a:cs typeface="Times New Roman" pitchFamily="18" charset="0"/>
            </a:endParaRPr>
          </a:p>
          <a:p>
            <a:pPr marL="259079" marR="253365" algn="ctr">
              <a:lnSpc>
                <a:spcPct val="101499"/>
              </a:lnSpc>
              <a:spcBef>
                <a:spcPts val="10"/>
              </a:spcBef>
            </a:pP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обе</a:t>
            </a:r>
            <a:r>
              <a:rPr sz="1400" spc="-114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spc="-14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ечен</a:t>
            </a:r>
            <a:r>
              <a:rPr sz="1400" spc="-13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12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6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1400" spc="-125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1400" spc="-100" dirty="0">
                <a:latin typeface="Times New Roman" pitchFamily="18" charset="0"/>
                <a:cs typeface="Times New Roman" pitchFamily="18" charset="0"/>
              </a:rPr>
              <a:t>ч </a:t>
            </a:r>
            <a:r>
              <a:rPr sz="1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2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9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sz="1400" spc="-114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1400" spc="-19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sz="1400" spc="-13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125" dirty="0">
                <a:latin typeface="Times New Roman" pitchFamily="18" charset="0"/>
                <a:cs typeface="Times New Roman" pitchFamily="18" charset="0"/>
              </a:rPr>
              <a:t>й</a:t>
            </a:r>
            <a:endParaRPr sz="1400">
              <a:latin typeface="Times New Roman" pitchFamily="18" charset="0"/>
              <a:cs typeface="Times New Roman" pitchFamily="18" charset="0"/>
            </a:endParaRPr>
          </a:p>
          <a:p>
            <a:pPr marL="314325" marR="306705" algn="ctr">
              <a:lnSpc>
                <a:spcPct val="101499"/>
              </a:lnSpc>
            </a:pP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ор</a:t>
            </a:r>
            <a:r>
              <a:rPr sz="1400" spc="-105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ано</a:t>
            </a:r>
            <a:r>
              <a:rPr sz="1400" spc="-12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9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spc="-114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spc="-10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но</a:t>
            </a:r>
            <a:r>
              <a:rPr sz="1400" spc="-105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самоуправления</a:t>
            </a:r>
            <a:endParaRPr sz="1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1" name="object 201"/>
          <p:cNvGrpSpPr/>
          <p:nvPr/>
        </p:nvGrpSpPr>
        <p:grpSpPr>
          <a:xfrm>
            <a:off x="4468246" y="5035295"/>
            <a:ext cx="2074545" cy="805180"/>
            <a:chOff x="4468246" y="5035295"/>
            <a:chExt cx="2074545" cy="805180"/>
          </a:xfrm>
        </p:grpSpPr>
        <p:pic>
          <p:nvPicPr>
            <p:cNvPr id="202" name="object 20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481962" y="5035295"/>
              <a:ext cx="2046731" cy="790955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4468246" y="5035296"/>
              <a:ext cx="2074545" cy="805180"/>
            </a:xfrm>
            <a:custGeom>
              <a:avLst/>
              <a:gdLst/>
              <a:ahLst/>
              <a:cxnLst/>
              <a:rect l="l" t="t" r="r" b="b"/>
              <a:pathLst>
                <a:path w="2074545" h="805179">
                  <a:moveTo>
                    <a:pt x="2074164" y="466343"/>
                  </a:moveTo>
                  <a:lnTo>
                    <a:pt x="2074164" y="0"/>
                  </a:lnTo>
                  <a:lnTo>
                    <a:pt x="2046732" y="0"/>
                  </a:lnTo>
                  <a:lnTo>
                    <a:pt x="2046732" y="449579"/>
                  </a:lnTo>
                  <a:lnTo>
                    <a:pt x="2042160" y="499871"/>
                  </a:lnTo>
                  <a:lnTo>
                    <a:pt x="2039112" y="515111"/>
                  </a:lnTo>
                  <a:lnTo>
                    <a:pt x="2036064" y="531875"/>
                  </a:lnTo>
                  <a:lnTo>
                    <a:pt x="2026920" y="562355"/>
                  </a:lnTo>
                  <a:lnTo>
                    <a:pt x="2020824" y="576071"/>
                  </a:lnTo>
                  <a:lnTo>
                    <a:pt x="2013204" y="591311"/>
                  </a:lnTo>
                  <a:lnTo>
                    <a:pt x="2007108" y="605027"/>
                  </a:lnTo>
                  <a:lnTo>
                    <a:pt x="1997964" y="618743"/>
                  </a:lnTo>
                  <a:lnTo>
                    <a:pt x="1990344" y="632459"/>
                  </a:lnTo>
                  <a:lnTo>
                    <a:pt x="1981200" y="644651"/>
                  </a:lnTo>
                  <a:lnTo>
                    <a:pt x="1970532" y="656843"/>
                  </a:lnTo>
                  <a:lnTo>
                    <a:pt x="1961388" y="669035"/>
                  </a:lnTo>
                  <a:lnTo>
                    <a:pt x="1950720" y="681227"/>
                  </a:lnTo>
                  <a:lnTo>
                    <a:pt x="1938528" y="691895"/>
                  </a:lnTo>
                  <a:lnTo>
                    <a:pt x="1926336" y="701039"/>
                  </a:lnTo>
                  <a:lnTo>
                    <a:pt x="1914144" y="711707"/>
                  </a:lnTo>
                  <a:lnTo>
                    <a:pt x="1901952" y="720851"/>
                  </a:lnTo>
                  <a:lnTo>
                    <a:pt x="1888236" y="728471"/>
                  </a:lnTo>
                  <a:lnTo>
                    <a:pt x="1874520" y="737615"/>
                  </a:lnTo>
                  <a:lnTo>
                    <a:pt x="1860804" y="743711"/>
                  </a:lnTo>
                  <a:lnTo>
                    <a:pt x="1845564" y="751331"/>
                  </a:lnTo>
                  <a:lnTo>
                    <a:pt x="1831848" y="755903"/>
                  </a:lnTo>
                  <a:lnTo>
                    <a:pt x="1784604" y="769619"/>
                  </a:lnTo>
                  <a:lnTo>
                    <a:pt x="1735836" y="775715"/>
                  </a:lnTo>
                  <a:lnTo>
                    <a:pt x="336804" y="775715"/>
                  </a:lnTo>
                  <a:lnTo>
                    <a:pt x="320040" y="774191"/>
                  </a:lnTo>
                  <a:lnTo>
                    <a:pt x="272796" y="766571"/>
                  </a:lnTo>
                  <a:lnTo>
                    <a:pt x="211836" y="743711"/>
                  </a:lnTo>
                  <a:lnTo>
                    <a:pt x="172212" y="720851"/>
                  </a:lnTo>
                  <a:lnTo>
                    <a:pt x="134112" y="690371"/>
                  </a:lnTo>
                  <a:lnTo>
                    <a:pt x="102108" y="656843"/>
                  </a:lnTo>
                  <a:lnTo>
                    <a:pt x="74676" y="618743"/>
                  </a:lnTo>
                  <a:lnTo>
                    <a:pt x="47244" y="560831"/>
                  </a:lnTo>
                  <a:lnTo>
                    <a:pt x="33528" y="515111"/>
                  </a:lnTo>
                  <a:lnTo>
                    <a:pt x="32004" y="498347"/>
                  </a:lnTo>
                  <a:lnTo>
                    <a:pt x="28956" y="481583"/>
                  </a:lnTo>
                  <a:lnTo>
                    <a:pt x="27432" y="466343"/>
                  </a:lnTo>
                  <a:lnTo>
                    <a:pt x="27432" y="0"/>
                  </a:lnTo>
                  <a:lnTo>
                    <a:pt x="0" y="0"/>
                  </a:lnTo>
                  <a:lnTo>
                    <a:pt x="0" y="467867"/>
                  </a:lnTo>
                  <a:lnTo>
                    <a:pt x="3048" y="502919"/>
                  </a:lnTo>
                  <a:lnTo>
                    <a:pt x="7620" y="521207"/>
                  </a:lnTo>
                  <a:lnTo>
                    <a:pt x="10668" y="537971"/>
                  </a:lnTo>
                  <a:lnTo>
                    <a:pt x="27432" y="588263"/>
                  </a:lnTo>
                  <a:lnTo>
                    <a:pt x="51816" y="633983"/>
                  </a:lnTo>
                  <a:lnTo>
                    <a:pt x="91440" y="688847"/>
                  </a:lnTo>
                  <a:lnTo>
                    <a:pt x="115824" y="711707"/>
                  </a:lnTo>
                  <a:lnTo>
                    <a:pt x="129540" y="723899"/>
                  </a:lnTo>
                  <a:lnTo>
                    <a:pt x="170688" y="752855"/>
                  </a:lnTo>
                  <a:lnTo>
                    <a:pt x="216408" y="777239"/>
                  </a:lnTo>
                  <a:lnTo>
                    <a:pt x="283464" y="797051"/>
                  </a:lnTo>
                  <a:lnTo>
                    <a:pt x="318516" y="803147"/>
                  </a:lnTo>
                  <a:lnTo>
                    <a:pt x="336804" y="803147"/>
                  </a:lnTo>
                  <a:lnTo>
                    <a:pt x="355092" y="804671"/>
                  </a:lnTo>
                  <a:lnTo>
                    <a:pt x="1719072" y="804671"/>
                  </a:lnTo>
                  <a:lnTo>
                    <a:pt x="1735836" y="803274"/>
                  </a:lnTo>
                  <a:lnTo>
                    <a:pt x="1755648" y="803147"/>
                  </a:lnTo>
                  <a:lnTo>
                    <a:pt x="1773936" y="800099"/>
                  </a:lnTo>
                  <a:lnTo>
                    <a:pt x="1790700" y="797051"/>
                  </a:lnTo>
                  <a:lnTo>
                    <a:pt x="1840992" y="783335"/>
                  </a:lnTo>
                  <a:lnTo>
                    <a:pt x="1857756" y="775715"/>
                  </a:lnTo>
                  <a:lnTo>
                    <a:pt x="1872996" y="769619"/>
                  </a:lnTo>
                  <a:lnTo>
                    <a:pt x="1888236" y="760475"/>
                  </a:lnTo>
                  <a:lnTo>
                    <a:pt x="1903476" y="752855"/>
                  </a:lnTo>
                  <a:lnTo>
                    <a:pt x="1917192" y="743711"/>
                  </a:lnTo>
                  <a:lnTo>
                    <a:pt x="1932432" y="733043"/>
                  </a:lnTo>
                  <a:lnTo>
                    <a:pt x="1944624" y="722375"/>
                  </a:lnTo>
                  <a:lnTo>
                    <a:pt x="1958340" y="711707"/>
                  </a:lnTo>
                  <a:lnTo>
                    <a:pt x="1993392" y="675131"/>
                  </a:lnTo>
                  <a:lnTo>
                    <a:pt x="2022348" y="632459"/>
                  </a:lnTo>
                  <a:lnTo>
                    <a:pt x="2031492" y="618743"/>
                  </a:lnTo>
                  <a:lnTo>
                    <a:pt x="2052828" y="571499"/>
                  </a:lnTo>
                  <a:lnTo>
                    <a:pt x="2066544" y="519683"/>
                  </a:lnTo>
                  <a:lnTo>
                    <a:pt x="2069592" y="502919"/>
                  </a:lnTo>
                  <a:lnTo>
                    <a:pt x="2072640" y="484631"/>
                  </a:lnTo>
                  <a:lnTo>
                    <a:pt x="2074164" y="466343"/>
                  </a:lnTo>
                  <a:close/>
                </a:path>
              </a:pathLst>
            </a:custGeom>
            <a:solidFill>
              <a:srgbClr val="074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4" name="object 204"/>
          <p:cNvSpPr txBox="1"/>
          <p:nvPr/>
        </p:nvSpPr>
        <p:spPr>
          <a:xfrm>
            <a:off x="4673476" y="3417822"/>
            <a:ext cx="1659255" cy="20447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1300" b="1" spc="-170" dirty="0">
                <a:latin typeface="Arial"/>
                <a:cs typeface="Arial"/>
              </a:rPr>
              <a:t>ДОХОДЫ</a:t>
            </a:r>
            <a:endParaRPr sz="1300">
              <a:latin typeface="Arial"/>
              <a:cs typeface="Arial"/>
            </a:endParaRPr>
          </a:p>
          <a:p>
            <a:pPr marL="12700" marR="5080" algn="ctr">
              <a:lnSpc>
                <a:spcPct val="101499"/>
              </a:lnSpc>
              <a:spcBef>
                <a:spcPts val="45"/>
              </a:spcBef>
            </a:pPr>
            <a:r>
              <a:rPr sz="1300" b="1" spc="-135" dirty="0">
                <a:latin typeface="Arial"/>
                <a:cs typeface="Arial"/>
              </a:rPr>
              <a:t>б</a:t>
            </a:r>
            <a:r>
              <a:rPr sz="1300" b="1" spc="-195" dirty="0">
                <a:latin typeface="Arial"/>
                <a:cs typeface="Arial"/>
              </a:rPr>
              <a:t>ю</a:t>
            </a:r>
            <a:r>
              <a:rPr sz="1300" b="1" spc="-145" dirty="0">
                <a:latin typeface="Arial"/>
                <a:cs typeface="Arial"/>
              </a:rPr>
              <a:t>д</a:t>
            </a:r>
            <a:r>
              <a:rPr sz="1300" b="1" spc="-155" dirty="0">
                <a:latin typeface="Arial"/>
                <a:cs typeface="Arial"/>
              </a:rPr>
              <a:t>ж</a:t>
            </a:r>
            <a:r>
              <a:rPr sz="1300" b="1" spc="-130" dirty="0">
                <a:latin typeface="Arial"/>
                <a:cs typeface="Arial"/>
              </a:rPr>
              <a:t>е</a:t>
            </a:r>
            <a:r>
              <a:rPr sz="1300" b="1" spc="-114" dirty="0">
                <a:latin typeface="Arial"/>
                <a:cs typeface="Arial"/>
              </a:rPr>
              <a:t>т</a:t>
            </a:r>
            <a:r>
              <a:rPr sz="1300" b="1" spc="-125" dirty="0">
                <a:latin typeface="Arial"/>
                <a:cs typeface="Arial"/>
              </a:rPr>
              <a:t>а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40" dirty="0">
                <a:latin typeface="Microsoft Sans Serif"/>
                <a:cs typeface="Microsoft Sans Serif"/>
              </a:rPr>
              <a:t>п</a:t>
            </a:r>
            <a:r>
              <a:rPr sz="1300" spc="-130" dirty="0">
                <a:latin typeface="Microsoft Sans Serif"/>
                <a:cs typeface="Microsoft Sans Serif"/>
              </a:rPr>
              <a:t>о</a:t>
            </a:r>
            <a:r>
              <a:rPr sz="1300" spc="-114" dirty="0">
                <a:latin typeface="Microsoft Sans Serif"/>
                <a:cs typeface="Microsoft Sans Serif"/>
              </a:rPr>
              <a:t>с</a:t>
            </a:r>
            <a:r>
              <a:rPr sz="1300" spc="-105" dirty="0">
                <a:latin typeface="Microsoft Sans Serif"/>
                <a:cs typeface="Microsoft Sans Serif"/>
              </a:rPr>
              <a:t>т</a:t>
            </a:r>
            <a:r>
              <a:rPr sz="1300" spc="-114" dirty="0">
                <a:latin typeface="Microsoft Sans Serif"/>
                <a:cs typeface="Microsoft Sans Serif"/>
              </a:rPr>
              <a:t>у</a:t>
            </a:r>
            <a:r>
              <a:rPr sz="1300" spc="-140" dirty="0">
                <a:latin typeface="Microsoft Sans Serif"/>
                <a:cs typeface="Microsoft Sans Serif"/>
              </a:rPr>
              <a:t>п</a:t>
            </a:r>
            <a:r>
              <a:rPr sz="1300" spc="-130" dirty="0">
                <a:latin typeface="Microsoft Sans Serif"/>
                <a:cs typeface="Microsoft Sans Serif"/>
              </a:rPr>
              <a:t>а</a:t>
            </a:r>
            <a:r>
              <a:rPr sz="1300" spc="-160" dirty="0">
                <a:latin typeface="Microsoft Sans Serif"/>
                <a:cs typeface="Microsoft Sans Serif"/>
              </a:rPr>
              <a:t>ю</a:t>
            </a:r>
            <a:r>
              <a:rPr sz="1300" spc="-180" dirty="0">
                <a:latin typeface="Microsoft Sans Serif"/>
                <a:cs typeface="Microsoft Sans Serif"/>
              </a:rPr>
              <a:t>щ</a:t>
            </a:r>
            <a:r>
              <a:rPr sz="1300" spc="-135" dirty="0">
                <a:latin typeface="Microsoft Sans Serif"/>
                <a:cs typeface="Microsoft Sans Serif"/>
              </a:rPr>
              <a:t>и</a:t>
            </a:r>
            <a:r>
              <a:rPr sz="1300" spc="-125" dirty="0">
                <a:latin typeface="Microsoft Sans Serif"/>
                <a:cs typeface="Microsoft Sans Serif"/>
              </a:rPr>
              <a:t>е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90" dirty="0">
                <a:latin typeface="Microsoft Sans Serif"/>
                <a:cs typeface="Microsoft Sans Serif"/>
              </a:rPr>
              <a:t>в 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130" dirty="0">
                <a:latin typeface="Microsoft Sans Serif"/>
                <a:cs typeface="Microsoft Sans Serif"/>
              </a:rPr>
              <a:t>б</a:t>
            </a:r>
            <a:r>
              <a:rPr sz="1300" spc="-160" dirty="0">
                <a:latin typeface="Microsoft Sans Serif"/>
                <a:cs typeface="Microsoft Sans Serif"/>
              </a:rPr>
              <a:t>ю</a:t>
            </a:r>
            <a:r>
              <a:rPr sz="1300" spc="-130" dirty="0">
                <a:latin typeface="Microsoft Sans Serif"/>
                <a:cs typeface="Microsoft Sans Serif"/>
              </a:rPr>
              <a:t>д</a:t>
            </a:r>
            <a:r>
              <a:rPr sz="1300" spc="-204" dirty="0">
                <a:latin typeface="Microsoft Sans Serif"/>
                <a:cs typeface="Microsoft Sans Serif"/>
              </a:rPr>
              <a:t>ж</a:t>
            </a:r>
            <a:r>
              <a:rPr sz="1300" spc="-130" dirty="0">
                <a:latin typeface="Microsoft Sans Serif"/>
                <a:cs typeface="Microsoft Sans Serif"/>
              </a:rPr>
              <a:t>е</a:t>
            </a:r>
            <a:r>
              <a:rPr sz="1300" spc="-100" dirty="0">
                <a:latin typeface="Microsoft Sans Serif"/>
                <a:cs typeface="Microsoft Sans Serif"/>
              </a:rPr>
              <a:t>т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-125" dirty="0">
                <a:latin typeface="Microsoft Sans Serif"/>
                <a:cs typeface="Microsoft Sans Serif"/>
              </a:rPr>
              <a:t>д</a:t>
            </a:r>
            <a:r>
              <a:rPr sz="1300" spc="-130" dirty="0">
                <a:latin typeface="Microsoft Sans Serif"/>
                <a:cs typeface="Microsoft Sans Serif"/>
              </a:rPr>
              <a:t>ене</a:t>
            </a:r>
            <a:r>
              <a:rPr sz="1300" spc="-204" dirty="0">
                <a:latin typeface="Microsoft Sans Serif"/>
                <a:cs typeface="Microsoft Sans Serif"/>
              </a:rPr>
              <a:t>ж</a:t>
            </a:r>
            <a:r>
              <a:rPr sz="1300" spc="-130" dirty="0">
                <a:latin typeface="Microsoft Sans Serif"/>
                <a:cs typeface="Microsoft Sans Serif"/>
              </a:rPr>
              <a:t>н</a:t>
            </a:r>
            <a:r>
              <a:rPr sz="1300" spc="-135" dirty="0">
                <a:latin typeface="Microsoft Sans Serif"/>
                <a:cs typeface="Microsoft Sans Serif"/>
              </a:rPr>
              <a:t>ы</a:t>
            </a:r>
            <a:r>
              <a:rPr sz="1300" spc="-90" dirty="0">
                <a:latin typeface="Microsoft Sans Serif"/>
                <a:cs typeface="Microsoft Sans Serif"/>
              </a:rPr>
              <a:t>е 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114" dirty="0">
                <a:latin typeface="Microsoft Sans Serif"/>
                <a:cs typeface="Microsoft Sans Serif"/>
              </a:rPr>
              <a:t>с</a:t>
            </a:r>
            <a:r>
              <a:rPr sz="1300" spc="-130" dirty="0">
                <a:latin typeface="Microsoft Sans Serif"/>
                <a:cs typeface="Microsoft Sans Serif"/>
              </a:rPr>
              <a:t>ре</a:t>
            </a:r>
            <a:r>
              <a:rPr sz="1300" spc="-125" dirty="0">
                <a:latin typeface="Microsoft Sans Serif"/>
                <a:cs typeface="Microsoft Sans Serif"/>
              </a:rPr>
              <a:t>д</a:t>
            </a:r>
            <a:r>
              <a:rPr sz="1300" spc="-114" dirty="0">
                <a:latin typeface="Microsoft Sans Serif"/>
                <a:cs typeface="Microsoft Sans Serif"/>
              </a:rPr>
              <a:t>с</a:t>
            </a:r>
            <a:r>
              <a:rPr sz="1300" spc="-105" dirty="0">
                <a:latin typeface="Microsoft Sans Serif"/>
                <a:cs typeface="Microsoft Sans Serif"/>
              </a:rPr>
              <a:t>т</a:t>
            </a:r>
            <a:r>
              <a:rPr sz="1300" spc="-120" dirty="0">
                <a:latin typeface="Microsoft Sans Serif"/>
                <a:cs typeface="Microsoft Sans Serif"/>
              </a:rPr>
              <a:t>в</a:t>
            </a:r>
            <a:r>
              <a:rPr sz="1300" spc="-125" dirty="0">
                <a:latin typeface="Microsoft Sans Serif"/>
                <a:cs typeface="Microsoft Sans Serif"/>
              </a:rPr>
              <a:t>а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80" dirty="0">
                <a:latin typeface="Microsoft Sans Serif"/>
                <a:cs typeface="Microsoft Sans Serif"/>
              </a:rPr>
              <a:t>(</a:t>
            </a:r>
            <a:r>
              <a:rPr sz="1300" spc="-130" dirty="0">
                <a:latin typeface="Microsoft Sans Serif"/>
                <a:cs typeface="Microsoft Sans Serif"/>
              </a:rPr>
              <a:t>на</a:t>
            </a:r>
            <a:r>
              <a:rPr sz="1300" spc="-110" dirty="0">
                <a:latin typeface="Microsoft Sans Serif"/>
                <a:cs typeface="Microsoft Sans Serif"/>
              </a:rPr>
              <a:t>л</a:t>
            </a:r>
            <a:r>
              <a:rPr sz="1300" spc="-130" dirty="0">
                <a:latin typeface="Microsoft Sans Serif"/>
                <a:cs typeface="Microsoft Sans Serif"/>
              </a:rPr>
              <a:t>о</a:t>
            </a:r>
            <a:r>
              <a:rPr sz="1300" spc="-105" dirty="0">
                <a:latin typeface="Microsoft Sans Serif"/>
                <a:cs typeface="Microsoft Sans Serif"/>
              </a:rPr>
              <a:t>г</a:t>
            </a:r>
            <a:r>
              <a:rPr sz="1300" spc="-90" dirty="0">
                <a:latin typeface="Microsoft Sans Serif"/>
                <a:cs typeface="Microsoft Sans Serif"/>
              </a:rPr>
              <a:t>и 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135" dirty="0">
                <a:latin typeface="Microsoft Sans Serif"/>
                <a:cs typeface="Microsoft Sans Serif"/>
              </a:rPr>
              <a:t>юридических</a:t>
            </a:r>
            <a:endParaRPr sz="1300">
              <a:latin typeface="Microsoft Sans Serif"/>
              <a:cs typeface="Microsoft Sans Serif"/>
            </a:endParaRPr>
          </a:p>
          <a:p>
            <a:pPr marL="140335" marR="132715" indent="1270" algn="ctr">
              <a:lnSpc>
                <a:spcPct val="101499"/>
              </a:lnSpc>
              <a:spcBef>
                <a:spcPts val="15"/>
              </a:spcBef>
            </a:pPr>
            <a:r>
              <a:rPr sz="1300" spc="-125" dirty="0">
                <a:latin typeface="Microsoft Sans Serif"/>
                <a:cs typeface="Microsoft Sans Serif"/>
              </a:rPr>
              <a:t>и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90" dirty="0">
                <a:latin typeface="Microsoft Sans Serif"/>
                <a:cs typeface="Microsoft Sans Serif"/>
              </a:rPr>
              <a:t>ф</a:t>
            </a:r>
            <a:r>
              <a:rPr sz="1300" spc="-135" dirty="0">
                <a:latin typeface="Microsoft Sans Serif"/>
                <a:cs typeface="Microsoft Sans Serif"/>
              </a:rPr>
              <a:t>и</a:t>
            </a:r>
            <a:r>
              <a:rPr sz="1300" spc="-160" dirty="0">
                <a:latin typeface="Microsoft Sans Serif"/>
                <a:cs typeface="Microsoft Sans Serif"/>
              </a:rPr>
              <a:t>з</a:t>
            </a:r>
            <a:r>
              <a:rPr sz="1300" spc="-135" dirty="0">
                <a:latin typeface="Microsoft Sans Serif"/>
                <a:cs typeface="Microsoft Sans Serif"/>
              </a:rPr>
              <a:t>и</a:t>
            </a:r>
            <a:r>
              <a:rPr sz="1300" spc="-130" dirty="0">
                <a:latin typeface="Microsoft Sans Serif"/>
                <a:cs typeface="Microsoft Sans Serif"/>
              </a:rPr>
              <a:t>че</a:t>
            </a:r>
            <a:r>
              <a:rPr sz="1300" spc="-114" dirty="0">
                <a:latin typeface="Microsoft Sans Serif"/>
                <a:cs typeface="Microsoft Sans Serif"/>
              </a:rPr>
              <a:t>с</a:t>
            </a:r>
            <a:r>
              <a:rPr sz="1300" spc="-190" dirty="0">
                <a:latin typeface="Microsoft Sans Serif"/>
                <a:cs typeface="Microsoft Sans Serif"/>
              </a:rPr>
              <a:t>к</a:t>
            </a:r>
            <a:r>
              <a:rPr sz="1300" spc="-135" dirty="0">
                <a:latin typeface="Microsoft Sans Serif"/>
                <a:cs typeface="Microsoft Sans Serif"/>
              </a:rPr>
              <a:t>и</a:t>
            </a:r>
            <a:r>
              <a:rPr sz="1300" spc="-110" dirty="0">
                <a:latin typeface="Microsoft Sans Serif"/>
                <a:cs typeface="Microsoft Sans Serif"/>
              </a:rPr>
              <a:t>х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10" dirty="0">
                <a:latin typeface="Microsoft Sans Serif"/>
                <a:cs typeface="Microsoft Sans Serif"/>
              </a:rPr>
              <a:t>л</a:t>
            </a:r>
            <a:r>
              <a:rPr sz="1300" spc="-135" dirty="0">
                <a:latin typeface="Microsoft Sans Serif"/>
                <a:cs typeface="Microsoft Sans Serif"/>
              </a:rPr>
              <a:t>и</a:t>
            </a:r>
            <a:r>
              <a:rPr sz="1300" spc="-130" dirty="0">
                <a:latin typeface="Microsoft Sans Serif"/>
                <a:cs typeface="Microsoft Sans Serif"/>
              </a:rPr>
              <a:t>ц</a:t>
            </a:r>
            <a:r>
              <a:rPr sz="1300" spc="-60" dirty="0">
                <a:latin typeface="Microsoft Sans Serif"/>
                <a:cs typeface="Microsoft Sans Serif"/>
              </a:rPr>
              <a:t>, 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135" dirty="0">
                <a:latin typeface="Microsoft Sans Serif"/>
                <a:cs typeface="Microsoft Sans Serif"/>
              </a:rPr>
              <a:t>штрафы, </a:t>
            </a:r>
            <a:r>
              <a:rPr sz="1300" spc="-130" dirty="0">
                <a:latin typeface="Microsoft Sans Serif"/>
                <a:cs typeface="Microsoft Sans Serif"/>
              </a:rPr>
              <a:t> административные </a:t>
            </a:r>
            <a:r>
              <a:rPr sz="1300" spc="-125" dirty="0">
                <a:latin typeface="Microsoft Sans Serif"/>
                <a:cs typeface="Microsoft Sans Serif"/>
              </a:rPr>
              <a:t> </a:t>
            </a:r>
            <a:r>
              <a:rPr sz="1300" spc="-140" dirty="0">
                <a:latin typeface="Microsoft Sans Serif"/>
                <a:cs typeface="Microsoft Sans Serif"/>
              </a:rPr>
              <a:t>п</a:t>
            </a:r>
            <a:r>
              <a:rPr sz="1300" spc="-110" dirty="0">
                <a:latin typeface="Microsoft Sans Serif"/>
                <a:cs typeface="Microsoft Sans Serif"/>
              </a:rPr>
              <a:t>л</a:t>
            </a:r>
            <a:r>
              <a:rPr sz="1300" spc="-130" dirty="0">
                <a:latin typeface="Microsoft Sans Serif"/>
                <a:cs typeface="Microsoft Sans Serif"/>
              </a:rPr>
              <a:t>а</a:t>
            </a:r>
            <a:r>
              <a:rPr sz="1300" spc="-105" dirty="0">
                <a:latin typeface="Microsoft Sans Serif"/>
                <a:cs typeface="Microsoft Sans Serif"/>
              </a:rPr>
              <a:t>т</a:t>
            </a:r>
            <a:r>
              <a:rPr sz="1300" spc="-130" dirty="0">
                <a:latin typeface="Microsoft Sans Serif"/>
                <a:cs typeface="Microsoft Sans Serif"/>
              </a:rPr>
              <a:t>е</a:t>
            </a:r>
            <a:r>
              <a:rPr sz="1300" spc="-204" dirty="0">
                <a:latin typeface="Microsoft Sans Serif"/>
                <a:cs typeface="Microsoft Sans Serif"/>
              </a:rPr>
              <a:t>ж</a:t>
            </a:r>
            <a:r>
              <a:rPr sz="1300" spc="-125" dirty="0">
                <a:latin typeface="Microsoft Sans Serif"/>
                <a:cs typeface="Microsoft Sans Serif"/>
              </a:rPr>
              <a:t>и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-125" dirty="0">
                <a:latin typeface="Microsoft Sans Serif"/>
                <a:cs typeface="Microsoft Sans Serif"/>
              </a:rPr>
              <a:t>и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spc="-114" dirty="0">
                <a:latin typeface="Microsoft Sans Serif"/>
                <a:cs typeface="Microsoft Sans Serif"/>
              </a:rPr>
              <a:t>с</a:t>
            </a:r>
            <a:r>
              <a:rPr sz="1300" spc="-130" dirty="0">
                <a:latin typeface="Microsoft Sans Serif"/>
                <a:cs typeface="Microsoft Sans Serif"/>
              </a:rPr>
              <a:t>бор</a:t>
            </a:r>
            <a:r>
              <a:rPr sz="1300" spc="-135" dirty="0">
                <a:latin typeface="Microsoft Sans Serif"/>
                <a:cs typeface="Microsoft Sans Serif"/>
              </a:rPr>
              <a:t>ы</a:t>
            </a:r>
            <a:r>
              <a:rPr sz="1300" spc="-60" dirty="0">
                <a:latin typeface="Microsoft Sans Serif"/>
                <a:cs typeface="Microsoft Sans Serif"/>
              </a:rPr>
              <a:t>, 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190" dirty="0">
                <a:latin typeface="Microsoft Sans Serif"/>
                <a:cs typeface="Microsoft Sans Serif"/>
              </a:rPr>
              <a:t>ф</a:t>
            </a:r>
            <a:r>
              <a:rPr sz="1300" spc="-135" dirty="0">
                <a:latin typeface="Microsoft Sans Serif"/>
                <a:cs typeface="Microsoft Sans Serif"/>
              </a:rPr>
              <a:t>и</a:t>
            </a:r>
            <a:r>
              <a:rPr sz="1300" spc="-130" dirty="0">
                <a:latin typeface="Microsoft Sans Serif"/>
                <a:cs typeface="Microsoft Sans Serif"/>
              </a:rPr>
              <a:t>нан</a:t>
            </a:r>
            <a:r>
              <a:rPr sz="1300" spc="-114" dirty="0">
                <a:latin typeface="Microsoft Sans Serif"/>
                <a:cs typeface="Microsoft Sans Serif"/>
              </a:rPr>
              <a:t>с</a:t>
            </a:r>
            <a:r>
              <a:rPr sz="1300" spc="-130" dirty="0">
                <a:latin typeface="Microsoft Sans Serif"/>
                <a:cs typeface="Microsoft Sans Serif"/>
              </a:rPr>
              <a:t>о</a:t>
            </a:r>
            <a:r>
              <a:rPr sz="1300" spc="-120" dirty="0">
                <a:latin typeface="Microsoft Sans Serif"/>
                <a:cs typeface="Microsoft Sans Serif"/>
              </a:rPr>
              <a:t>в</a:t>
            </a:r>
            <a:r>
              <a:rPr sz="1300" spc="-130" dirty="0">
                <a:latin typeface="Microsoft Sans Serif"/>
                <a:cs typeface="Microsoft Sans Serif"/>
              </a:rPr>
              <a:t>а</a:t>
            </a:r>
            <a:r>
              <a:rPr sz="1300" spc="-120" dirty="0">
                <a:latin typeface="Microsoft Sans Serif"/>
                <a:cs typeface="Microsoft Sans Serif"/>
              </a:rPr>
              <a:t>я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140" dirty="0">
                <a:latin typeface="Microsoft Sans Serif"/>
                <a:cs typeface="Microsoft Sans Serif"/>
              </a:rPr>
              <a:t>п</a:t>
            </a:r>
            <a:r>
              <a:rPr sz="1300" spc="-130" dirty="0">
                <a:latin typeface="Microsoft Sans Serif"/>
                <a:cs typeface="Microsoft Sans Serif"/>
              </a:rPr>
              <a:t>о</a:t>
            </a:r>
            <a:r>
              <a:rPr sz="1300" spc="-190" dirty="0">
                <a:latin typeface="Microsoft Sans Serif"/>
                <a:cs typeface="Microsoft Sans Serif"/>
              </a:rPr>
              <a:t>м</a:t>
            </a:r>
            <a:r>
              <a:rPr sz="1300" spc="-130" dirty="0">
                <a:latin typeface="Microsoft Sans Serif"/>
                <a:cs typeface="Microsoft Sans Serif"/>
              </a:rPr>
              <a:t>о</a:t>
            </a:r>
            <a:r>
              <a:rPr sz="1300" spc="-180" dirty="0">
                <a:latin typeface="Microsoft Sans Serif"/>
                <a:cs typeface="Microsoft Sans Serif"/>
              </a:rPr>
              <a:t>щ</a:t>
            </a:r>
            <a:r>
              <a:rPr sz="1300" spc="-120" dirty="0">
                <a:latin typeface="Microsoft Sans Serif"/>
                <a:cs typeface="Microsoft Sans Serif"/>
              </a:rPr>
              <a:t>ь</a:t>
            </a:r>
            <a:r>
              <a:rPr sz="1300" spc="-75" dirty="0">
                <a:latin typeface="Microsoft Sans Serif"/>
                <a:cs typeface="Microsoft Sans Serif"/>
              </a:rPr>
              <a:t>)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205" name="object 205"/>
          <p:cNvGrpSpPr/>
          <p:nvPr/>
        </p:nvGrpSpPr>
        <p:grpSpPr>
          <a:xfrm>
            <a:off x="7616830" y="5035295"/>
            <a:ext cx="2153920" cy="646430"/>
            <a:chOff x="7616830" y="5035295"/>
            <a:chExt cx="2153920" cy="646430"/>
          </a:xfrm>
        </p:grpSpPr>
        <p:pic>
          <p:nvPicPr>
            <p:cNvPr id="206" name="object 20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630546" y="5035295"/>
              <a:ext cx="2124455" cy="632459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7616830" y="5035296"/>
              <a:ext cx="2153920" cy="646430"/>
            </a:xfrm>
            <a:custGeom>
              <a:avLst/>
              <a:gdLst/>
              <a:ahLst/>
              <a:cxnLst/>
              <a:rect l="l" t="t" r="r" b="b"/>
              <a:pathLst>
                <a:path w="2153920" h="646429">
                  <a:moveTo>
                    <a:pt x="2153412" y="278891"/>
                  </a:moveTo>
                  <a:lnTo>
                    <a:pt x="2153412" y="0"/>
                  </a:lnTo>
                  <a:lnTo>
                    <a:pt x="2124456" y="0"/>
                  </a:lnTo>
                  <a:lnTo>
                    <a:pt x="2124456" y="297179"/>
                  </a:lnTo>
                  <a:lnTo>
                    <a:pt x="2121408" y="330707"/>
                  </a:lnTo>
                  <a:lnTo>
                    <a:pt x="2118360" y="347471"/>
                  </a:lnTo>
                  <a:lnTo>
                    <a:pt x="2113788" y="364235"/>
                  </a:lnTo>
                  <a:lnTo>
                    <a:pt x="2109216" y="379475"/>
                  </a:lnTo>
                  <a:lnTo>
                    <a:pt x="2104644" y="396239"/>
                  </a:lnTo>
                  <a:lnTo>
                    <a:pt x="2098548" y="411479"/>
                  </a:lnTo>
                  <a:lnTo>
                    <a:pt x="2090928" y="426719"/>
                  </a:lnTo>
                  <a:lnTo>
                    <a:pt x="2083308" y="440435"/>
                  </a:lnTo>
                  <a:lnTo>
                    <a:pt x="2075688" y="455675"/>
                  </a:lnTo>
                  <a:lnTo>
                    <a:pt x="2025396" y="519683"/>
                  </a:lnTo>
                  <a:lnTo>
                    <a:pt x="1987296" y="551687"/>
                  </a:lnTo>
                  <a:lnTo>
                    <a:pt x="1946148" y="577595"/>
                  </a:lnTo>
                  <a:lnTo>
                    <a:pt x="1932432" y="585215"/>
                  </a:lnTo>
                  <a:lnTo>
                    <a:pt x="1917192" y="592835"/>
                  </a:lnTo>
                  <a:lnTo>
                    <a:pt x="1901952" y="598931"/>
                  </a:lnTo>
                  <a:lnTo>
                    <a:pt x="1885188" y="603503"/>
                  </a:lnTo>
                  <a:lnTo>
                    <a:pt x="1869948" y="608075"/>
                  </a:lnTo>
                  <a:lnTo>
                    <a:pt x="1819656" y="617219"/>
                  </a:lnTo>
                  <a:lnTo>
                    <a:pt x="348996" y="618616"/>
                  </a:lnTo>
                  <a:lnTo>
                    <a:pt x="332232" y="617219"/>
                  </a:lnTo>
                  <a:lnTo>
                    <a:pt x="281940" y="608075"/>
                  </a:lnTo>
                  <a:lnTo>
                    <a:pt x="219456" y="585215"/>
                  </a:lnTo>
                  <a:lnTo>
                    <a:pt x="205740" y="577595"/>
                  </a:lnTo>
                  <a:lnTo>
                    <a:pt x="190500" y="569975"/>
                  </a:lnTo>
                  <a:lnTo>
                    <a:pt x="150876" y="541019"/>
                  </a:lnTo>
                  <a:lnTo>
                    <a:pt x="105156" y="495299"/>
                  </a:lnTo>
                  <a:lnTo>
                    <a:pt x="76200" y="454151"/>
                  </a:lnTo>
                  <a:lnTo>
                    <a:pt x="54864" y="411479"/>
                  </a:lnTo>
                  <a:lnTo>
                    <a:pt x="48768" y="394715"/>
                  </a:lnTo>
                  <a:lnTo>
                    <a:pt x="42672" y="379475"/>
                  </a:lnTo>
                  <a:lnTo>
                    <a:pt x="32004" y="330707"/>
                  </a:lnTo>
                  <a:lnTo>
                    <a:pt x="27432" y="295655"/>
                  </a:lnTo>
                  <a:lnTo>
                    <a:pt x="27432" y="0"/>
                  </a:lnTo>
                  <a:lnTo>
                    <a:pt x="0" y="0"/>
                  </a:lnTo>
                  <a:lnTo>
                    <a:pt x="0" y="297179"/>
                  </a:lnTo>
                  <a:lnTo>
                    <a:pt x="1524" y="316991"/>
                  </a:lnTo>
                  <a:lnTo>
                    <a:pt x="7620" y="353567"/>
                  </a:lnTo>
                  <a:lnTo>
                    <a:pt x="10668" y="370331"/>
                  </a:lnTo>
                  <a:lnTo>
                    <a:pt x="16764" y="388619"/>
                  </a:lnTo>
                  <a:lnTo>
                    <a:pt x="21336" y="405383"/>
                  </a:lnTo>
                  <a:lnTo>
                    <a:pt x="44196" y="454151"/>
                  </a:lnTo>
                  <a:lnTo>
                    <a:pt x="73152" y="499871"/>
                  </a:lnTo>
                  <a:lnTo>
                    <a:pt x="96012" y="525779"/>
                  </a:lnTo>
                  <a:lnTo>
                    <a:pt x="108204" y="539495"/>
                  </a:lnTo>
                  <a:lnTo>
                    <a:pt x="120396" y="551687"/>
                  </a:lnTo>
                  <a:lnTo>
                    <a:pt x="134112" y="562355"/>
                  </a:lnTo>
                  <a:lnTo>
                    <a:pt x="147828" y="574547"/>
                  </a:lnTo>
                  <a:lnTo>
                    <a:pt x="161544" y="583691"/>
                  </a:lnTo>
                  <a:lnTo>
                    <a:pt x="176784" y="594359"/>
                  </a:lnTo>
                  <a:lnTo>
                    <a:pt x="192024" y="601979"/>
                  </a:lnTo>
                  <a:lnTo>
                    <a:pt x="240792" y="624839"/>
                  </a:lnTo>
                  <a:lnTo>
                    <a:pt x="294132" y="640079"/>
                  </a:lnTo>
                  <a:lnTo>
                    <a:pt x="348996" y="646175"/>
                  </a:lnTo>
                  <a:lnTo>
                    <a:pt x="1804416" y="646175"/>
                  </a:lnTo>
                  <a:lnTo>
                    <a:pt x="1840992" y="643127"/>
                  </a:lnTo>
                  <a:lnTo>
                    <a:pt x="1859280" y="638555"/>
                  </a:lnTo>
                  <a:lnTo>
                    <a:pt x="1877568" y="635507"/>
                  </a:lnTo>
                  <a:lnTo>
                    <a:pt x="1894332" y="630935"/>
                  </a:lnTo>
                  <a:lnTo>
                    <a:pt x="1911096" y="624839"/>
                  </a:lnTo>
                  <a:lnTo>
                    <a:pt x="1927860" y="617219"/>
                  </a:lnTo>
                  <a:lnTo>
                    <a:pt x="1944624" y="611123"/>
                  </a:lnTo>
                  <a:lnTo>
                    <a:pt x="1990344" y="583691"/>
                  </a:lnTo>
                  <a:lnTo>
                    <a:pt x="2033016" y="551687"/>
                  </a:lnTo>
                  <a:lnTo>
                    <a:pt x="2069592" y="512063"/>
                  </a:lnTo>
                  <a:lnTo>
                    <a:pt x="2089404" y="484631"/>
                  </a:lnTo>
                  <a:lnTo>
                    <a:pt x="2100072" y="469391"/>
                  </a:lnTo>
                  <a:lnTo>
                    <a:pt x="2109216" y="454151"/>
                  </a:lnTo>
                  <a:lnTo>
                    <a:pt x="2116836" y="437387"/>
                  </a:lnTo>
                  <a:lnTo>
                    <a:pt x="2124456" y="422147"/>
                  </a:lnTo>
                  <a:lnTo>
                    <a:pt x="2141220" y="370331"/>
                  </a:lnTo>
                  <a:lnTo>
                    <a:pt x="2148840" y="333755"/>
                  </a:lnTo>
                  <a:lnTo>
                    <a:pt x="2153412" y="278891"/>
                  </a:lnTo>
                  <a:close/>
                </a:path>
              </a:pathLst>
            </a:custGeom>
            <a:solidFill>
              <a:srgbClr val="074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8" name="object 208"/>
          <p:cNvSpPr txBox="1"/>
          <p:nvPr/>
        </p:nvSpPr>
        <p:spPr>
          <a:xfrm>
            <a:off x="7829686" y="3205986"/>
            <a:ext cx="1726564" cy="224471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endParaRPr lang="ru-RU" sz="1300" b="1" spc="-165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1300" b="1" spc="-165" smtClean="0">
                <a:latin typeface="Arial"/>
                <a:cs typeface="Arial"/>
              </a:rPr>
              <a:t>РАСХОДЫ</a:t>
            </a:r>
            <a:endParaRPr sz="1300">
              <a:latin typeface="Arial"/>
              <a:cs typeface="Arial"/>
            </a:endParaRPr>
          </a:p>
          <a:p>
            <a:pPr marL="59690" marR="53340" algn="ctr">
              <a:lnSpc>
                <a:spcPct val="101499"/>
              </a:lnSpc>
            </a:pPr>
            <a:r>
              <a:rPr sz="1300" b="1" spc="-135" dirty="0">
                <a:latin typeface="Arial"/>
                <a:cs typeface="Arial"/>
              </a:rPr>
              <a:t>б</a:t>
            </a:r>
            <a:r>
              <a:rPr sz="1300" b="1" spc="-195" dirty="0">
                <a:latin typeface="Arial"/>
                <a:cs typeface="Arial"/>
              </a:rPr>
              <a:t>ю</a:t>
            </a:r>
            <a:r>
              <a:rPr sz="1300" b="1" spc="-145" dirty="0">
                <a:latin typeface="Arial"/>
                <a:cs typeface="Arial"/>
              </a:rPr>
              <a:t>д</a:t>
            </a:r>
            <a:r>
              <a:rPr sz="1300" b="1" spc="-155" dirty="0">
                <a:latin typeface="Arial"/>
                <a:cs typeface="Arial"/>
              </a:rPr>
              <a:t>ж</a:t>
            </a:r>
            <a:r>
              <a:rPr sz="1300" b="1" spc="-130" dirty="0">
                <a:latin typeface="Arial"/>
                <a:cs typeface="Arial"/>
              </a:rPr>
              <a:t>е</a:t>
            </a:r>
            <a:r>
              <a:rPr sz="1300" b="1" spc="-114" dirty="0">
                <a:latin typeface="Arial"/>
                <a:cs typeface="Arial"/>
              </a:rPr>
              <a:t>т</a:t>
            </a:r>
            <a:r>
              <a:rPr sz="1300" b="1" spc="-125" dirty="0">
                <a:latin typeface="Arial"/>
                <a:cs typeface="Arial"/>
              </a:rPr>
              <a:t>а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30" dirty="0">
                <a:latin typeface="Microsoft Sans Serif"/>
                <a:cs typeface="Microsoft Sans Serif"/>
              </a:rPr>
              <a:t>на</a:t>
            </a:r>
            <a:r>
              <a:rPr sz="1300" spc="-140" dirty="0">
                <a:latin typeface="Microsoft Sans Serif"/>
                <a:cs typeface="Microsoft Sans Serif"/>
              </a:rPr>
              <a:t>п</a:t>
            </a:r>
            <a:r>
              <a:rPr sz="1300" spc="-130" dirty="0">
                <a:latin typeface="Microsoft Sans Serif"/>
                <a:cs typeface="Microsoft Sans Serif"/>
              </a:rPr>
              <a:t>ра</a:t>
            </a:r>
            <a:r>
              <a:rPr sz="1300" spc="-120" dirty="0">
                <a:latin typeface="Microsoft Sans Serif"/>
                <a:cs typeface="Microsoft Sans Serif"/>
              </a:rPr>
              <a:t>в</a:t>
            </a:r>
            <a:r>
              <a:rPr sz="1300" spc="-110" dirty="0">
                <a:latin typeface="Microsoft Sans Serif"/>
                <a:cs typeface="Microsoft Sans Serif"/>
              </a:rPr>
              <a:t>л</a:t>
            </a:r>
            <a:r>
              <a:rPr sz="1300" spc="-120" dirty="0">
                <a:latin typeface="Microsoft Sans Serif"/>
                <a:cs typeface="Microsoft Sans Serif"/>
              </a:rPr>
              <a:t>я</a:t>
            </a:r>
            <a:r>
              <a:rPr sz="1300" spc="-130" dirty="0">
                <a:latin typeface="Microsoft Sans Serif"/>
                <a:cs typeface="Microsoft Sans Serif"/>
              </a:rPr>
              <a:t>е</a:t>
            </a:r>
            <a:r>
              <a:rPr sz="1300" spc="-190" dirty="0">
                <a:latin typeface="Microsoft Sans Serif"/>
                <a:cs typeface="Microsoft Sans Serif"/>
              </a:rPr>
              <a:t>м</a:t>
            </a:r>
            <a:r>
              <a:rPr sz="1300" spc="-135" dirty="0">
                <a:latin typeface="Microsoft Sans Serif"/>
                <a:cs typeface="Microsoft Sans Serif"/>
              </a:rPr>
              <a:t>ы</a:t>
            </a:r>
            <a:r>
              <a:rPr sz="1300" spc="-90" dirty="0">
                <a:latin typeface="Microsoft Sans Serif"/>
                <a:cs typeface="Microsoft Sans Serif"/>
              </a:rPr>
              <a:t>е 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135" dirty="0">
                <a:latin typeface="Microsoft Sans Serif"/>
                <a:cs typeface="Microsoft Sans Serif"/>
              </a:rPr>
              <a:t>и</a:t>
            </a:r>
            <a:r>
              <a:rPr sz="1300" spc="-155" dirty="0">
                <a:latin typeface="Microsoft Sans Serif"/>
                <a:cs typeface="Microsoft Sans Serif"/>
              </a:rPr>
              <a:t>з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-130" dirty="0">
                <a:latin typeface="Microsoft Sans Serif"/>
                <a:cs typeface="Microsoft Sans Serif"/>
              </a:rPr>
              <a:t>б</a:t>
            </a:r>
            <a:r>
              <a:rPr sz="1300" spc="-160" dirty="0">
                <a:latin typeface="Microsoft Sans Serif"/>
                <a:cs typeface="Microsoft Sans Serif"/>
              </a:rPr>
              <a:t>ю</a:t>
            </a:r>
            <a:r>
              <a:rPr sz="1300" spc="-130" dirty="0">
                <a:latin typeface="Microsoft Sans Serif"/>
                <a:cs typeface="Microsoft Sans Serif"/>
              </a:rPr>
              <a:t>д</a:t>
            </a:r>
            <a:r>
              <a:rPr sz="1300" spc="-204" dirty="0">
                <a:latin typeface="Microsoft Sans Serif"/>
                <a:cs typeface="Microsoft Sans Serif"/>
              </a:rPr>
              <a:t>ж</a:t>
            </a:r>
            <a:r>
              <a:rPr sz="1300" spc="-130" dirty="0">
                <a:latin typeface="Microsoft Sans Serif"/>
                <a:cs typeface="Microsoft Sans Serif"/>
              </a:rPr>
              <a:t>е</a:t>
            </a:r>
            <a:r>
              <a:rPr sz="1300" spc="-105" dirty="0">
                <a:latin typeface="Microsoft Sans Serif"/>
                <a:cs typeface="Microsoft Sans Serif"/>
              </a:rPr>
              <a:t>т</a:t>
            </a:r>
            <a:r>
              <a:rPr sz="1300" spc="-125" dirty="0">
                <a:latin typeface="Microsoft Sans Serif"/>
                <a:cs typeface="Microsoft Sans Serif"/>
              </a:rPr>
              <a:t>а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25" dirty="0">
                <a:latin typeface="Microsoft Sans Serif"/>
                <a:cs typeface="Microsoft Sans Serif"/>
              </a:rPr>
              <a:t>д</a:t>
            </a:r>
            <a:r>
              <a:rPr sz="1300" spc="-130" dirty="0">
                <a:latin typeface="Microsoft Sans Serif"/>
                <a:cs typeface="Microsoft Sans Serif"/>
              </a:rPr>
              <a:t>ене</a:t>
            </a:r>
            <a:r>
              <a:rPr sz="1300" spc="-204" dirty="0">
                <a:latin typeface="Microsoft Sans Serif"/>
                <a:cs typeface="Microsoft Sans Serif"/>
              </a:rPr>
              <a:t>ж</a:t>
            </a:r>
            <a:r>
              <a:rPr sz="1300" spc="-130" dirty="0">
                <a:latin typeface="Microsoft Sans Serif"/>
                <a:cs typeface="Microsoft Sans Serif"/>
              </a:rPr>
              <a:t>н</a:t>
            </a:r>
            <a:r>
              <a:rPr sz="1300" spc="-135" dirty="0">
                <a:latin typeface="Microsoft Sans Serif"/>
                <a:cs typeface="Microsoft Sans Serif"/>
              </a:rPr>
              <a:t>ы</a:t>
            </a:r>
            <a:r>
              <a:rPr sz="1300" spc="-90" dirty="0">
                <a:latin typeface="Microsoft Sans Serif"/>
                <a:cs typeface="Microsoft Sans Serif"/>
              </a:rPr>
              <a:t>е 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120" dirty="0">
                <a:latin typeface="Microsoft Sans Serif"/>
                <a:cs typeface="Microsoft Sans Serif"/>
              </a:rPr>
              <a:t>средства</a:t>
            </a:r>
            <a:endParaRPr sz="13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300" spc="-80" dirty="0">
                <a:latin typeface="Microsoft Sans Serif"/>
                <a:cs typeface="Microsoft Sans Serif"/>
              </a:rPr>
              <a:t>(</a:t>
            </a:r>
            <a:r>
              <a:rPr sz="1300" spc="-190" dirty="0">
                <a:latin typeface="Microsoft Sans Serif"/>
                <a:cs typeface="Microsoft Sans Serif"/>
              </a:rPr>
              <a:t>ф</a:t>
            </a:r>
            <a:r>
              <a:rPr sz="1300" spc="-135" dirty="0">
                <a:latin typeface="Microsoft Sans Serif"/>
                <a:cs typeface="Microsoft Sans Serif"/>
              </a:rPr>
              <a:t>и</a:t>
            </a:r>
            <a:r>
              <a:rPr sz="1300" spc="-130" dirty="0">
                <a:latin typeface="Microsoft Sans Serif"/>
                <a:cs typeface="Microsoft Sans Serif"/>
              </a:rPr>
              <a:t>нан</a:t>
            </a:r>
            <a:r>
              <a:rPr sz="1300" spc="-114" dirty="0">
                <a:latin typeface="Microsoft Sans Serif"/>
                <a:cs typeface="Microsoft Sans Serif"/>
              </a:rPr>
              <a:t>с</a:t>
            </a:r>
            <a:r>
              <a:rPr sz="1300" spc="-130" dirty="0">
                <a:latin typeface="Microsoft Sans Serif"/>
                <a:cs typeface="Microsoft Sans Serif"/>
              </a:rPr>
              <a:t>о</a:t>
            </a:r>
            <a:r>
              <a:rPr sz="1300" spc="-120" dirty="0">
                <a:latin typeface="Microsoft Sans Serif"/>
                <a:cs typeface="Microsoft Sans Serif"/>
              </a:rPr>
              <a:t>в</a:t>
            </a:r>
            <a:r>
              <a:rPr sz="1300" spc="-130" dirty="0">
                <a:latin typeface="Microsoft Sans Serif"/>
                <a:cs typeface="Microsoft Sans Serif"/>
              </a:rPr>
              <a:t>о</a:t>
            </a:r>
            <a:r>
              <a:rPr sz="1300" spc="-125" dirty="0">
                <a:latin typeface="Microsoft Sans Serif"/>
                <a:cs typeface="Microsoft Sans Serif"/>
              </a:rPr>
              <a:t>е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130" dirty="0">
                <a:latin typeface="Microsoft Sans Serif"/>
                <a:cs typeface="Microsoft Sans Serif"/>
              </a:rPr>
              <a:t>обе</a:t>
            </a:r>
            <a:r>
              <a:rPr sz="1300" spc="-114" dirty="0">
                <a:latin typeface="Microsoft Sans Serif"/>
                <a:cs typeface="Microsoft Sans Serif"/>
              </a:rPr>
              <a:t>с</a:t>
            </a:r>
            <a:r>
              <a:rPr sz="1300" spc="-140" dirty="0">
                <a:latin typeface="Microsoft Sans Serif"/>
                <a:cs typeface="Microsoft Sans Serif"/>
              </a:rPr>
              <a:t>п</a:t>
            </a:r>
            <a:r>
              <a:rPr sz="1300" spc="-130" dirty="0">
                <a:latin typeface="Microsoft Sans Serif"/>
                <a:cs typeface="Microsoft Sans Serif"/>
              </a:rPr>
              <a:t>ечен</a:t>
            </a:r>
            <a:r>
              <a:rPr sz="1300" spc="-135" dirty="0">
                <a:latin typeface="Microsoft Sans Serif"/>
                <a:cs typeface="Microsoft Sans Serif"/>
              </a:rPr>
              <a:t>и</a:t>
            </a:r>
            <a:r>
              <a:rPr sz="1300" spc="-125" dirty="0">
                <a:latin typeface="Microsoft Sans Serif"/>
                <a:cs typeface="Microsoft Sans Serif"/>
              </a:rPr>
              <a:t>е</a:t>
            </a:r>
            <a:endParaRPr sz="1300">
              <a:latin typeface="Microsoft Sans Serif"/>
              <a:cs typeface="Microsoft Sans Serif"/>
            </a:endParaRPr>
          </a:p>
          <a:p>
            <a:pPr marL="352425" marR="344805" algn="ctr">
              <a:lnSpc>
                <a:spcPct val="101499"/>
              </a:lnSpc>
              <a:spcBef>
                <a:spcPts val="10"/>
              </a:spcBef>
            </a:pPr>
            <a:r>
              <a:rPr sz="1300" spc="-190" dirty="0">
                <a:latin typeface="Microsoft Sans Serif"/>
                <a:cs typeface="Microsoft Sans Serif"/>
              </a:rPr>
              <a:t>м</a:t>
            </a:r>
            <a:r>
              <a:rPr sz="1300" spc="-114" dirty="0">
                <a:latin typeface="Microsoft Sans Serif"/>
                <a:cs typeface="Microsoft Sans Serif"/>
              </a:rPr>
              <a:t>у</a:t>
            </a:r>
            <a:r>
              <a:rPr sz="1300" spc="-130" dirty="0">
                <a:latin typeface="Microsoft Sans Serif"/>
                <a:cs typeface="Microsoft Sans Serif"/>
              </a:rPr>
              <a:t>н</a:t>
            </a:r>
            <a:r>
              <a:rPr sz="1300" spc="-135" dirty="0">
                <a:latin typeface="Microsoft Sans Serif"/>
                <a:cs typeface="Microsoft Sans Serif"/>
              </a:rPr>
              <a:t>и</a:t>
            </a:r>
            <a:r>
              <a:rPr sz="1300" spc="-130" dirty="0">
                <a:latin typeface="Microsoft Sans Serif"/>
                <a:cs typeface="Microsoft Sans Serif"/>
              </a:rPr>
              <a:t>ц</a:t>
            </a:r>
            <a:r>
              <a:rPr sz="1300" spc="-135" dirty="0">
                <a:latin typeface="Microsoft Sans Serif"/>
                <a:cs typeface="Microsoft Sans Serif"/>
              </a:rPr>
              <a:t>и</a:t>
            </a:r>
            <a:r>
              <a:rPr sz="1300" spc="-140" dirty="0">
                <a:latin typeface="Microsoft Sans Serif"/>
                <a:cs typeface="Microsoft Sans Serif"/>
              </a:rPr>
              <a:t>п</a:t>
            </a:r>
            <a:r>
              <a:rPr sz="1300" spc="-130" dirty="0">
                <a:latin typeface="Microsoft Sans Serif"/>
                <a:cs typeface="Microsoft Sans Serif"/>
              </a:rPr>
              <a:t>а</a:t>
            </a:r>
            <a:r>
              <a:rPr sz="1300" spc="-110" dirty="0">
                <a:latin typeface="Microsoft Sans Serif"/>
                <a:cs typeface="Microsoft Sans Serif"/>
              </a:rPr>
              <a:t>л</a:t>
            </a:r>
            <a:r>
              <a:rPr sz="1300" spc="-120" dirty="0">
                <a:latin typeface="Microsoft Sans Serif"/>
                <a:cs typeface="Microsoft Sans Serif"/>
              </a:rPr>
              <a:t>ь</a:t>
            </a:r>
            <a:r>
              <a:rPr sz="1300" spc="-130" dirty="0">
                <a:latin typeface="Microsoft Sans Serif"/>
                <a:cs typeface="Microsoft Sans Serif"/>
              </a:rPr>
              <a:t>н</a:t>
            </a:r>
            <a:r>
              <a:rPr sz="1300" spc="-135" dirty="0">
                <a:latin typeface="Microsoft Sans Serif"/>
                <a:cs typeface="Microsoft Sans Serif"/>
              </a:rPr>
              <a:t>ы</a:t>
            </a:r>
            <a:r>
              <a:rPr sz="1300" spc="-85" dirty="0">
                <a:latin typeface="Microsoft Sans Serif"/>
                <a:cs typeface="Microsoft Sans Serif"/>
              </a:rPr>
              <a:t>х 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130" dirty="0">
                <a:latin typeface="Microsoft Sans Serif"/>
                <a:cs typeface="Microsoft Sans Serif"/>
              </a:rPr>
              <a:t>учреждений,</a:t>
            </a:r>
            <a:endParaRPr sz="1300">
              <a:latin typeface="Microsoft Sans Serif"/>
              <a:cs typeface="Microsoft Sans Serif"/>
            </a:endParaRPr>
          </a:p>
          <a:p>
            <a:pPr marL="18415" marR="10795" indent="-635" algn="ctr">
              <a:lnSpc>
                <a:spcPct val="101499"/>
              </a:lnSpc>
            </a:pPr>
            <a:r>
              <a:rPr sz="1300" spc="-125" dirty="0">
                <a:latin typeface="Microsoft Sans Serif"/>
                <a:cs typeface="Microsoft Sans Serif"/>
              </a:rPr>
              <a:t>д</a:t>
            </a:r>
            <a:r>
              <a:rPr sz="1300" spc="-130" dirty="0">
                <a:latin typeface="Microsoft Sans Serif"/>
                <a:cs typeface="Microsoft Sans Serif"/>
              </a:rPr>
              <a:t>оро</a:t>
            </a:r>
            <a:r>
              <a:rPr sz="1300" spc="-204" dirty="0">
                <a:latin typeface="Microsoft Sans Serif"/>
                <a:cs typeface="Microsoft Sans Serif"/>
              </a:rPr>
              <a:t>ж</a:t>
            </a:r>
            <a:r>
              <a:rPr sz="1300" spc="-130" dirty="0">
                <a:latin typeface="Microsoft Sans Serif"/>
                <a:cs typeface="Microsoft Sans Serif"/>
              </a:rPr>
              <a:t>но</a:t>
            </a:r>
            <a:r>
              <a:rPr sz="1300" spc="-125" dirty="0">
                <a:latin typeface="Microsoft Sans Serif"/>
                <a:cs typeface="Microsoft Sans Serif"/>
              </a:rPr>
              <a:t>е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14" dirty="0">
                <a:latin typeface="Microsoft Sans Serif"/>
                <a:cs typeface="Microsoft Sans Serif"/>
              </a:rPr>
              <a:t>х</a:t>
            </a:r>
            <a:r>
              <a:rPr sz="1300" spc="-130" dirty="0">
                <a:latin typeface="Microsoft Sans Serif"/>
                <a:cs typeface="Microsoft Sans Serif"/>
              </a:rPr>
              <a:t>о</a:t>
            </a:r>
            <a:r>
              <a:rPr sz="1300" spc="-160" dirty="0">
                <a:latin typeface="Microsoft Sans Serif"/>
                <a:cs typeface="Microsoft Sans Serif"/>
              </a:rPr>
              <a:t>з</a:t>
            </a:r>
            <a:r>
              <a:rPr sz="1300" spc="-120" dirty="0">
                <a:latin typeface="Microsoft Sans Serif"/>
                <a:cs typeface="Microsoft Sans Serif"/>
              </a:rPr>
              <a:t>я</a:t>
            </a:r>
            <a:r>
              <a:rPr sz="1300" spc="-135" dirty="0">
                <a:latin typeface="Microsoft Sans Serif"/>
                <a:cs typeface="Microsoft Sans Serif"/>
              </a:rPr>
              <a:t>й</a:t>
            </a:r>
            <a:r>
              <a:rPr sz="1300" spc="-114" dirty="0">
                <a:latin typeface="Microsoft Sans Serif"/>
                <a:cs typeface="Microsoft Sans Serif"/>
              </a:rPr>
              <a:t>с</a:t>
            </a:r>
            <a:r>
              <a:rPr sz="1300" spc="-105" dirty="0">
                <a:latin typeface="Microsoft Sans Serif"/>
                <a:cs typeface="Microsoft Sans Serif"/>
              </a:rPr>
              <a:t>т</a:t>
            </a:r>
            <a:r>
              <a:rPr sz="1300" spc="-120" dirty="0">
                <a:latin typeface="Microsoft Sans Serif"/>
                <a:cs typeface="Microsoft Sans Serif"/>
              </a:rPr>
              <a:t>в</a:t>
            </a:r>
            <a:r>
              <a:rPr sz="1300" spc="-130" dirty="0">
                <a:latin typeface="Microsoft Sans Serif"/>
                <a:cs typeface="Microsoft Sans Serif"/>
              </a:rPr>
              <a:t>о</a:t>
            </a:r>
            <a:r>
              <a:rPr sz="1300" spc="-65" dirty="0">
                <a:latin typeface="Microsoft Sans Serif"/>
                <a:cs typeface="Microsoft Sans Serif"/>
              </a:rPr>
              <a:t>,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80" dirty="0">
                <a:latin typeface="Microsoft Sans Serif"/>
                <a:cs typeface="Microsoft Sans Serif"/>
              </a:rPr>
              <a:t>Ж</a:t>
            </a:r>
            <a:r>
              <a:rPr sz="1300" spc="-250" dirty="0">
                <a:latin typeface="Microsoft Sans Serif"/>
                <a:cs typeface="Microsoft Sans Serif"/>
              </a:rPr>
              <a:t>К</a:t>
            </a:r>
            <a:r>
              <a:rPr sz="1300" spc="-105" dirty="0">
                <a:latin typeface="Microsoft Sans Serif"/>
                <a:cs typeface="Microsoft Sans Serif"/>
              </a:rPr>
              <a:t>Х 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125" dirty="0">
                <a:latin typeface="Microsoft Sans Serif"/>
                <a:cs typeface="Microsoft Sans Serif"/>
              </a:rPr>
              <a:t>и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05" dirty="0">
                <a:latin typeface="Microsoft Sans Serif"/>
                <a:cs typeface="Microsoft Sans Serif"/>
              </a:rPr>
              <a:t>т</a:t>
            </a:r>
            <a:r>
              <a:rPr sz="1300" spc="-130" dirty="0">
                <a:latin typeface="Microsoft Sans Serif"/>
                <a:cs typeface="Microsoft Sans Serif"/>
              </a:rPr>
              <a:t>ран</a:t>
            </a:r>
            <a:r>
              <a:rPr sz="1300" spc="-114" dirty="0">
                <a:latin typeface="Microsoft Sans Serif"/>
                <a:cs typeface="Microsoft Sans Serif"/>
              </a:rPr>
              <a:t>с</a:t>
            </a:r>
            <a:r>
              <a:rPr sz="1300" spc="-140" dirty="0">
                <a:latin typeface="Microsoft Sans Serif"/>
                <a:cs typeface="Microsoft Sans Serif"/>
              </a:rPr>
              <a:t>п</a:t>
            </a:r>
            <a:r>
              <a:rPr sz="1300" spc="-130" dirty="0">
                <a:latin typeface="Microsoft Sans Serif"/>
                <a:cs typeface="Microsoft Sans Serif"/>
              </a:rPr>
              <a:t>ор</a:t>
            </a:r>
            <a:r>
              <a:rPr sz="1300" spc="-105" dirty="0">
                <a:latin typeface="Microsoft Sans Serif"/>
                <a:cs typeface="Microsoft Sans Serif"/>
              </a:rPr>
              <a:t>т</a:t>
            </a:r>
            <a:r>
              <a:rPr sz="1300" spc="-65" dirty="0">
                <a:latin typeface="Microsoft Sans Serif"/>
                <a:cs typeface="Microsoft Sans Serif"/>
              </a:rPr>
              <a:t>,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190" dirty="0">
                <a:latin typeface="Microsoft Sans Serif"/>
                <a:cs typeface="Microsoft Sans Serif"/>
              </a:rPr>
              <a:t>к</a:t>
            </a:r>
            <a:r>
              <a:rPr sz="1300" spc="-130" dirty="0">
                <a:latin typeface="Microsoft Sans Serif"/>
                <a:cs typeface="Microsoft Sans Serif"/>
              </a:rPr>
              <a:t>а</a:t>
            </a:r>
            <a:r>
              <a:rPr sz="1300" spc="-140" dirty="0">
                <a:latin typeface="Microsoft Sans Serif"/>
                <a:cs typeface="Microsoft Sans Serif"/>
              </a:rPr>
              <a:t>п</a:t>
            </a:r>
            <a:r>
              <a:rPr sz="1300" spc="-135" dirty="0">
                <a:latin typeface="Microsoft Sans Serif"/>
                <a:cs typeface="Microsoft Sans Serif"/>
              </a:rPr>
              <a:t>и</a:t>
            </a:r>
            <a:r>
              <a:rPr sz="1300" spc="-105" dirty="0">
                <a:latin typeface="Microsoft Sans Serif"/>
                <a:cs typeface="Microsoft Sans Serif"/>
              </a:rPr>
              <a:t>т</a:t>
            </a:r>
            <a:r>
              <a:rPr sz="1300" spc="-130" dirty="0">
                <a:latin typeface="Microsoft Sans Serif"/>
                <a:cs typeface="Microsoft Sans Serif"/>
              </a:rPr>
              <a:t>а</a:t>
            </a:r>
            <a:r>
              <a:rPr sz="1300" spc="-110" dirty="0">
                <a:latin typeface="Microsoft Sans Serif"/>
                <a:cs typeface="Microsoft Sans Serif"/>
              </a:rPr>
              <a:t>л</a:t>
            </a:r>
            <a:r>
              <a:rPr sz="1300" spc="-120" dirty="0">
                <a:latin typeface="Microsoft Sans Serif"/>
                <a:cs typeface="Microsoft Sans Serif"/>
              </a:rPr>
              <a:t>ь</a:t>
            </a:r>
            <a:r>
              <a:rPr sz="1300" spc="-130" dirty="0">
                <a:latin typeface="Microsoft Sans Serif"/>
                <a:cs typeface="Microsoft Sans Serif"/>
              </a:rPr>
              <a:t>но</a:t>
            </a:r>
            <a:r>
              <a:rPr sz="1300" spc="-90" dirty="0">
                <a:latin typeface="Microsoft Sans Serif"/>
                <a:cs typeface="Microsoft Sans Serif"/>
              </a:rPr>
              <a:t>е 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114" dirty="0">
                <a:latin typeface="Microsoft Sans Serif"/>
                <a:cs typeface="Microsoft Sans Serif"/>
              </a:rPr>
              <a:t>с</a:t>
            </a:r>
            <a:r>
              <a:rPr sz="1300" spc="-105" dirty="0">
                <a:latin typeface="Microsoft Sans Serif"/>
                <a:cs typeface="Microsoft Sans Serif"/>
              </a:rPr>
              <a:t>т</a:t>
            </a:r>
            <a:r>
              <a:rPr sz="1300" spc="-130" dirty="0">
                <a:latin typeface="Microsoft Sans Serif"/>
                <a:cs typeface="Microsoft Sans Serif"/>
              </a:rPr>
              <a:t>ро</a:t>
            </a:r>
            <a:r>
              <a:rPr sz="1300" spc="-135" dirty="0">
                <a:latin typeface="Microsoft Sans Serif"/>
                <a:cs typeface="Microsoft Sans Serif"/>
              </a:rPr>
              <a:t>и</a:t>
            </a:r>
            <a:r>
              <a:rPr sz="1300" spc="-105" dirty="0">
                <a:latin typeface="Microsoft Sans Serif"/>
                <a:cs typeface="Microsoft Sans Serif"/>
              </a:rPr>
              <a:t>т</a:t>
            </a:r>
            <a:r>
              <a:rPr sz="1300" spc="-130" dirty="0">
                <a:latin typeface="Microsoft Sans Serif"/>
                <a:cs typeface="Microsoft Sans Serif"/>
              </a:rPr>
              <a:t>е</a:t>
            </a:r>
            <a:r>
              <a:rPr sz="1300" spc="-110" dirty="0">
                <a:latin typeface="Microsoft Sans Serif"/>
                <a:cs typeface="Microsoft Sans Serif"/>
              </a:rPr>
              <a:t>л</a:t>
            </a:r>
            <a:r>
              <a:rPr sz="1300" spc="-120" dirty="0">
                <a:latin typeface="Microsoft Sans Serif"/>
                <a:cs typeface="Microsoft Sans Serif"/>
              </a:rPr>
              <a:t>ь</a:t>
            </a:r>
            <a:r>
              <a:rPr sz="1300" spc="-114" dirty="0">
                <a:latin typeface="Microsoft Sans Serif"/>
                <a:cs typeface="Microsoft Sans Serif"/>
              </a:rPr>
              <a:t>с</a:t>
            </a:r>
            <a:r>
              <a:rPr sz="1300" spc="-105" dirty="0">
                <a:latin typeface="Microsoft Sans Serif"/>
                <a:cs typeface="Microsoft Sans Serif"/>
              </a:rPr>
              <a:t>т</a:t>
            </a:r>
            <a:r>
              <a:rPr sz="1300" spc="-120" dirty="0">
                <a:latin typeface="Microsoft Sans Serif"/>
                <a:cs typeface="Microsoft Sans Serif"/>
              </a:rPr>
              <a:t>в</a:t>
            </a:r>
            <a:r>
              <a:rPr sz="1300" spc="-125" dirty="0">
                <a:latin typeface="Microsoft Sans Serif"/>
                <a:cs typeface="Microsoft Sans Serif"/>
              </a:rPr>
              <a:t>о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25" dirty="0">
                <a:latin typeface="Microsoft Sans Serif"/>
                <a:cs typeface="Microsoft Sans Serif"/>
              </a:rPr>
              <a:t>и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spc="-125" dirty="0">
                <a:latin typeface="Microsoft Sans Serif"/>
                <a:cs typeface="Microsoft Sans Serif"/>
              </a:rPr>
              <a:t>д</a:t>
            </a:r>
            <a:r>
              <a:rPr sz="1300" spc="-130" dirty="0">
                <a:latin typeface="Microsoft Sans Serif"/>
                <a:cs typeface="Microsoft Sans Serif"/>
              </a:rPr>
              <a:t>р</a:t>
            </a:r>
            <a:r>
              <a:rPr sz="1300" spc="-70" dirty="0">
                <a:latin typeface="Microsoft Sans Serif"/>
                <a:cs typeface="Microsoft Sans Serif"/>
              </a:rPr>
              <a:t>.</a:t>
            </a:r>
            <a:r>
              <a:rPr sz="1300" spc="-75" dirty="0">
                <a:latin typeface="Microsoft Sans Serif"/>
                <a:cs typeface="Microsoft Sans Serif"/>
              </a:rPr>
              <a:t>)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942728" y="6093965"/>
            <a:ext cx="8965565" cy="12467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45560" marR="5080" indent="-3832860">
              <a:lnSpc>
                <a:spcPct val="101499"/>
              </a:lnSpc>
              <a:spcBef>
                <a:spcPts val="95"/>
              </a:spcBef>
            </a:pPr>
            <a:r>
              <a:rPr sz="1950" b="1" i="1" spc="-204" dirty="0">
                <a:latin typeface="Arial"/>
                <a:cs typeface="Arial"/>
              </a:rPr>
              <a:t>Если</a:t>
            </a:r>
            <a:r>
              <a:rPr sz="1950" b="1" i="1" spc="-75" dirty="0">
                <a:latin typeface="Arial"/>
                <a:cs typeface="Arial"/>
              </a:rPr>
              <a:t> </a:t>
            </a:r>
            <a:r>
              <a:rPr sz="1950" b="1" i="1" spc="-195" dirty="0">
                <a:latin typeface="Arial"/>
                <a:cs typeface="Arial"/>
              </a:rPr>
              <a:t>расходная</a:t>
            </a:r>
            <a:r>
              <a:rPr sz="1950" b="1" i="1" spc="-60" dirty="0">
                <a:latin typeface="Arial"/>
                <a:cs typeface="Arial"/>
              </a:rPr>
              <a:t> </a:t>
            </a:r>
            <a:r>
              <a:rPr sz="1950" b="1" i="1" spc="-215" dirty="0">
                <a:latin typeface="Arial"/>
                <a:cs typeface="Arial"/>
              </a:rPr>
              <a:t>часть</a:t>
            </a:r>
            <a:r>
              <a:rPr sz="1950" b="1" i="1" spc="-45" dirty="0">
                <a:latin typeface="Arial"/>
                <a:cs typeface="Arial"/>
              </a:rPr>
              <a:t> </a:t>
            </a:r>
            <a:r>
              <a:rPr sz="1950" b="1" i="1" spc="-229">
                <a:latin typeface="Arial"/>
                <a:cs typeface="Arial"/>
              </a:rPr>
              <a:t>бюджета</a:t>
            </a:r>
            <a:r>
              <a:rPr sz="1950" b="1" i="1" spc="-70">
                <a:latin typeface="Arial"/>
                <a:cs typeface="Arial"/>
              </a:rPr>
              <a:t> </a:t>
            </a:r>
            <a:r>
              <a:rPr lang="ru-RU" sz="1950" b="1" i="1" spc="-70" dirty="0" smtClean="0">
                <a:latin typeface="Arial"/>
                <a:cs typeface="Arial"/>
              </a:rPr>
              <a:t> </a:t>
            </a:r>
            <a:r>
              <a:rPr sz="1950" b="1" i="1" spc="-225" smtClean="0">
                <a:latin typeface="Arial"/>
                <a:cs typeface="Arial"/>
              </a:rPr>
              <a:t>превышает</a:t>
            </a:r>
            <a:r>
              <a:rPr sz="1950" b="1" i="1" spc="-55" smtClean="0">
                <a:latin typeface="Arial"/>
                <a:cs typeface="Arial"/>
              </a:rPr>
              <a:t> </a:t>
            </a:r>
            <a:r>
              <a:rPr lang="ru-RU" sz="1950" b="1" i="1" spc="-55" dirty="0" smtClean="0">
                <a:latin typeface="Arial"/>
                <a:cs typeface="Arial"/>
              </a:rPr>
              <a:t> </a:t>
            </a:r>
            <a:r>
              <a:rPr sz="1950" b="1" i="1" spc="-195" smtClean="0">
                <a:latin typeface="Arial"/>
                <a:cs typeface="Arial"/>
              </a:rPr>
              <a:t>доходную</a:t>
            </a:r>
            <a:r>
              <a:rPr sz="1950" b="1" i="1" spc="-195">
                <a:latin typeface="Arial"/>
                <a:cs typeface="Arial"/>
              </a:rPr>
              <a:t>,</a:t>
            </a:r>
            <a:r>
              <a:rPr sz="1950" b="1" i="1" spc="-75">
                <a:latin typeface="Arial"/>
                <a:cs typeface="Arial"/>
              </a:rPr>
              <a:t> </a:t>
            </a:r>
            <a:r>
              <a:rPr lang="ru-RU" sz="1950" b="1" i="1" spc="-75" dirty="0" smtClean="0">
                <a:latin typeface="Arial"/>
                <a:cs typeface="Arial"/>
              </a:rPr>
              <a:t> </a:t>
            </a:r>
            <a:r>
              <a:rPr sz="1950" b="1" i="1" spc="-250" smtClean="0">
                <a:latin typeface="Arial"/>
                <a:cs typeface="Arial"/>
              </a:rPr>
              <a:t>то</a:t>
            </a:r>
            <a:r>
              <a:rPr sz="1950" b="1" i="1" spc="-85" smtClean="0">
                <a:latin typeface="Arial"/>
                <a:cs typeface="Arial"/>
              </a:rPr>
              <a:t> </a:t>
            </a:r>
            <a:r>
              <a:rPr lang="ru-RU" sz="1950" b="1" i="1" spc="-85" dirty="0" smtClean="0">
                <a:latin typeface="Arial"/>
                <a:cs typeface="Arial"/>
              </a:rPr>
              <a:t> </a:t>
            </a:r>
            <a:r>
              <a:rPr sz="1950" b="1" i="1" spc="-235" smtClean="0">
                <a:latin typeface="Arial"/>
                <a:cs typeface="Arial"/>
              </a:rPr>
              <a:t>бюджет</a:t>
            </a:r>
            <a:r>
              <a:rPr sz="1950" b="1" i="1" spc="-70" smtClean="0">
                <a:latin typeface="Arial"/>
                <a:cs typeface="Arial"/>
              </a:rPr>
              <a:t> </a:t>
            </a:r>
            <a:r>
              <a:rPr sz="1950" b="1" i="1" spc="-220" dirty="0">
                <a:latin typeface="Arial"/>
                <a:cs typeface="Arial"/>
              </a:rPr>
              <a:t>формируется</a:t>
            </a:r>
            <a:r>
              <a:rPr sz="1950" b="1" i="1" spc="-50" dirty="0">
                <a:latin typeface="Arial"/>
                <a:cs typeface="Arial"/>
              </a:rPr>
              <a:t> </a:t>
            </a:r>
            <a:r>
              <a:rPr sz="1950" b="1" i="1" spc="-185" dirty="0">
                <a:latin typeface="Arial"/>
                <a:cs typeface="Arial"/>
              </a:rPr>
              <a:t>с </a:t>
            </a:r>
            <a:r>
              <a:rPr sz="1950" b="1" i="1" spc="-525" dirty="0">
                <a:latin typeface="Arial"/>
                <a:cs typeface="Arial"/>
              </a:rPr>
              <a:t> </a:t>
            </a:r>
            <a:r>
              <a:rPr sz="1950" b="1" i="1" spc="-229" dirty="0">
                <a:solidFill>
                  <a:srgbClr val="006FC0"/>
                </a:solidFill>
                <a:latin typeface="Arial"/>
                <a:cs typeface="Arial"/>
              </a:rPr>
              <a:t>дефицитом</a:t>
            </a:r>
            <a:endParaRPr sz="1950">
              <a:latin typeface="Arial"/>
              <a:cs typeface="Arial"/>
            </a:endParaRPr>
          </a:p>
          <a:p>
            <a:pPr marL="3848100" marR="48895" indent="-3792220">
              <a:lnSpc>
                <a:spcPts val="2390"/>
              </a:lnSpc>
              <a:spcBef>
                <a:spcPts val="70"/>
              </a:spcBef>
            </a:pPr>
            <a:r>
              <a:rPr sz="1950" b="1" i="1" spc="-215" dirty="0">
                <a:latin typeface="Arial"/>
                <a:cs typeface="Arial"/>
              </a:rPr>
              <a:t>Превышение</a:t>
            </a:r>
            <a:r>
              <a:rPr sz="1950" b="1" i="1" spc="-85" dirty="0">
                <a:latin typeface="Arial"/>
                <a:cs typeface="Arial"/>
              </a:rPr>
              <a:t> </a:t>
            </a:r>
            <a:r>
              <a:rPr sz="1950" b="1" i="1" spc="-200" dirty="0">
                <a:latin typeface="Arial"/>
                <a:cs typeface="Arial"/>
              </a:rPr>
              <a:t>доходов</a:t>
            </a:r>
            <a:r>
              <a:rPr sz="1950" b="1" i="1" spc="-100" dirty="0">
                <a:latin typeface="Arial"/>
                <a:cs typeface="Arial"/>
              </a:rPr>
              <a:t> </a:t>
            </a:r>
            <a:r>
              <a:rPr sz="1950" b="1" i="1" spc="-200" dirty="0">
                <a:latin typeface="Arial"/>
                <a:cs typeface="Arial"/>
              </a:rPr>
              <a:t>над</a:t>
            </a:r>
            <a:r>
              <a:rPr sz="1950" b="1" i="1" spc="-80" dirty="0">
                <a:latin typeface="Arial"/>
                <a:cs typeface="Arial"/>
              </a:rPr>
              <a:t> </a:t>
            </a:r>
            <a:r>
              <a:rPr sz="1950" b="1" i="1" spc="-200" dirty="0">
                <a:latin typeface="Arial"/>
                <a:cs typeface="Arial"/>
              </a:rPr>
              <a:t>расходами</a:t>
            </a:r>
            <a:r>
              <a:rPr sz="1950" b="1" i="1" spc="-65" dirty="0">
                <a:latin typeface="Arial"/>
                <a:cs typeface="Arial"/>
              </a:rPr>
              <a:t> </a:t>
            </a:r>
            <a:r>
              <a:rPr sz="1950" b="1" i="1" spc="-204" dirty="0">
                <a:latin typeface="Arial"/>
                <a:cs typeface="Arial"/>
              </a:rPr>
              <a:t>образует</a:t>
            </a:r>
            <a:r>
              <a:rPr sz="1950" b="1" i="1" spc="-60" dirty="0">
                <a:latin typeface="Arial"/>
                <a:cs typeface="Arial"/>
              </a:rPr>
              <a:t> </a:t>
            </a:r>
            <a:r>
              <a:rPr sz="1950" b="1" i="1" spc="-215" dirty="0">
                <a:latin typeface="Arial"/>
                <a:cs typeface="Arial"/>
              </a:rPr>
              <a:t>положительный</a:t>
            </a:r>
            <a:r>
              <a:rPr sz="1950" b="1" i="1" spc="-100" dirty="0">
                <a:latin typeface="Arial"/>
                <a:cs typeface="Arial"/>
              </a:rPr>
              <a:t> </a:t>
            </a:r>
            <a:r>
              <a:rPr sz="1950" b="1" i="1" spc="-220" dirty="0">
                <a:latin typeface="Arial"/>
                <a:cs typeface="Arial"/>
              </a:rPr>
              <a:t>остаток</a:t>
            </a:r>
            <a:r>
              <a:rPr sz="1950" b="1" i="1" spc="-55" dirty="0">
                <a:latin typeface="Arial"/>
                <a:cs typeface="Arial"/>
              </a:rPr>
              <a:t> </a:t>
            </a:r>
            <a:r>
              <a:rPr sz="1950" b="1" i="1" spc="-229" dirty="0">
                <a:latin typeface="Arial"/>
                <a:cs typeface="Arial"/>
              </a:rPr>
              <a:t>бюджета </a:t>
            </a:r>
            <a:r>
              <a:rPr sz="1950" b="1" i="1" spc="-525" dirty="0">
                <a:latin typeface="Arial"/>
                <a:cs typeface="Arial"/>
              </a:rPr>
              <a:t> </a:t>
            </a:r>
            <a:r>
              <a:rPr sz="1950" b="1" i="1" spc="-204" dirty="0">
                <a:solidFill>
                  <a:srgbClr val="006FC0"/>
                </a:solidFill>
                <a:latin typeface="Arial"/>
                <a:cs typeface="Arial"/>
              </a:rPr>
              <a:t>(профицит)</a:t>
            </a:r>
            <a:endParaRPr sz="1950">
              <a:latin typeface="Arial"/>
              <a:cs typeface="Arial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315349" y="6095"/>
            <a:ext cx="10063480" cy="7543800"/>
          </a:xfrm>
          <a:custGeom>
            <a:avLst/>
            <a:gdLst/>
            <a:ahLst/>
            <a:cxnLst/>
            <a:rect l="l" t="t" r="r" b="b"/>
            <a:pathLst>
              <a:path w="10063480" h="7543800">
                <a:moveTo>
                  <a:pt x="0" y="0"/>
                </a:moveTo>
                <a:lnTo>
                  <a:pt x="0" y="7543799"/>
                </a:lnTo>
                <a:lnTo>
                  <a:pt x="10062971" y="7543799"/>
                </a:lnTo>
                <a:lnTo>
                  <a:pt x="10062971" y="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253" y="0"/>
            <a:ext cx="10075545" cy="2517775"/>
            <a:chOff x="309253" y="0"/>
            <a:chExt cx="10075545" cy="2517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253" y="0"/>
              <a:ext cx="10075163" cy="25176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253" y="1269"/>
              <a:ext cx="10075160" cy="11341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8617" y="1269"/>
              <a:ext cx="5225795" cy="6616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83830" y="1143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19821" y="16001"/>
              <a:ext cx="100965" cy="13970"/>
            </a:xfrm>
            <a:custGeom>
              <a:avLst/>
              <a:gdLst/>
              <a:ahLst/>
              <a:cxnLst/>
              <a:rect l="l" t="t" r="r" b="b"/>
              <a:pathLst>
                <a:path w="100965" h="13970">
                  <a:moveTo>
                    <a:pt x="50292" y="0"/>
                  </a:moveTo>
                  <a:lnTo>
                    <a:pt x="100584" y="0"/>
                  </a:lnTo>
                </a:path>
                <a:path w="100965" h="13970">
                  <a:moveTo>
                    <a:pt x="36575" y="4572"/>
                  </a:moveTo>
                  <a:lnTo>
                    <a:pt x="82295" y="4572"/>
                  </a:lnTo>
                </a:path>
                <a:path w="100965" h="13970">
                  <a:moveTo>
                    <a:pt x="9144" y="9144"/>
                  </a:moveTo>
                  <a:lnTo>
                    <a:pt x="54863" y="9144"/>
                  </a:lnTo>
                </a:path>
                <a:path w="100965" h="13970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8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74102" y="34289"/>
              <a:ext cx="78105" cy="13970"/>
            </a:xfrm>
            <a:custGeom>
              <a:avLst/>
              <a:gdLst/>
              <a:ahLst/>
              <a:cxnLst/>
              <a:rect l="l" t="t" r="r" b="b"/>
              <a:pathLst>
                <a:path w="78104" h="13970">
                  <a:moveTo>
                    <a:pt x="32003" y="0"/>
                  </a:moveTo>
                  <a:lnTo>
                    <a:pt x="77723" y="0"/>
                  </a:lnTo>
                </a:path>
                <a:path w="78104" h="13970">
                  <a:moveTo>
                    <a:pt x="18287" y="4571"/>
                  </a:moveTo>
                  <a:lnTo>
                    <a:pt x="64007" y="4571"/>
                  </a:lnTo>
                </a:path>
                <a:path w="78104" h="13970">
                  <a:moveTo>
                    <a:pt x="9143" y="9143"/>
                  </a:moveTo>
                  <a:lnTo>
                    <a:pt x="54863" y="9143"/>
                  </a:lnTo>
                </a:path>
                <a:path w="78104" h="13970">
                  <a:moveTo>
                    <a:pt x="0" y="13715"/>
                  </a:moveTo>
                  <a:lnTo>
                    <a:pt x="41148" y="13715"/>
                  </a:lnTo>
                </a:path>
              </a:pathLst>
            </a:custGeom>
            <a:ln w="4572">
              <a:solidFill>
                <a:srgbClr val="0098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37526" y="52578"/>
              <a:ext cx="64135" cy="9525"/>
            </a:xfrm>
            <a:custGeom>
              <a:avLst/>
              <a:gdLst/>
              <a:ahLst/>
              <a:cxnLst/>
              <a:rect l="l" t="t" r="r" b="b"/>
              <a:pathLst>
                <a:path w="64134" h="9525">
                  <a:moveTo>
                    <a:pt x="22859" y="0"/>
                  </a:moveTo>
                  <a:lnTo>
                    <a:pt x="64008" y="0"/>
                  </a:lnTo>
                </a:path>
                <a:path w="64134" h="9525">
                  <a:moveTo>
                    <a:pt x="9143" y="4572"/>
                  </a:moveTo>
                  <a:lnTo>
                    <a:pt x="50292" y="4572"/>
                  </a:lnTo>
                </a:path>
                <a:path w="64134" h="9525">
                  <a:moveTo>
                    <a:pt x="0" y="9144"/>
                  </a:moveTo>
                  <a:lnTo>
                    <a:pt x="41148" y="9144"/>
                  </a:lnTo>
                </a:path>
              </a:pathLst>
            </a:custGeom>
            <a:ln w="4572">
              <a:solidFill>
                <a:srgbClr val="009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10094" y="6629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5269" y="6629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00950" y="7086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61554" y="70865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91806" y="7543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43266" y="73152"/>
              <a:ext cx="41275" cy="5080"/>
            </a:xfrm>
            <a:custGeom>
              <a:avLst/>
              <a:gdLst/>
              <a:ahLst/>
              <a:cxnLst/>
              <a:rect l="l" t="t" r="r" b="b"/>
              <a:pathLst>
                <a:path w="41275" h="5080">
                  <a:moveTo>
                    <a:pt x="0" y="4572"/>
                  </a:moveTo>
                  <a:lnTo>
                    <a:pt x="41269" y="4572"/>
                  </a:lnTo>
                  <a:lnTo>
                    <a:pt x="41269" y="0"/>
                  </a:lnTo>
                  <a:lnTo>
                    <a:pt x="0" y="0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00A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78090" y="8001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24978" y="8001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68945" y="8458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15833" y="84582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55230" y="8915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97545" y="89153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046085" y="9372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79257" y="93725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32369" y="9829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70114" y="98298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23226" y="10287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51826" y="102870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09509" y="10744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38109" y="107441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91221" y="11201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210678" y="112013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77506" y="11658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196961" y="1165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4645" y="118871"/>
              <a:ext cx="50292" cy="914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0137526" y="121157"/>
              <a:ext cx="91440" cy="13970"/>
            </a:xfrm>
            <a:custGeom>
              <a:avLst/>
              <a:gdLst/>
              <a:ahLst/>
              <a:cxnLst/>
              <a:rect l="l" t="t" r="r" b="b"/>
              <a:pathLst>
                <a:path w="91440" h="13969">
                  <a:moveTo>
                    <a:pt x="45719" y="0"/>
                  </a:moveTo>
                  <a:lnTo>
                    <a:pt x="91439" y="0"/>
                  </a:lnTo>
                </a:path>
                <a:path w="91440" h="13969">
                  <a:moveTo>
                    <a:pt x="32003" y="4572"/>
                  </a:moveTo>
                  <a:lnTo>
                    <a:pt x="77723" y="4572"/>
                  </a:lnTo>
                </a:path>
                <a:path w="91440" h="13969">
                  <a:moveTo>
                    <a:pt x="18287" y="9144"/>
                  </a:moveTo>
                  <a:lnTo>
                    <a:pt x="64007" y="9144"/>
                  </a:lnTo>
                </a:path>
                <a:path w="91440" h="13969">
                  <a:moveTo>
                    <a:pt x="0" y="13716"/>
                  </a:moveTo>
                  <a:lnTo>
                    <a:pt x="50292" y="13716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2642" y="128015"/>
              <a:ext cx="64008" cy="1371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128382" y="13944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096378" y="144018"/>
              <a:ext cx="64135" cy="5080"/>
            </a:xfrm>
            <a:custGeom>
              <a:avLst/>
              <a:gdLst/>
              <a:ahLst/>
              <a:cxnLst/>
              <a:rect l="l" t="t" r="r" b="b"/>
              <a:pathLst>
                <a:path w="64134" h="5080">
                  <a:moveTo>
                    <a:pt x="18287" y="0"/>
                  </a:moveTo>
                  <a:lnTo>
                    <a:pt x="64007" y="0"/>
                  </a:lnTo>
                </a:path>
                <a:path w="64134" h="5080">
                  <a:moveTo>
                    <a:pt x="0" y="4572"/>
                  </a:moveTo>
                  <a:lnTo>
                    <a:pt x="50292" y="4572"/>
                  </a:lnTo>
                </a:path>
              </a:pathLst>
            </a:custGeom>
            <a:ln w="4572">
              <a:solidFill>
                <a:srgbClr val="00A0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073518" y="15316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58633" y="141731"/>
              <a:ext cx="96011" cy="2286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059802" y="1577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018654" y="162305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8287" y="4572"/>
                  </a:moveTo>
                  <a:lnTo>
                    <a:pt x="64007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2057" y="164591"/>
              <a:ext cx="64008" cy="1371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968361" y="176022"/>
              <a:ext cx="82550" cy="13970"/>
            </a:xfrm>
            <a:custGeom>
              <a:avLst/>
              <a:gdLst/>
              <a:ahLst/>
              <a:cxnLst/>
              <a:rect l="l" t="t" r="r" b="b"/>
              <a:pathLst>
                <a:path w="82550" h="13969">
                  <a:moveTo>
                    <a:pt x="36575" y="0"/>
                  </a:moveTo>
                  <a:lnTo>
                    <a:pt x="82295" y="0"/>
                  </a:lnTo>
                </a:path>
                <a:path w="82550" h="13969">
                  <a:moveTo>
                    <a:pt x="27431" y="4572"/>
                  </a:moveTo>
                  <a:lnTo>
                    <a:pt x="73151" y="4572"/>
                  </a:lnTo>
                </a:path>
                <a:path w="82550" h="13969">
                  <a:moveTo>
                    <a:pt x="13716" y="9144"/>
                  </a:moveTo>
                  <a:lnTo>
                    <a:pt x="59435" y="9144"/>
                  </a:lnTo>
                </a:path>
                <a:path w="82550" h="13969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62621" y="178307"/>
              <a:ext cx="91440" cy="2286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945502" y="19431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04354" y="198881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9143" y="4572"/>
                  </a:moveTo>
                  <a:lnTo>
                    <a:pt x="54863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26045" y="201168"/>
              <a:ext cx="64008" cy="1371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863206" y="212597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3715" y="4572"/>
                  </a:moveTo>
                  <a:lnTo>
                    <a:pt x="59435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94042" y="214883"/>
              <a:ext cx="64008" cy="1371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854061" y="22631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840345" y="2308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75754" y="228599"/>
              <a:ext cx="50292" cy="914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803769" y="235458"/>
              <a:ext cx="68580" cy="5080"/>
            </a:xfrm>
            <a:custGeom>
              <a:avLst/>
              <a:gdLst/>
              <a:ahLst/>
              <a:cxnLst/>
              <a:rect l="l" t="t" r="r" b="b"/>
              <a:pathLst>
                <a:path w="68579" h="5079">
                  <a:moveTo>
                    <a:pt x="22860" y="0"/>
                  </a:moveTo>
                  <a:lnTo>
                    <a:pt x="68579" y="0"/>
                  </a:lnTo>
                </a:path>
                <a:path w="68579" h="5079">
                  <a:moveTo>
                    <a:pt x="0" y="4572"/>
                  </a:moveTo>
                  <a:lnTo>
                    <a:pt x="41148" y="4572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39178" y="237743"/>
              <a:ext cx="50292" cy="914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9762621" y="244602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7432" y="0"/>
                  </a:moveTo>
                  <a:lnTo>
                    <a:pt x="68580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98030" y="246888"/>
              <a:ext cx="73152" cy="1828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726045" y="258318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2860" y="0"/>
                  </a:moveTo>
                  <a:lnTo>
                    <a:pt x="68579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79742" y="265176"/>
              <a:ext cx="50292" cy="914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9712330" y="2720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698614" y="27660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34021" y="274320"/>
              <a:ext cx="73152" cy="13716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675754" y="28117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97445" y="288036"/>
              <a:ext cx="64008" cy="1371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65442" y="301752"/>
              <a:ext cx="64008" cy="137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33438" y="315468"/>
              <a:ext cx="64008" cy="914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01433" y="324611"/>
              <a:ext cx="59436" cy="1371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00850" y="283463"/>
              <a:ext cx="406907" cy="9144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78573" y="338327"/>
              <a:ext cx="50292" cy="914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46569" y="347472"/>
              <a:ext cx="59436" cy="1371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68845" y="361188"/>
              <a:ext cx="91440" cy="2743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81978" y="374904"/>
              <a:ext cx="237743" cy="4114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27697" y="397763"/>
              <a:ext cx="41148" cy="457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49973" y="402336"/>
              <a:ext cx="137160" cy="2743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113397" y="429768"/>
              <a:ext cx="132588" cy="1371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9099682" y="44576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076821" y="45034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4AC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067678" y="45491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423026" y="443484"/>
              <a:ext cx="781812" cy="18745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14250" y="516636"/>
              <a:ext cx="2464308" cy="100584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2548006" y="614934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28015" y="0"/>
                  </a:lnTo>
                </a:path>
              </a:pathLst>
            </a:custGeom>
            <a:ln w="4572">
              <a:solidFill>
                <a:srgbClr val="6FC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267578" y="630936"/>
              <a:ext cx="265175" cy="54864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8253861" y="66065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90522" y="612648"/>
              <a:ext cx="1444751" cy="10515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8116702" y="665226"/>
              <a:ext cx="192405" cy="22860"/>
            </a:xfrm>
            <a:custGeom>
              <a:avLst/>
              <a:gdLst/>
              <a:ahLst/>
              <a:cxnLst/>
              <a:rect l="l" t="t" r="r" b="b"/>
              <a:pathLst>
                <a:path w="192404" h="22859">
                  <a:moveTo>
                    <a:pt x="114300" y="0"/>
                  </a:moveTo>
                  <a:lnTo>
                    <a:pt x="192023" y="0"/>
                  </a:lnTo>
                </a:path>
                <a:path w="192404" h="22859">
                  <a:moveTo>
                    <a:pt x="96011" y="4572"/>
                  </a:moveTo>
                  <a:lnTo>
                    <a:pt x="169164" y="4572"/>
                  </a:lnTo>
                </a:path>
                <a:path w="192404" h="22859">
                  <a:moveTo>
                    <a:pt x="73151" y="9144"/>
                  </a:moveTo>
                  <a:lnTo>
                    <a:pt x="146304" y="9144"/>
                  </a:lnTo>
                </a:path>
                <a:path w="192404" h="22859">
                  <a:moveTo>
                    <a:pt x="50291" y="13716"/>
                  </a:moveTo>
                  <a:lnTo>
                    <a:pt x="123444" y="13716"/>
                  </a:lnTo>
                </a:path>
                <a:path w="192404" h="22859">
                  <a:moveTo>
                    <a:pt x="22859" y="18288"/>
                  </a:moveTo>
                  <a:lnTo>
                    <a:pt x="100583" y="18288"/>
                  </a:lnTo>
                </a:path>
                <a:path w="192404" h="22859">
                  <a:moveTo>
                    <a:pt x="0" y="22859"/>
                  </a:moveTo>
                  <a:lnTo>
                    <a:pt x="82296" y="22859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253861" y="68808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089269" y="69265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231002" y="69265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066409" y="697230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217285" y="69723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034406" y="701801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194426" y="701801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2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984114" y="706373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157850" y="706373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0" y="0"/>
                  </a:moveTo>
                  <a:lnTo>
                    <a:pt x="64007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952109" y="710945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134990" y="710945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03839" y="617219"/>
              <a:ext cx="1399030" cy="2148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707258" y="715518"/>
              <a:ext cx="2313940" cy="0"/>
            </a:xfrm>
            <a:custGeom>
              <a:avLst/>
              <a:gdLst/>
              <a:ahLst/>
              <a:cxnLst/>
              <a:rect l="l" t="t" r="r" b="b"/>
              <a:pathLst>
                <a:path w="2313940">
                  <a:moveTo>
                    <a:pt x="0" y="0"/>
                  </a:moveTo>
                  <a:lnTo>
                    <a:pt x="182879" y="0"/>
                  </a:lnTo>
                </a:path>
                <a:path w="2313940">
                  <a:moveTo>
                    <a:pt x="2217420" y="0"/>
                  </a:moveTo>
                  <a:lnTo>
                    <a:pt x="231343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116702" y="71551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766694" y="720090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182879" y="0"/>
                  </a:lnTo>
                </a:path>
                <a:path w="2226945">
                  <a:moveTo>
                    <a:pt x="2130551" y="0"/>
                  </a:moveTo>
                  <a:lnTo>
                    <a:pt x="222656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093842" y="72009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821558" y="724662"/>
              <a:ext cx="2144395" cy="0"/>
            </a:xfrm>
            <a:custGeom>
              <a:avLst/>
              <a:gdLst/>
              <a:ahLst/>
              <a:cxnLst/>
              <a:rect l="l" t="t" r="r" b="b"/>
              <a:pathLst>
                <a:path w="2144395">
                  <a:moveTo>
                    <a:pt x="0" y="0"/>
                  </a:moveTo>
                  <a:lnTo>
                    <a:pt x="187452" y="0"/>
                  </a:lnTo>
                </a:path>
                <a:path w="2144395">
                  <a:moveTo>
                    <a:pt x="2039111" y="0"/>
                  </a:moveTo>
                  <a:lnTo>
                    <a:pt x="2144267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075554" y="724662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876422" y="729234"/>
              <a:ext cx="2062480" cy="0"/>
            </a:xfrm>
            <a:custGeom>
              <a:avLst/>
              <a:gdLst/>
              <a:ahLst/>
              <a:cxnLst/>
              <a:rect l="l" t="t" r="r" b="b"/>
              <a:pathLst>
                <a:path w="2062479">
                  <a:moveTo>
                    <a:pt x="0" y="0"/>
                  </a:moveTo>
                  <a:lnTo>
                    <a:pt x="192023" y="0"/>
                  </a:lnTo>
                </a:path>
                <a:path w="2062479">
                  <a:moveTo>
                    <a:pt x="1952243" y="0"/>
                  </a:moveTo>
                  <a:lnTo>
                    <a:pt x="20619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052694" y="72923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926714" y="733805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4">
                  <a:moveTo>
                    <a:pt x="0" y="0"/>
                  </a:moveTo>
                  <a:lnTo>
                    <a:pt x="205740" y="0"/>
                  </a:lnTo>
                </a:path>
                <a:path w="1975484">
                  <a:moveTo>
                    <a:pt x="1865376" y="0"/>
                  </a:moveTo>
                  <a:lnTo>
                    <a:pt x="1975104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029833" y="73380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986150" y="738377"/>
              <a:ext cx="1888489" cy="0"/>
            </a:xfrm>
            <a:custGeom>
              <a:avLst/>
              <a:gdLst/>
              <a:ahLst/>
              <a:cxnLst/>
              <a:rect l="l" t="t" r="r" b="b"/>
              <a:pathLst>
                <a:path w="1888490">
                  <a:moveTo>
                    <a:pt x="0" y="0"/>
                  </a:moveTo>
                  <a:lnTo>
                    <a:pt x="205740" y="0"/>
                  </a:lnTo>
                </a:path>
                <a:path w="1888490">
                  <a:moveTo>
                    <a:pt x="1773936" y="0"/>
                  </a:moveTo>
                  <a:lnTo>
                    <a:pt x="188823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002402" y="738377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050158" y="742949"/>
              <a:ext cx="1792605" cy="0"/>
            </a:xfrm>
            <a:custGeom>
              <a:avLst/>
              <a:gdLst/>
              <a:ahLst/>
              <a:cxnLst/>
              <a:rect l="l" t="t" r="r" b="b"/>
              <a:pathLst>
                <a:path w="1792604">
                  <a:moveTo>
                    <a:pt x="0" y="0"/>
                  </a:moveTo>
                  <a:lnTo>
                    <a:pt x="205740" y="0"/>
                  </a:lnTo>
                </a:path>
                <a:path w="1792604">
                  <a:moveTo>
                    <a:pt x="1664207" y="0"/>
                  </a:moveTo>
                  <a:lnTo>
                    <a:pt x="179222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984114" y="742949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169029" y="747522"/>
              <a:ext cx="1600200" cy="0"/>
            </a:xfrm>
            <a:custGeom>
              <a:avLst/>
              <a:gdLst/>
              <a:ahLst/>
              <a:cxnLst/>
              <a:rect l="l" t="t" r="r" b="b"/>
              <a:pathLst>
                <a:path w="1600200">
                  <a:moveTo>
                    <a:pt x="0" y="0"/>
                  </a:moveTo>
                  <a:lnTo>
                    <a:pt x="242315" y="0"/>
                  </a:lnTo>
                </a:path>
                <a:path w="1600200">
                  <a:moveTo>
                    <a:pt x="1458467" y="0"/>
                  </a:moveTo>
                  <a:lnTo>
                    <a:pt x="160019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933821" y="74752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233038" y="752094"/>
              <a:ext cx="1495425" cy="0"/>
            </a:xfrm>
            <a:custGeom>
              <a:avLst/>
              <a:gdLst/>
              <a:ahLst/>
              <a:cxnLst/>
              <a:rect l="l" t="t" r="r" b="b"/>
              <a:pathLst>
                <a:path w="1495425">
                  <a:moveTo>
                    <a:pt x="0" y="0"/>
                  </a:moveTo>
                  <a:lnTo>
                    <a:pt x="251459" y="0"/>
                  </a:lnTo>
                </a:path>
                <a:path w="1495425">
                  <a:moveTo>
                    <a:pt x="1339596" y="0"/>
                  </a:moveTo>
                  <a:lnTo>
                    <a:pt x="149504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906390" y="752094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310761" y="756666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265175" y="0"/>
                  </a:lnTo>
                </a:path>
                <a:path w="1376679">
                  <a:moveTo>
                    <a:pt x="1211579" y="0"/>
                  </a:moveTo>
                  <a:lnTo>
                    <a:pt x="13761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878957" y="756666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0" y="0"/>
                  </a:moveTo>
                  <a:lnTo>
                    <a:pt x="86868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383914" y="761237"/>
              <a:ext cx="1262380" cy="0"/>
            </a:xfrm>
            <a:custGeom>
              <a:avLst/>
              <a:gdLst/>
              <a:ahLst/>
              <a:cxnLst/>
              <a:rect l="l" t="t" r="r" b="b"/>
              <a:pathLst>
                <a:path w="1262379">
                  <a:moveTo>
                    <a:pt x="0" y="0"/>
                  </a:moveTo>
                  <a:lnTo>
                    <a:pt x="297179" y="0"/>
                  </a:lnTo>
                </a:path>
                <a:path w="1262379">
                  <a:moveTo>
                    <a:pt x="1065276" y="0"/>
                  </a:moveTo>
                  <a:lnTo>
                    <a:pt x="126187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851526" y="761237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461638" y="765809"/>
              <a:ext cx="1134110" cy="18415"/>
            </a:xfrm>
            <a:custGeom>
              <a:avLst/>
              <a:gdLst/>
              <a:ahLst/>
              <a:cxnLst/>
              <a:rect l="l" t="t" r="r" b="b"/>
              <a:pathLst>
                <a:path w="1134109" h="18415">
                  <a:moveTo>
                    <a:pt x="0" y="0"/>
                  </a:moveTo>
                  <a:lnTo>
                    <a:pt x="329184" y="0"/>
                  </a:lnTo>
                </a:path>
                <a:path w="1134109" h="18415">
                  <a:moveTo>
                    <a:pt x="891540" y="0"/>
                  </a:moveTo>
                  <a:lnTo>
                    <a:pt x="1133855" y="0"/>
                  </a:lnTo>
                </a:path>
                <a:path w="1134109" h="18415">
                  <a:moveTo>
                    <a:pt x="82296" y="4571"/>
                  </a:moveTo>
                  <a:lnTo>
                    <a:pt x="562355" y="4571"/>
                  </a:lnTo>
                </a:path>
                <a:path w="1134109" h="18415">
                  <a:moveTo>
                    <a:pt x="640079" y="4571"/>
                  </a:moveTo>
                  <a:lnTo>
                    <a:pt x="1078992" y="4571"/>
                  </a:lnTo>
                </a:path>
                <a:path w="1134109" h="18415">
                  <a:moveTo>
                    <a:pt x="187451" y="9143"/>
                  </a:moveTo>
                  <a:lnTo>
                    <a:pt x="1010412" y="9143"/>
                  </a:lnTo>
                </a:path>
                <a:path w="1134109" h="18415">
                  <a:moveTo>
                    <a:pt x="292607" y="13715"/>
                  </a:moveTo>
                  <a:lnTo>
                    <a:pt x="928116" y="13715"/>
                  </a:lnTo>
                </a:path>
                <a:path w="1134109" h="18415">
                  <a:moveTo>
                    <a:pt x="484631" y="18287"/>
                  </a:moveTo>
                  <a:lnTo>
                    <a:pt x="763523" y="18287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74670" y="717804"/>
              <a:ext cx="2340864" cy="10972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185551" y="83438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1FB6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7203" y="832103"/>
              <a:ext cx="630935" cy="132588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358019" y="966977"/>
              <a:ext cx="370840" cy="68580"/>
            </a:xfrm>
            <a:custGeom>
              <a:avLst/>
              <a:gdLst/>
              <a:ahLst/>
              <a:cxnLst/>
              <a:rect l="l" t="t" r="r" b="b"/>
              <a:pathLst>
                <a:path w="370840" h="68580">
                  <a:moveTo>
                    <a:pt x="306324" y="0"/>
                  </a:moveTo>
                  <a:lnTo>
                    <a:pt x="370331" y="0"/>
                  </a:lnTo>
                </a:path>
                <a:path w="370840" h="68580">
                  <a:moveTo>
                    <a:pt x="292608" y="4572"/>
                  </a:moveTo>
                  <a:lnTo>
                    <a:pt x="352043" y="4572"/>
                  </a:lnTo>
                </a:path>
                <a:path w="370840" h="68580">
                  <a:moveTo>
                    <a:pt x="274320" y="9144"/>
                  </a:moveTo>
                  <a:lnTo>
                    <a:pt x="338327" y="9144"/>
                  </a:lnTo>
                </a:path>
                <a:path w="370840" h="68580">
                  <a:moveTo>
                    <a:pt x="256032" y="13716"/>
                  </a:moveTo>
                  <a:lnTo>
                    <a:pt x="315467" y="13716"/>
                  </a:lnTo>
                </a:path>
                <a:path w="370840" h="68580">
                  <a:moveTo>
                    <a:pt x="237744" y="18288"/>
                  </a:moveTo>
                  <a:lnTo>
                    <a:pt x="301751" y="18288"/>
                  </a:lnTo>
                </a:path>
                <a:path w="370840" h="68580">
                  <a:moveTo>
                    <a:pt x="214883" y="22860"/>
                  </a:moveTo>
                  <a:lnTo>
                    <a:pt x="283464" y="22860"/>
                  </a:lnTo>
                </a:path>
                <a:path w="370840" h="68580">
                  <a:moveTo>
                    <a:pt x="201168" y="27432"/>
                  </a:moveTo>
                  <a:lnTo>
                    <a:pt x="260603" y="27432"/>
                  </a:lnTo>
                </a:path>
                <a:path w="370840" h="68580">
                  <a:moveTo>
                    <a:pt x="164592" y="32004"/>
                  </a:moveTo>
                  <a:lnTo>
                    <a:pt x="224027" y="32004"/>
                  </a:lnTo>
                </a:path>
                <a:path w="370840" h="68580">
                  <a:moveTo>
                    <a:pt x="141732" y="36576"/>
                  </a:moveTo>
                  <a:lnTo>
                    <a:pt x="210312" y="36576"/>
                  </a:lnTo>
                </a:path>
                <a:path w="370840" h="68580">
                  <a:moveTo>
                    <a:pt x="118872" y="41148"/>
                  </a:moveTo>
                  <a:lnTo>
                    <a:pt x="187452" y="41148"/>
                  </a:lnTo>
                </a:path>
                <a:path w="370840" h="68580">
                  <a:moveTo>
                    <a:pt x="105156" y="45720"/>
                  </a:moveTo>
                  <a:lnTo>
                    <a:pt x="169163" y="45720"/>
                  </a:lnTo>
                </a:path>
                <a:path w="370840" h="68580">
                  <a:moveTo>
                    <a:pt x="82296" y="50292"/>
                  </a:moveTo>
                  <a:lnTo>
                    <a:pt x="150876" y="50292"/>
                  </a:lnTo>
                </a:path>
                <a:path w="370840" h="68580">
                  <a:moveTo>
                    <a:pt x="64008" y="54864"/>
                  </a:moveTo>
                  <a:lnTo>
                    <a:pt x="128015" y="54864"/>
                  </a:lnTo>
                </a:path>
                <a:path w="370840" h="68580">
                  <a:moveTo>
                    <a:pt x="41147" y="59436"/>
                  </a:moveTo>
                  <a:lnTo>
                    <a:pt x="114300" y="59436"/>
                  </a:lnTo>
                </a:path>
                <a:path w="370840" h="68580">
                  <a:moveTo>
                    <a:pt x="22859" y="64008"/>
                  </a:moveTo>
                  <a:lnTo>
                    <a:pt x="91440" y="64008"/>
                  </a:lnTo>
                </a:path>
                <a:path w="370840" h="68580">
                  <a:moveTo>
                    <a:pt x="0" y="68580"/>
                  </a:moveTo>
                  <a:lnTo>
                    <a:pt x="73152" y="6858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/>
          <p:nvPr/>
        </p:nvSpPr>
        <p:spPr>
          <a:xfrm>
            <a:off x="307727" y="1040130"/>
            <a:ext cx="105410" cy="13970"/>
          </a:xfrm>
          <a:custGeom>
            <a:avLst/>
            <a:gdLst/>
            <a:ahLst/>
            <a:cxnLst/>
            <a:rect l="l" t="t" r="r" b="b"/>
            <a:pathLst>
              <a:path w="105409" h="13969">
                <a:moveTo>
                  <a:pt x="32003" y="0"/>
                </a:moveTo>
                <a:lnTo>
                  <a:pt x="105156" y="0"/>
                </a:lnTo>
              </a:path>
              <a:path w="105409" h="13969">
                <a:moveTo>
                  <a:pt x="0" y="4572"/>
                </a:moveTo>
                <a:lnTo>
                  <a:pt x="59435" y="4572"/>
                </a:lnTo>
              </a:path>
              <a:path w="105409" h="13969">
                <a:moveTo>
                  <a:pt x="4571" y="9143"/>
                </a:moveTo>
                <a:lnTo>
                  <a:pt x="36575" y="9143"/>
                </a:lnTo>
              </a:path>
              <a:path w="105409" h="13969">
                <a:moveTo>
                  <a:pt x="4571" y="13715"/>
                </a:moveTo>
                <a:lnTo>
                  <a:pt x="13716" y="13715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>
            <a:spLocks noGrp="1"/>
          </p:cNvSpPr>
          <p:nvPr>
            <p:ph type="title"/>
          </p:nvPr>
        </p:nvSpPr>
        <p:spPr>
          <a:xfrm>
            <a:off x="1765300" y="825499"/>
            <a:ext cx="739140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400" spc="-35" dirty="0">
                <a:latin typeface="Times New Roman" pitchFamily="18" charset="0"/>
                <a:cs typeface="Times New Roman" pitchFamily="18" charset="0"/>
              </a:rPr>
              <a:t>ЭТАПЫ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БЮДЖЕТНОГО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ПРОЦЕССА</a:t>
            </a:r>
          </a:p>
        </p:txBody>
      </p:sp>
      <p:sp>
        <p:nvSpPr>
          <p:cNvPr id="188" name="object 188"/>
          <p:cNvSpPr txBox="1"/>
          <p:nvPr/>
        </p:nvSpPr>
        <p:spPr>
          <a:xfrm>
            <a:off x="317500" y="1644650"/>
            <a:ext cx="10058400" cy="2269852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72000" marR="5080" algn="just"/>
            <a:r>
              <a:rPr lang="ru-RU" sz="2500" b="1" i="1" spc="-5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b="1" i="1" spc="-5" smtClean="0">
                <a:latin typeface="Times New Roman" pitchFamily="18" charset="0"/>
                <a:cs typeface="Times New Roman" pitchFamily="18" charset="0"/>
              </a:rPr>
              <a:t>Бюджетный</a:t>
            </a:r>
            <a:r>
              <a:rPr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5" smtClean="0">
                <a:latin typeface="Times New Roman" pitchFamily="18" charset="0"/>
                <a:cs typeface="Times New Roman" pitchFamily="18" charset="0"/>
              </a:rPr>
              <a:t>процесс</a:t>
            </a:r>
            <a:r>
              <a:rPr lang="ru-RU" sz="2400" b="1" i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5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2400" i="1" spc="1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sz="2400" i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органов</a:t>
            </a:r>
            <a:r>
              <a:rPr sz="2400" i="1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государственной</a:t>
            </a:r>
            <a:r>
              <a:rPr sz="2400" i="1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власти, органов</a:t>
            </a:r>
            <a:r>
              <a:rPr sz="2400" i="1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sz="2400" i="1" spc="-3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самоуправления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иных</a:t>
            </a:r>
            <a:r>
              <a:rPr sz="2400" i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участников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бюджетного</a:t>
            </a:r>
            <a:r>
              <a:rPr sz="2400" i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процесса</a:t>
            </a:r>
            <a:r>
              <a:rPr sz="2400" i="1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составлению</a:t>
            </a:r>
            <a:r>
              <a:rPr sz="2400"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400" i="1" smtClean="0">
                <a:latin typeface="Times New Roman" pitchFamily="18" charset="0"/>
                <a:cs typeface="Times New Roman" pitchFamily="18" charset="0"/>
              </a:rPr>
              <a:t>рассмотрению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проектов 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бюджетов, утверждению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и исполнению 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бюджетов, </a:t>
            </a:r>
            <a:r>
              <a:rPr sz="2400" i="1" spc="-5">
                <a:latin typeface="Times New Roman" pitchFamily="18" charset="0"/>
                <a:cs typeface="Times New Roman" pitchFamily="18" charset="0"/>
              </a:rPr>
              <a:t>контролю </a:t>
            </a:r>
            <a:r>
              <a:rPr sz="2400" i="1" spc="-5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2400" i="1" spc="4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sz="2400" i="1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исполнением,</a:t>
            </a:r>
            <a:r>
              <a:rPr sz="2400" i="1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осуществлению</a:t>
            </a:r>
            <a:r>
              <a:rPr sz="2400" i="1" spc="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бюджетного</a:t>
            </a:r>
            <a:r>
              <a:rPr sz="2400" i="1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учета,</a:t>
            </a:r>
            <a:r>
              <a:rPr sz="2400" i="1" spc="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составлению,</a:t>
            </a:r>
            <a:r>
              <a:rPr sz="2400" i="1" spc="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>
                <a:latin typeface="Times New Roman" pitchFamily="18" charset="0"/>
                <a:cs typeface="Times New Roman" pitchFamily="18" charset="0"/>
              </a:rPr>
              <a:t>внешней </a:t>
            </a:r>
            <a:r>
              <a:rPr sz="2400" i="1" spc="-5" smtClean="0">
                <a:latin typeface="Times New Roman" pitchFamily="18" charset="0"/>
                <a:cs typeface="Times New Roman" pitchFamily="18" charset="0"/>
              </a:rPr>
              <a:t>проверке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рассмотрению</a:t>
            </a:r>
            <a:r>
              <a:rPr sz="2400" i="1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 утверждению бюджетной</a:t>
            </a:r>
            <a:r>
              <a:rPr sz="2400" i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отчетности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9" name="object 189"/>
          <p:cNvGrpSpPr/>
          <p:nvPr/>
        </p:nvGrpSpPr>
        <p:grpSpPr>
          <a:xfrm>
            <a:off x="309253" y="4073652"/>
            <a:ext cx="10075545" cy="3482340"/>
            <a:chOff x="309253" y="4073652"/>
            <a:chExt cx="10075545" cy="3482340"/>
          </a:xfrm>
        </p:grpSpPr>
        <p:pic>
          <p:nvPicPr>
            <p:cNvPr id="190" name="object 19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49459" y="4073652"/>
              <a:ext cx="1051560" cy="960120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177674" y="4073652"/>
              <a:ext cx="1120139" cy="960120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992758" y="4073652"/>
              <a:ext cx="1037844" cy="960120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026530" y="4073652"/>
              <a:ext cx="1138427" cy="960120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376038" y="4073652"/>
              <a:ext cx="1037844" cy="960120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638678" y="4073652"/>
              <a:ext cx="1142999" cy="960120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490353" y="4646676"/>
              <a:ext cx="708656" cy="388619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1476637" y="4611624"/>
              <a:ext cx="742315" cy="424180"/>
            </a:xfrm>
            <a:custGeom>
              <a:avLst/>
              <a:gdLst/>
              <a:ahLst/>
              <a:cxnLst/>
              <a:rect l="l" t="t" r="r" b="b"/>
              <a:pathLst>
                <a:path w="742314" h="424179">
                  <a:moveTo>
                    <a:pt x="486152" y="137160"/>
                  </a:moveTo>
                  <a:lnTo>
                    <a:pt x="0" y="137160"/>
                  </a:lnTo>
                  <a:lnTo>
                    <a:pt x="0" y="400812"/>
                  </a:lnTo>
                  <a:lnTo>
                    <a:pt x="13716" y="400812"/>
                  </a:lnTo>
                  <a:lnTo>
                    <a:pt x="13716" y="164592"/>
                  </a:lnTo>
                  <a:lnTo>
                    <a:pt x="27432" y="150876"/>
                  </a:lnTo>
                  <a:lnTo>
                    <a:pt x="27432" y="164592"/>
                  </a:lnTo>
                  <a:lnTo>
                    <a:pt x="472436" y="164592"/>
                  </a:lnTo>
                  <a:lnTo>
                    <a:pt x="472436" y="150876"/>
                  </a:lnTo>
                  <a:lnTo>
                    <a:pt x="486152" y="137160"/>
                  </a:lnTo>
                  <a:close/>
                </a:path>
                <a:path w="742314" h="424179">
                  <a:moveTo>
                    <a:pt x="27432" y="164592"/>
                  </a:moveTo>
                  <a:lnTo>
                    <a:pt x="27432" y="150876"/>
                  </a:lnTo>
                  <a:lnTo>
                    <a:pt x="13716" y="164592"/>
                  </a:lnTo>
                  <a:lnTo>
                    <a:pt x="27432" y="164592"/>
                  </a:lnTo>
                  <a:close/>
                </a:path>
                <a:path w="742314" h="424179">
                  <a:moveTo>
                    <a:pt x="27432" y="373380"/>
                  </a:moveTo>
                  <a:lnTo>
                    <a:pt x="27432" y="164592"/>
                  </a:lnTo>
                  <a:lnTo>
                    <a:pt x="13716" y="164592"/>
                  </a:lnTo>
                  <a:lnTo>
                    <a:pt x="13716" y="373380"/>
                  </a:lnTo>
                  <a:lnTo>
                    <a:pt x="27432" y="373380"/>
                  </a:lnTo>
                  <a:close/>
                </a:path>
                <a:path w="742314" h="424179">
                  <a:moveTo>
                    <a:pt x="499868" y="423672"/>
                  </a:moveTo>
                  <a:lnTo>
                    <a:pt x="499868" y="373380"/>
                  </a:lnTo>
                  <a:lnTo>
                    <a:pt x="13716" y="373380"/>
                  </a:lnTo>
                  <a:lnTo>
                    <a:pt x="27432" y="387096"/>
                  </a:lnTo>
                  <a:lnTo>
                    <a:pt x="27432" y="400812"/>
                  </a:lnTo>
                  <a:lnTo>
                    <a:pt x="472436" y="400812"/>
                  </a:lnTo>
                  <a:lnTo>
                    <a:pt x="472436" y="387096"/>
                  </a:lnTo>
                  <a:lnTo>
                    <a:pt x="486152" y="400812"/>
                  </a:lnTo>
                  <a:lnTo>
                    <a:pt x="486152" y="423672"/>
                  </a:lnTo>
                  <a:lnTo>
                    <a:pt x="499868" y="423672"/>
                  </a:lnTo>
                  <a:close/>
                </a:path>
                <a:path w="742314" h="424179">
                  <a:moveTo>
                    <a:pt x="27432" y="400812"/>
                  </a:moveTo>
                  <a:lnTo>
                    <a:pt x="27432" y="387096"/>
                  </a:lnTo>
                  <a:lnTo>
                    <a:pt x="13716" y="373380"/>
                  </a:lnTo>
                  <a:lnTo>
                    <a:pt x="13716" y="400812"/>
                  </a:lnTo>
                  <a:lnTo>
                    <a:pt x="27432" y="400812"/>
                  </a:lnTo>
                  <a:close/>
                </a:path>
                <a:path w="742314" h="424179">
                  <a:moveTo>
                    <a:pt x="742184" y="269748"/>
                  </a:moveTo>
                  <a:lnTo>
                    <a:pt x="472436" y="0"/>
                  </a:lnTo>
                  <a:lnTo>
                    <a:pt x="472436" y="137160"/>
                  </a:lnTo>
                  <a:lnTo>
                    <a:pt x="477008" y="137160"/>
                  </a:lnTo>
                  <a:lnTo>
                    <a:pt x="477008" y="42672"/>
                  </a:lnTo>
                  <a:lnTo>
                    <a:pt x="499868" y="33528"/>
                  </a:lnTo>
                  <a:lnTo>
                    <a:pt x="499868" y="65532"/>
                  </a:lnTo>
                  <a:lnTo>
                    <a:pt x="703322" y="268986"/>
                  </a:lnTo>
                  <a:lnTo>
                    <a:pt x="713228" y="259080"/>
                  </a:lnTo>
                  <a:lnTo>
                    <a:pt x="713228" y="298704"/>
                  </a:lnTo>
                  <a:lnTo>
                    <a:pt x="742184" y="269748"/>
                  </a:lnTo>
                  <a:close/>
                </a:path>
                <a:path w="742314" h="424179">
                  <a:moveTo>
                    <a:pt x="486152" y="164592"/>
                  </a:moveTo>
                  <a:lnTo>
                    <a:pt x="486152" y="137160"/>
                  </a:lnTo>
                  <a:lnTo>
                    <a:pt x="472436" y="150876"/>
                  </a:lnTo>
                  <a:lnTo>
                    <a:pt x="472436" y="164592"/>
                  </a:lnTo>
                  <a:lnTo>
                    <a:pt x="486152" y="164592"/>
                  </a:lnTo>
                  <a:close/>
                </a:path>
                <a:path w="742314" h="424179">
                  <a:moveTo>
                    <a:pt x="486152" y="400812"/>
                  </a:moveTo>
                  <a:lnTo>
                    <a:pt x="472436" y="387096"/>
                  </a:lnTo>
                  <a:lnTo>
                    <a:pt x="472436" y="400812"/>
                  </a:lnTo>
                  <a:lnTo>
                    <a:pt x="486152" y="400812"/>
                  </a:lnTo>
                  <a:close/>
                </a:path>
                <a:path w="742314" h="424179">
                  <a:moveTo>
                    <a:pt x="486152" y="423672"/>
                  </a:moveTo>
                  <a:lnTo>
                    <a:pt x="486152" y="400812"/>
                  </a:lnTo>
                  <a:lnTo>
                    <a:pt x="472436" y="400812"/>
                  </a:lnTo>
                  <a:lnTo>
                    <a:pt x="472436" y="423672"/>
                  </a:lnTo>
                  <a:lnTo>
                    <a:pt x="486152" y="423672"/>
                  </a:lnTo>
                  <a:close/>
                </a:path>
                <a:path w="742314" h="424179">
                  <a:moveTo>
                    <a:pt x="499868" y="65532"/>
                  </a:moveTo>
                  <a:lnTo>
                    <a:pt x="499868" y="33528"/>
                  </a:lnTo>
                  <a:lnTo>
                    <a:pt x="477008" y="42672"/>
                  </a:lnTo>
                  <a:lnTo>
                    <a:pt x="499868" y="65532"/>
                  </a:lnTo>
                  <a:close/>
                </a:path>
                <a:path w="742314" h="424179">
                  <a:moveTo>
                    <a:pt x="499868" y="164592"/>
                  </a:moveTo>
                  <a:lnTo>
                    <a:pt x="499868" y="65532"/>
                  </a:lnTo>
                  <a:lnTo>
                    <a:pt x="477008" y="42672"/>
                  </a:lnTo>
                  <a:lnTo>
                    <a:pt x="477008" y="137160"/>
                  </a:lnTo>
                  <a:lnTo>
                    <a:pt x="486152" y="137160"/>
                  </a:lnTo>
                  <a:lnTo>
                    <a:pt x="486152" y="164592"/>
                  </a:lnTo>
                  <a:lnTo>
                    <a:pt x="499868" y="164592"/>
                  </a:lnTo>
                  <a:close/>
                </a:path>
                <a:path w="742314" h="424179">
                  <a:moveTo>
                    <a:pt x="713228" y="298704"/>
                  </a:moveTo>
                  <a:lnTo>
                    <a:pt x="713228" y="278892"/>
                  </a:lnTo>
                  <a:lnTo>
                    <a:pt x="703322" y="268986"/>
                  </a:lnTo>
                  <a:lnTo>
                    <a:pt x="548636" y="423672"/>
                  </a:lnTo>
                  <a:lnTo>
                    <a:pt x="588260" y="423672"/>
                  </a:lnTo>
                  <a:lnTo>
                    <a:pt x="713228" y="298704"/>
                  </a:lnTo>
                  <a:close/>
                </a:path>
                <a:path w="742314" h="424179">
                  <a:moveTo>
                    <a:pt x="713228" y="278892"/>
                  </a:moveTo>
                  <a:lnTo>
                    <a:pt x="713228" y="259080"/>
                  </a:lnTo>
                  <a:lnTo>
                    <a:pt x="703322" y="268986"/>
                  </a:lnTo>
                  <a:lnTo>
                    <a:pt x="713228" y="278892"/>
                  </a:lnTo>
                  <a:close/>
                </a:path>
              </a:pathLst>
            </a:custGeom>
            <a:solidFill>
              <a:srgbClr val="074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142866" y="461086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95B5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09253" y="5035296"/>
              <a:ext cx="10075163" cy="2520695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49459" y="5035296"/>
              <a:ext cx="1051560" cy="647700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177674" y="4608576"/>
              <a:ext cx="1847088" cy="1074420"/>
            </a:xfrm>
            <a:prstGeom prst="rect">
              <a:avLst/>
            </a:prstGeom>
          </p:spPr>
        </p:pic>
      </p:grpSp>
      <p:sp>
        <p:nvSpPr>
          <p:cNvPr id="202" name="object 202"/>
          <p:cNvSpPr txBox="1"/>
          <p:nvPr/>
        </p:nvSpPr>
        <p:spPr>
          <a:xfrm>
            <a:off x="647072" y="4490718"/>
            <a:ext cx="664845" cy="763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800"/>
              </a:lnSpc>
              <a:spcBef>
                <a:spcPts val="100"/>
              </a:spcBef>
            </a:pPr>
            <a:r>
              <a:rPr sz="1200" spc="5" dirty="0">
                <a:latin typeface="Constantia"/>
                <a:cs typeface="Constantia"/>
              </a:rPr>
              <a:t>Сост</a:t>
            </a:r>
            <a:r>
              <a:rPr sz="1200" spc="-5" dirty="0">
                <a:latin typeface="Constantia"/>
                <a:cs typeface="Constantia"/>
              </a:rPr>
              <a:t>а</a:t>
            </a:r>
            <a:r>
              <a:rPr sz="1200" dirty="0">
                <a:latin typeface="Constantia"/>
                <a:cs typeface="Constantia"/>
              </a:rPr>
              <a:t>вле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onstantia"/>
                <a:cs typeface="Constantia"/>
              </a:rPr>
              <a:t>ние </a:t>
            </a:r>
            <a:r>
              <a:rPr sz="1200" spc="5" dirty="0">
                <a:latin typeface="Constantia"/>
                <a:cs typeface="Constantia"/>
              </a:rPr>
              <a:t> проекта </a:t>
            </a:r>
            <a:r>
              <a:rPr sz="1200" spc="10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бюджета</a:t>
            </a:r>
            <a:endParaRPr sz="1200">
              <a:latin typeface="Constantia"/>
              <a:cs typeface="Constantia"/>
            </a:endParaRPr>
          </a:p>
        </p:txBody>
      </p:sp>
      <p:pic>
        <p:nvPicPr>
          <p:cNvPr id="203" name="object 203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3992758" y="4608576"/>
            <a:ext cx="1687067" cy="1074420"/>
          </a:xfrm>
          <a:prstGeom prst="rect">
            <a:avLst/>
          </a:prstGeom>
        </p:spPr>
      </p:pic>
      <p:sp>
        <p:nvSpPr>
          <p:cNvPr id="204" name="object 204"/>
          <p:cNvSpPr txBox="1"/>
          <p:nvPr/>
        </p:nvSpPr>
        <p:spPr>
          <a:xfrm>
            <a:off x="2364624" y="4490718"/>
            <a:ext cx="755015" cy="763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100"/>
              </a:spcBef>
            </a:pPr>
            <a:r>
              <a:rPr sz="1200" spc="5" dirty="0">
                <a:latin typeface="Constantia"/>
                <a:cs typeface="Constantia"/>
              </a:rPr>
              <a:t>Р</a:t>
            </a:r>
            <a:r>
              <a:rPr sz="1200" spc="-5" dirty="0">
                <a:latin typeface="Constantia"/>
                <a:cs typeface="Constantia"/>
              </a:rPr>
              <a:t>а</a:t>
            </a:r>
            <a:r>
              <a:rPr sz="1200" spc="5" dirty="0">
                <a:latin typeface="Constantia"/>
                <a:cs typeface="Constantia"/>
              </a:rPr>
              <a:t>сс</a:t>
            </a:r>
            <a:r>
              <a:rPr sz="1200" dirty="0">
                <a:latin typeface="Constantia"/>
                <a:cs typeface="Constantia"/>
              </a:rPr>
              <a:t>м</a:t>
            </a:r>
            <a:r>
              <a:rPr sz="1200" spc="5" dirty="0">
                <a:latin typeface="Constantia"/>
                <a:cs typeface="Constantia"/>
              </a:rPr>
              <a:t>от</a:t>
            </a:r>
            <a:r>
              <a:rPr sz="1200" spc="10" dirty="0">
                <a:latin typeface="Constantia"/>
                <a:cs typeface="Constantia"/>
              </a:rPr>
              <a:t>р</a:t>
            </a:r>
            <a:r>
              <a:rPr sz="1200" dirty="0">
                <a:latin typeface="Constantia"/>
                <a:cs typeface="Constantia"/>
              </a:rPr>
              <a:t>е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onstantia"/>
                <a:cs typeface="Constantia"/>
              </a:rPr>
              <a:t>ние </a:t>
            </a:r>
            <a:r>
              <a:rPr sz="1200" spc="5" dirty="0">
                <a:latin typeface="Constantia"/>
                <a:cs typeface="Constantia"/>
              </a:rPr>
              <a:t> проекта </a:t>
            </a:r>
            <a:r>
              <a:rPr sz="1200" spc="10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бюджета</a:t>
            </a:r>
            <a:endParaRPr sz="1200">
              <a:latin typeface="Constantia"/>
              <a:cs typeface="Constantia"/>
            </a:endParaRPr>
          </a:p>
        </p:txBody>
      </p:sp>
      <p:pic>
        <p:nvPicPr>
          <p:cNvPr id="205" name="object 205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8395593" y="4608576"/>
            <a:ext cx="1769363" cy="1074420"/>
          </a:xfrm>
          <a:prstGeom prst="rect">
            <a:avLst/>
          </a:prstGeom>
        </p:spPr>
      </p:pic>
      <p:sp>
        <p:nvSpPr>
          <p:cNvPr id="206" name="object 206"/>
          <p:cNvSpPr txBox="1"/>
          <p:nvPr/>
        </p:nvSpPr>
        <p:spPr>
          <a:xfrm>
            <a:off x="4161343" y="4490718"/>
            <a:ext cx="704850" cy="763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100"/>
              </a:spcBef>
            </a:pPr>
            <a:r>
              <a:rPr sz="1200" spc="5" dirty="0">
                <a:latin typeface="Constantia"/>
                <a:cs typeface="Constantia"/>
              </a:rPr>
              <a:t>Ут</a:t>
            </a:r>
            <a:r>
              <a:rPr sz="1200" dirty="0">
                <a:latin typeface="Constantia"/>
                <a:cs typeface="Constantia"/>
              </a:rPr>
              <a:t>ве</a:t>
            </a:r>
            <a:r>
              <a:rPr sz="1200" spc="10" dirty="0">
                <a:latin typeface="Constantia"/>
                <a:cs typeface="Constantia"/>
              </a:rPr>
              <a:t>р</a:t>
            </a:r>
            <a:r>
              <a:rPr sz="1200" spc="5" dirty="0">
                <a:latin typeface="Constantia"/>
                <a:cs typeface="Constantia"/>
              </a:rPr>
              <a:t>ж</a:t>
            </a:r>
            <a:r>
              <a:rPr sz="1200" dirty="0">
                <a:latin typeface="Constantia"/>
                <a:cs typeface="Constantia"/>
              </a:rPr>
              <a:t>де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onstantia"/>
                <a:cs typeface="Constantia"/>
              </a:rPr>
              <a:t>ние </a:t>
            </a:r>
            <a:r>
              <a:rPr sz="1200" spc="5" dirty="0">
                <a:latin typeface="Constantia"/>
                <a:cs typeface="Constantia"/>
              </a:rPr>
              <a:t> проекта </a:t>
            </a:r>
            <a:r>
              <a:rPr sz="1200" spc="10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бюджета</a:t>
            </a:r>
            <a:endParaRPr sz="1200">
              <a:latin typeface="Constantia"/>
              <a:cs typeface="Constantia"/>
            </a:endParaRPr>
          </a:p>
        </p:txBody>
      </p:sp>
      <p:pic>
        <p:nvPicPr>
          <p:cNvPr id="207" name="object 20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6745102" y="4613147"/>
            <a:ext cx="1668780" cy="1065276"/>
          </a:xfrm>
          <a:prstGeom prst="rect">
            <a:avLst/>
          </a:prstGeom>
        </p:spPr>
      </p:pic>
      <p:sp>
        <p:nvSpPr>
          <p:cNvPr id="208" name="object 208"/>
          <p:cNvSpPr txBox="1"/>
          <p:nvPr/>
        </p:nvSpPr>
        <p:spPr>
          <a:xfrm>
            <a:off x="9198237" y="4397754"/>
            <a:ext cx="798830" cy="948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800"/>
              </a:lnSpc>
              <a:spcBef>
                <a:spcPts val="100"/>
              </a:spcBef>
            </a:pPr>
            <a:r>
              <a:rPr sz="1200" spc="5" dirty="0">
                <a:latin typeface="Constantia"/>
                <a:cs typeface="Constantia"/>
              </a:rPr>
              <a:t>Ут</a:t>
            </a:r>
            <a:r>
              <a:rPr sz="1200" dirty="0">
                <a:latin typeface="Constantia"/>
                <a:cs typeface="Constantia"/>
              </a:rPr>
              <a:t>ве</a:t>
            </a:r>
            <a:r>
              <a:rPr sz="1200" spc="10" dirty="0">
                <a:latin typeface="Constantia"/>
                <a:cs typeface="Constantia"/>
              </a:rPr>
              <a:t>р</a:t>
            </a:r>
            <a:r>
              <a:rPr sz="1200" spc="5" dirty="0">
                <a:latin typeface="Constantia"/>
                <a:cs typeface="Constantia"/>
              </a:rPr>
              <a:t>ж</a:t>
            </a:r>
            <a:r>
              <a:rPr sz="1200" dirty="0">
                <a:latin typeface="Constantia"/>
                <a:cs typeface="Constantia"/>
              </a:rPr>
              <a:t>де</a:t>
            </a:r>
            <a:r>
              <a:rPr sz="1200" spc="5" dirty="0">
                <a:latin typeface="Constantia"/>
                <a:cs typeface="Constantia"/>
              </a:rPr>
              <a:t>н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onstantia"/>
                <a:cs typeface="Constantia"/>
              </a:rPr>
              <a:t>ие отчета </a:t>
            </a:r>
            <a:r>
              <a:rPr sz="1200" spc="5" dirty="0">
                <a:latin typeface="Constantia"/>
                <a:cs typeface="Constantia"/>
              </a:rPr>
              <a:t> об </a:t>
            </a:r>
            <a:r>
              <a:rPr sz="1200" spc="10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и</a:t>
            </a:r>
            <a:r>
              <a:rPr sz="1200" spc="5" dirty="0">
                <a:latin typeface="Constantia"/>
                <a:cs typeface="Constantia"/>
              </a:rPr>
              <a:t>с</a:t>
            </a:r>
            <a:r>
              <a:rPr sz="1200" spc="10" dirty="0">
                <a:latin typeface="Constantia"/>
                <a:cs typeface="Constantia"/>
              </a:rPr>
              <a:t>п</a:t>
            </a:r>
            <a:r>
              <a:rPr sz="1200" spc="5" dirty="0">
                <a:latin typeface="Constantia"/>
                <a:cs typeface="Constantia"/>
              </a:rPr>
              <a:t>о</a:t>
            </a:r>
            <a:r>
              <a:rPr sz="1200" dirty="0">
                <a:latin typeface="Constantia"/>
                <a:cs typeface="Constantia"/>
              </a:rPr>
              <a:t>лнен</a:t>
            </a:r>
            <a:r>
              <a:rPr sz="1200" spc="5" dirty="0">
                <a:latin typeface="Constantia"/>
                <a:cs typeface="Constantia"/>
              </a:rPr>
              <a:t>и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Constantia"/>
                <a:cs typeface="Constantia"/>
              </a:rPr>
              <a:t>и</a:t>
            </a:r>
            <a:r>
              <a:rPr sz="1200" spc="-60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бюджета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7546222" y="4306314"/>
            <a:ext cx="705485" cy="1132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800"/>
              </a:lnSpc>
              <a:spcBef>
                <a:spcPts val="100"/>
              </a:spcBef>
            </a:pPr>
            <a:r>
              <a:rPr sz="1200" dirty="0">
                <a:latin typeface="Constantia"/>
                <a:cs typeface="Constantia"/>
              </a:rPr>
              <a:t>Составле </a:t>
            </a:r>
            <a:r>
              <a:rPr sz="1200" spc="-290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ние </a:t>
            </a:r>
            <a:r>
              <a:rPr sz="1200" spc="5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отчета </a:t>
            </a:r>
            <a:r>
              <a:rPr sz="1200" spc="5" dirty="0">
                <a:latin typeface="Constantia"/>
                <a:cs typeface="Constantia"/>
              </a:rPr>
              <a:t>об </a:t>
            </a:r>
            <a:r>
              <a:rPr sz="1200" spc="-290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и</a:t>
            </a:r>
            <a:r>
              <a:rPr sz="1200" spc="5" dirty="0">
                <a:latin typeface="Constantia"/>
                <a:cs typeface="Constantia"/>
              </a:rPr>
              <a:t>с</a:t>
            </a:r>
            <a:r>
              <a:rPr sz="1200" spc="10" dirty="0">
                <a:latin typeface="Constantia"/>
                <a:cs typeface="Constantia"/>
              </a:rPr>
              <a:t>п</a:t>
            </a:r>
            <a:r>
              <a:rPr sz="1200" spc="5" dirty="0">
                <a:latin typeface="Constantia"/>
                <a:cs typeface="Constantia"/>
              </a:rPr>
              <a:t>о</a:t>
            </a:r>
            <a:r>
              <a:rPr sz="1200" dirty="0">
                <a:latin typeface="Constantia"/>
                <a:cs typeface="Constantia"/>
              </a:rPr>
              <a:t>лне</a:t>
            </a:r>
            <a:r>
              <a:rPr sz="1200" spc="5" dirty="0">
                <a:latin typeface="Constantia"/>
                <a:cs typeface="Constantia"/>
              </a:rPr>
              <a:t>н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onstantia"/>
                <a:cs typeface="Constantia"/>
              </a:rPr>
              <a:t>ии </a:t>
            </a:r>
            <a:r>
              <a:rPr sz="1200" spc="5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бюджета</a:t>
            </a:r>
            <a:endParaRPr sz="1200">
              <a:latin typeface="Constantia"/>
              <a:cs typeface="Constantia"/>
            </a:endParaRPr>
          </a:p>
        </p:txBody>
      </p:sp>
      <p:pic>
        <p:nvPicPr>
          <p:cNvPr id="210" name="object 210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5638677" y="5035295"/>
            <a:ext cx="1142999" cy="647700"/>
          </a:xfrm>
          <a:prstGeom prst="rect">
            <a:avLst/>
          </a:prstGeom>
        </p:spPr>
      </p:pic>
      <p:sp>
        <p:nvSpPr>
          <p:cNvPr id="211" name="object 211"/>
          <p:cNvSpPr txBox="1"/>
          <p:nvPr/>
        </p:nvSpPr>
        <p:spPr>
          <a:xfrm>
            <a:off x="5846963" y="4582158"/>
            <a:ext cx="735965" cy="57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100"/>
              </a:spcBef>
            </a:pPr>
            <a:r>
              <a:rPr sz="1200" spc="10" dirty="0">
                <a:latin typeface="Constantia"/>
                <a:cs typeface="Constantia"/>
              </a:rPr>
              <a:t>И</a:t>
            </a:r>
            <a:r>
              <a:rPr sz="1200" spc="5" dirty="0">
                <a:latin typeface="Constantia"/>
                <a:cs typeface="Constantia"/>
              </a:rPr>
              <a:t>с</a:t>
            </a:r>
            <a:r>
              <a:rPr sz="1200" spc="10" dirty="0">
                <a:latin typeface="Constantia"/>
                <a:cs typeface="Constantia"/>
              </a:rPr>
              <a:t>п</a:t>
            </a:r>
            <a:r>
              <a:rPr sz="1200" spc="5" dirty="0">
                <a:latin typeface="Constantia"/>
                <a:cs typeface="Constantia"/>
              </a:rPr>
              <a:t>о</a:t>
            </a:r>
            <a:r>
              <a:rPr sz="1200" dirty="0">
                <a:latin typeface="Constantia"/>
                <a:cs typeface="Constantia"/>
              </a:rPr>
              <a:t>лне</a:t>
            </a:r>
            <a:r>
              <a:rPr sz="1200" spc="5" dirty="0">
                <a:latin typeface="Constantia"/>
                <a:cs typeface="Constantia"/>
              </a:rPr>
              <a:t>н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onstantia"/>
                <a:cs typeface="Constantia"/>
              </a:rPr>
              <a:t>ие </a:t>
            </a:r>
            <a:r>
              <a:rPr sz="1200" spc="5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бюджета</a:t>
            </a:r>
            <a:endParaRPr sz="1200">
              <a:latin typeface="Constantia"/>
              <a:cs typeface="Constantia"/>
            </a:endParaRPr>
          </a:p>
        </p:txBody>
      </p:sp>
      <p:grpSp>
        <p:nvGrpSpPr>
          <p:cNvPr id="212" name="object 212"/>
          <p:cNvGrpSpPr/>
          <p:nvPr/>
        </p:nvGrpSpPr>
        <p:grpSpPr>
          <a:xfrm>
            <a:off x="309253" y="0"/>
            <a:ext cx="10075545" cy="7556500"/>
            <a:chOff x="309253" y="0"/>
            <a:chExt cx="10075545" cy="7556500"/>
          </a:xfrm>
        </p:grpSpPr>
        <p:pic>
          <p:nvPicPr>
            <p:cNvPr id="213" name="object 21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962789" y="5035295"/>
              <a:ext cx="82295" cy="82295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949074" y="5035296"/>
              <a:ext cx="115823" cy="115823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750441" y="5035295"/>
              <a:ext cx="128015" cy="117348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405506" y="5035295"/>
              <a:ext cx="123444" cy="117348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142866" y="5035295"/>
              <a:ext cx="118871" cy="112776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7142866" y="515035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AFC7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" name="object 21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788785" y="5035295"/>
              <a:ext cx="123444" cy="117348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315349" y="6095"/>
              <a:ext cx="10063480" cy="7543800"/>
            </a:xfrm>
            <a:custGeom>
              <a:avLst/>
              <a:gdLst/>
              <a:ahLst/>
              <a:cxnLst/>
              <a:rect l="l" t="t" r="r" b="b"/>
              <a:pathLst>
                <a:path w="10063480" h="7543800">
                  <a:moveTo>
                    <a:pt x="0" y="0"/>
                  </a:moveTo>
                  <a:lnTo>
                    <a:pt x="0" y="7543799"/>
                  </a:lnTo>
                  <a:lnTo>
                    <a:pt x="10062971" y="7543799"/>
                  </a:lnTo>
                  <a:lnTo>
                    <a:pt x="10062971" y="0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7500" y="425449"/>
            <a:ext cx="9982200" cy="1295401"/>
            <a:chOff x="309253" y="0"/>
            <a:chExt cx="10075545" cy="2517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253" y="0"/>
              <a:ext cx="10075163" cy="25176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253" y="1269"/>
              <a:ext cx="10075160" cy="11341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8617" y="1269"/>
              <a:ext cx="5225795" cy="6616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83830" y="1143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19821" y="16001"/>
              <a:ext cx="100965" cy="13970"/>
            </a:xfrm>
            <a:custGeom>
              <a:avLst/>
              <a:gdLst/>
              <a:ahLst/>
              <a:cxnLst/>
              <a:rect l="l" t="t" r="r" b="b"/>
              <a:pathLst>
                <a:path w="100965" h="13970">
                  <a:moveTo>
                    <a:pt x="50292" y="0"/>
                  </a:moveTo>
                  <a:lnTo>
                    <a:pt x="100584" y="0"/>
                  </a:lnTo>
                </a:path>
                <a:path w="100965" h="13970">
                  <a:moveTo>
                    <a:pt x="36575" y="4572"/>
                  </a:moveTo>
                  <a:lnTo>
                    <a:pt x="82295" y="4572"/>
                  </a:lnTo>
                </a:path>
                <a:path w="100965" h="13970">
                  <a:moveTo>
                    <a:pt x="9144" y="9144"/>
                  </a:moveTo>
                  <a:lnTo>
                    <a:pt x="54863" y="9144"/>
                  </a:lnTo>
                </a:path>
                <a:path w="100965" h="13970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8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74102" y="34289"/>
              <a:ext cx="78105" cy="13970"/>
            </a:xfrm>
            <a:custGeom>
              <a:avLst/>
              <a:gdLst/>
              <a:ahLst/>
              <a:cxnLst/>
              <a:rect l="l" t="t" r="r" b="b"/>
              <a:pathLst>
                <a:path w="78104" h="13970">
                  <a:moveTo>
                    <a:pt x="32003" y="0"/>
                  </a:moveTo>
                  <a:lnTo>
                    <a:pt x="77723" y="0"/>
                  </a:lnTo>
                </a:path>
                <a:path w="78104" h="13970">
                  <a:moveTo>
                    <a:pt x="18287" y="4571"/>
                  </a:moveTo>
                  <a:lnTo>
                    <a:pt x="64007" y="4571"/>
                  </a:lnTo>
                </a:path>
                <a:path w="78104" h="13970">
                  <a:moveTo>
                    <a:pt x="9143" y="9143"/>
                  </a:moveTo>
                  <a:lnTo>
                    <a:pt x="54863" y="9143"/>
                  </a:lnTo>
                </a:path>
                <a:path w="78104" h="13970">
                  <a:moveTo>
                    <a:pt x="0" y="13715"/>
                  </a:moveTo>
                  <a:lnTo>
                    <a:pt x="41148" y="13715"/>
                  </a:lnTo>
                </a:path>
              </a:pathLst>
            </a:custGeom>
            <a:ln w="4572">
              <a:solidFill>
                <a:srgbClr val="0098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37526" y="52578"/>
              <a:ext cx="64135" cy="9525"/>
            </a:xfrm>
            <a:custGeom>
              <a:avLst/>
              <a:gdLst/>
              <a:ahLst/>
              <a:cxnLst/>
              <a:rect l="l" t="t" r="r" b="b"/>
              <a:pathLst>
                <a:path w="64134" h="9525">
                  <a:moveTo>
                    <a:pt x="22859" y="0"/>
                  </a:moveTo>
                  <a:lnTo>
                    <a:pt x="64008" y="0"/>
                  </a:lnTo>
                </a:path>
                <a:path w="64134" h="9525">
                  <a:moveTo>
                    <a:pt x="9143" y="4572"/>
                  </a:moveTo>
                  <a:lnTo>
                    <a:pt x="50292" y="4572"/>
                  </a:lnTo>
                </a:path>
                <a:path w="64134" h="9525">
                  <a:moveTo>
                    <a:pt x="0" y="9144"/>
                  </a:moveTo>
                  <a:lnTo>
                    <a:pt x="41148" y="9144"/>
                  </a:lnTo>
                </a:path>
              </a:pathLst>
            </a:custGeom>
            <a:ln w="4572">
              <a:solidFill>
                <a:srgbClr val="009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10094" y="6629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5269" y="6629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00950" y="7086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61554" y="70865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91806" y="7543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43266" y="73152"/>
              <a:ext cx="41275" cy="5080"/>
            </a:xfrm>
            <a:custGeom>
              <a:avLst/>
              <a:gdLst/>
              <a:ahLst/>
              <a:cxnLst/>
              <a:rect l="l" t="t" r="r" b="b"/>
              <a:pathLst>
                <a:path w="41275" h="5080">
                  <a:moveTo>
                    <a:pt x="0" y="4572"/>
                  </a:moveTo>
                  <a:lnTo>
                    <a:pt x="41269" y="4572"/>
                  </a:lnTo>
                  <a:lnTo>
                    <a:pt x="41269" y="0"/>
                  </a:lnTo>
                  <a:lnTo>
                    <a:pt x="0" y="0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00A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78090" y="8001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24978" y="8001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68945" y="8458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15833" y="84582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55230" y="8915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97545" y="89153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046085" y="9372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79257" y="93725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32369" y="9829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70114" y="98298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23226" y="10287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51826" y="102870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09509" y="10744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38109" y="107441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91221" y="11201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210678" y="112013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77506" y="11658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196961" y="1165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4645" y="118871"/>
              <a:ext cx="50292" cy="914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0137526" y="121157"/>
              <a:ext cx="91440" cy="13970"/>
            </a:xfrm>
            <a:custGeom>
              <a:avLst/>
              <a:gdLst/>
              <a:ahLst/>
              <a:cxnLst/>
              <a:rect l="l" t="t" r="r" b="b"/>
              <a:pathLst>
                <a:path w="91440" h="13969">
                  <a:moveTo>
                    <a:pt x="45719" y="0"/>
                  </a:moveTo>
                  <a:lnTo>
                    <a:pt x="91439" y="0"/>
                  </a:lnTo>
                </a:path>
                <a:path w="91440" h="13969">
                  <a:moveTo>
                    <a:pt x="32003" y="4572"/>
                  </a:moveTo>
                  <a:lnTo>
                    <a:pt x="77723" y="4572"/>
                  </a:lnTo>
                </a:path>
                <a:path w="91440" h="13969">
                  <a:moveTo>
                    <a:pt x="18287" y="9144"/>
                  </a:moveTo>
                  <a:lnTo>
                    <a:pt x="64007" y="9144"/>
                  </a:lnTo>
                </a:path>
                <a:path w="91440" h="13969">
                  <a:moveTo>
                    <a:pt x="0" y="13716"/>
                  </a:moveTo>
                  <a:lnTo>
                    <a:pt x="50292" y="13716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2642" y="128015"/>
              <a:ext cx="64008" cy="1371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128382" y="13944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096378" y="144018"/>
              <a:ext cx="64135" cy="5080"/>
            </a:xfrm>
            <a:custGeom>
              <a:avLst/>
              <a:gdLst/>
              <a:ahLst/>
              <a:cxnLst/>
              <a:rect l="l" t="t" r="r" b="b"/>
              <a:pathLst>
                <a:path w="64134" h="5080">
                  <a:moveTo>
                    <a:pt x="18287" y="0"/>
                  </a:moveTo>
                  <a:lnTo>
                    <a:pt x="64007" y="0"/>
                  </a:lnTo>
                </a:path>
                <a:path w="64134" h="5080">
                  <a:moveTo>
                    <a:pt x="0" y="4572"/>
                  </a:moveTo>
                  <a:lnTo>
                    <a:pt x="50292" y="4572"/>
                  </a:lnTo>
                </a:path>
              </a:pathLst>
            </a:custGeom>
            <a:ln w="4572">
              <a:solidFill>
                <a:srgbClr val="00A0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073518" y="15316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58633" y="141731"/>
              <a:ext cx="96011" cy="2286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059802" y="1577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018654" y="162305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8287" y="4572"/>
                  </a:moveTo>
                  <a:lnTo>
                    <a:pt x="64007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2057" y="164591"/>
              <a:ext cx="64008" cy="1371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968361" y="176022"/>
              <a:ext cx="82550" cy="13970"/>
            </a:xfrm>
            <a:custGeom>
              <a:avLst/>
              <a:gdLst/>
              <a:ahLst/>
              <a:cxnLst/>
              <a:rect l="l" t="t" r="r" b="b"/>
              <a:pathLst>
                <a:path w="82550" h="13969">
                  <a:moveTo>
                    <a:pt x="36575" y="0"/>
                  </a:moveTo>
                  <a:lnTo>
                    <a:pt x="82295" y="0"/>
                  </a:lnTo>
                </a:path>
                <a:path w="82550" h="13969">
                  <a:moveTo>
                    <a:pt x="27431" y="4572"/>
                  </a:moveTo>
                  <a:lnTo>
                    <a:pt x="73151" y="4572"/>
                  </a:lnTo>
                </a:path>
                <a:path w="82550" h="13969">
                  <a:moveTo>
                    <a:pt x="13716" y="9144"/>
                  </a:moveTo>
                  <a:lnTo>
                    <a:pt x="59435" y="9144"/>
                  </a:lnTo>
                </a:path>
                <a:path w="82550" h="13969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62621" y="178307"/>
              <a:ext cx="91440" cy="2286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945502" y="19431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04354" y="198881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9143" y="4572"/>
                  </a:moveTo>
                  <a:lnTo>
                    <a:pt x="54863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26045" y="201168"/>
              <a:ext cx="64008" cy="1371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863206" y="212597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3715" y="4572"/>
                  </a:moveTo>
                  <a:lnTo>
                    <a:pt x="59435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94042" y="214883"/>
              <a:ext cx="64008" cy="1371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854061" y="22631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840345" y="2308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75754" y="228599"/>
              <a:ext cx="50292" cy="914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803769" y="235458"/>
              <a:ext cx="68580" cy="5080"/>
            </a:xfrm>
            <a:custGeom>
              <a:avLst/>
              <a:gdLst/>
              <a:ahLst/>
              <a:cxnLst/>
              <a:rect l="l" t="t" r="r" b="b"/>
              <a:pathLst>
                <a:path w="68579" h="5079">
                  <a:moveTo>
                    <a:pt x="22860" y="0"/>
                  </a:moveTo>
                  <a:lnTo>
                    <a:pt x="68579" y="0"/>
                  </a:lnTo>
                </a:path>
                <a:path w="68579" h="5079">
                  <a:moveTo>
                    <a:pt x="0" y="4572"/>
                  </a:moveTo>
                  <a:lnTo>
                    <a:pt x="41148" y="4572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39178" y="237743"/>
              <a:ext cx="50292" cy="914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9762621" y="244602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7432" y="0"/>
                  </a:moveTo>
                  <a:lnTo>
                    <a:pt x="68580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98030" y="246888"/>
              <a:ext cx="73152" cy="1828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726045" y="258318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2860" y="0"/>
                  </a:moveTo>
                  <a:lnTo>
                    <a:pt x="68579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79742" y="265176"/>
              <a:ext cx="50292" cy="914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9712330" y="2720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698614" y="27660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34021" y="274320"/>
              <a:ext cx="73152" cy="13716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675754" y="28117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97445" y="288036"/>
              <a:ext cx="64008" cy="1371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65442" y="301752"/>
              <a:ext cx="64008" cy="137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33438" y="315468"/>
              <a:ext cx="64008" cy="914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01433" y="324611"/>
              <a:ext cx="59436" cy="1371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00850" y="283463"/>
              <a:ext cx="406907" cy="9144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78573" y="338327"/>
              <a:ext cx="50292" cy="914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46569" y="347472"/>
              <a:ext cx="59436" cy="1371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68845" y="361188"/>
              <a:ext cx="91440" cy="2743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81978" y="374904"/>
              <a:ext cx="237743" cy="4114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27697" y="397763"/>
              <a:ext cx="41148" cy="457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49973" y="402336"/>
              <a:ext cx="137160" cy="2743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113397" y="429768"/>
              <a:ext cx="132588" cy="1371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9099682" y="44576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076821" y="45034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4AC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067678" y="45491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423026" y="443484"/>
              <a:ext cx="781812" cy="18745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14250" y="516636"/>
              <a:ext cx="2464308" cy="100584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2548006" y="614934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28015" y="0"/>
                  </a:lnTo>
                </a:path>
              </a:pathLst>
            </a:custGeom>
            <a:ln w="4572">
              <a:solidFill>
                <a:srgbClr val="6FC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267578" y="630936"/>
              <a:ext cx="265175" cy="54864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8253861" y="66065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90522" y="612648"/>
              <a:ext cx="1444751" cy="10515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8116702" y="665226"/>
              <a:ext cx="192405" cy="22860"/>
            </a:xfrm>
            <a:custGeom>
              <a:avLst/>
              <a:gdLst/>
              <a:ahLst/>
              <a:cxnLst/>
              <a:rect l="l" t="t" r="r" b="b"/>
              <a:pathLst>
                <a:path w="192404" h="22859">
                  <a:moveTo>
                    <a:pt x="114300" y="0"/>
                  </a:moveTo>
                  <a:lnTo>
                    <a:pt x="192023" y="0"/>
                  </a:lnTo>
                </a:path>
                <a:path w="192404" h="22859">
                  <a:moveTo>
                    <a:pt x="96011" y="4572"/>
                  </a:moveTo>
                  <a:lnTo>
                    <a:pt x="169164" y="4572"/>
                  </a:lnTo>
                </a:path>
                <a:path w="192404" h="22859">
                  <a:moveTo>
                    <a:pt x="73151" y="9144"/>
                  </a:moveTo>
                  <a:lnTo>
                    <a:pt x="146304" y="9144"/>
                  </a:lnTo>
                </a:path>
                <a:path w="192404" h="22859">
                  <a:moveTo>
                    <a:pt x="50291" y="13716"/>
                  </a:moveTo>
                  <a:lnTo>
                    <a:pt x="123444" y="13716"/>
                  </a:lnTo>
                </a:path>
                <a:path w="192404" h="22859">
                  <a:moveTo>
                    <a:pt x="22859" y="18288"/>
                  </a:moveTo>
                  <a:lnTo>
                    <a:pt x="100583" y="18288"/>
                  </a:lnTo>
                </a:path>
                <a:path w="192404" h="22859">
                  <a:moveTo>
                    <a:pt x="0" y="22859"/>
                  </a:moveTo>
                  <a:lnTo>
                    <a:pt x="82296" y="22859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253861" y="68808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089269" y="69265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231002" y="69265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066409" y="697230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217285" y="69723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034406" y="701801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194426" y="701801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2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984114" y="706373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157850" y="706373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0" y="0"/>
                  </a:moveTo>
                  <a:lnTo>
                    <a:pt x="64007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952109" y="710945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134990" y="710945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03839" y="617219"/>
              <a:ext cx="1399030" cy="2148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707258" y="715518"/>
              <a:ext cx="2313940" cy="0"/>
            </a:xfrm>
            <a:custGeom>
              <a:avLst/>
              <a:gdLst/>
              <a:ahLst/>
              <a:cxnLst/>
              <a:rect l="l" t="t" r="r" b="b"/>
              <a:pathLst>
                <a:path w="2313940">
                  <a:moveTo>
                    <a:pt x="0" y="0"/>
                  </a:moveTo>
                  <a:lnTo>
                    <a:pt x="182879" y="0"/>
                  </a:lnTo>
                </a:path>
                <a:path w="2313940">
                  <a:moveTo>
                    <a:pt x="2217420" y="0"/>
                  </a:moveTo>
                  <a:lnTo>
                    <a:pt x="231343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116702" y="71551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766694" y="720090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182879" y="0"/>
                  </a:lnTo>
                </a:path>
                <a:path w="2226945">
                  <a:moveTo>
                    <a:pt x="2130551" y="0"/>
                  </a:moveTo>
                  <a:lnTo>
                    <a:pt x="222656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093842" y="72009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821558" y="724662"/>
              <a:ext cx="2144395" cy="0"/>
            </a:xfrm>
            <a:custGeom>
              <a:avLst/>
              <a:gdLst/>
              <a:ahLst/>
              <a:cxnLst/>
              <a:rect l="l" t="t" r="r" b="b"/>
              <a:pathLst>
                <a:path w="2144395">
                  <a:moveTo>
                    <a:pt x="0" y="0"/>
                  </a:moveTo>
                  <a:lnTo>
                    <a:pt x="187452" y="0"/>
                  </a:lnTo>
                </a:path>
                <a:path w="2144395">
                  <a:moveTo>
                    <a:pt x="2039111" y="0"/>
                  </a:moveTo>
                  <a:lnTo>
                    <a:pt x="2144267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075554" y="724662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876422" y="729234"/>
              <a:ext cx="2062480" cy="0"/>
            </a:xfrm>
            <a:custGeom>
              <a:avLst/>
              <a:gdLst/>
              <a:ahLst/>
              <a:cxnLst/>
              <a:rect l="l" t="t" r="r" b="b"/>
              <a:pathLst>
                <a:path w="2062479">
                  <a:moveTo>
                    <a:pt x="0" y="0"/>
                  </a:moveTo>
                  <a:lnTo>
                    <a:pt x="192023" y="0"/>
                  </a:lnTo>
                </a:path>
                <a:path w="2062479">
                  <a:moveTo>
                    <a:pt x="1952243" y="0"/>
                  </a:moveTo>
                  <a:lnTo>
                    <a:pt x="20619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052694" y="72923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926714" y="733805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4">
                  <a:moveTo>
                    <a:pt x="0" y="0"/>
                  </a:moveTo>
                  <a:lnTo>
                    <a:pt x="205740" y="0"/>
                  </a:lnTo>
                </a:path>
                <a:path w="1975484">
                  <a:moveTo>
                    <a:pt x="1865376" y="0"/>
                  </a:moveTo>
                  <a:lnTo>
                    <a:pt x="1975104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029833" y="73380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986150" y="738377"/>
              <a:ext cx="1888489" cy="0"/>
            </a:xfrm>
            <a:custGeom>
              <a:avLst/>
              <a:gdLst/>
              <a:ahLst/>
              <a:cxnLst/>
              <a:rect l="l" t="t" r="r" b="b"/>
              <a:pathLst>
                <a:path w="1888490">
                  <a:moveTo>
                    <a:pt x="0" y="0"/>
                  </a:moveTo>
                  <a:lnTo>
                    <a:pt x="205740" y="0"/>
                  </a:lnTo>
                </a:path>
                <a:path w="1888490">
                  <a:moveTo>
                    <a:pt x="1773936" y="0"/>
                  </a:moveTo>
                  <a:lnTo>
                    <a:pt x="188823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002402" y="738377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050158" y="742949"/>
              <a:ext cx="1792605" cy="0"/>
            </a:xfrm>
            <a:custGeom>
              <a:avLst/>
              <a:gdLst/>
              <a:ahLst/>
              <a:cxnLst/>
              <a:rect l="l" t="t" r="r" b="b"/>
              <a:pathLst>
                <a:path w="1792604">
                  <a:moveTo>
                    <a:pt x="0" y="0"/>
                  </a:moveTo>
                  <a:lnTo>
                    <a:pt x="205740" y="0"/>
                  </a:lnTo>
                </a:path>
                <a:path w="1792604">
                  <a:moveTo>
                    <a:pt x="1664207" y="0"/>
                  </a:moveTo>
                  <a:lnTo>
                    <a:pt x="179222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984114" y="742949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169029" y="747522"/>
              <a:ext cx="1600200" cy="0"/>
            </a:xfrm>
            <a:custGeom>
              <a:avLst/>
              <a:gdLst/>
              <a:ahLst/>
              <a:cxnLst/>
              <a:rect l="l" t="t" r="r" b="b"/>
              <a:pathLst>
                <a:path w="1600200">
                  <a:moveTo>
                    <a:pt x="0" y="0"/>
                  </a:moveTo>
                  <a:lnTo>
                    <a:pt x="242315" y="0"/>
                  </a:lnTo>
                </a:path>
                <a:path w="1600200">
                  <a:moveTo>
                    <a:pt x="1458467" y="0"/>
                  </a:moveTo>
                  <a:lnTo>
                    <a:pt x="160019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933821" y="74752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233038" y="752094"/>
              <a:ext cx="1495425" cy="0"/>
            </a:xfrm>
            <a:custGeom>
              <a:avLst/>
              <a:gdLst/>
              <a:ahLst/>
              <a:cxnLst/>
              <a:rect l="l" t="t" r="r" b="b"/>
              <a:pathLst>
                <a:path w="1495425">
                  <a:moveTo>
                    <a:pt x="0" y="0"/>
                  </a:moveTo>
                  <a:lnTo>
                    <a:pt x="251459" y="0"/>
                  </a:lnTo>
                </a:path>
                <a:path w="1495425">
                  <a:moveTo>
                    <a:pt x="1339596" y="0"/>
                  </a:moveTo>
                  <a:lnTo>
                    <a:pt x="149504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906390" y="752094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310761" y="756666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265175" y="0"/>
                  </a:lnTo>
                </a:path>
                <a:path w="1376679">
                  <a:moveTo>
                    <a:pt x="1211579" y="0"/>
                  </a:moveTo>
                  <a:lnTo>
                    <a:pt x="13761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878957" y="756666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0" y="0"/>
                  </a:moveTo>
                  <a:lnTo>
                    <a:pt x="86868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383914" y="761237"/>
              <a:ext cx="1262380" cy="0"/>
            </a:xfrm>
            <a:custGeom>
              <a:avLst/>
              <a:gdLst/>
              <a:ahLst/>
              <a:cxnLst/>
              <a:rect l="l" t="t" r="r" b="b"/>
              <a:pathLst>
                <a:path w="1262379">
                  <a:moveTo>
                    <a:pt x="0" y="0"/>
                  </a:moveTo>
                  <a:lnTo>
                    <a:pt x="297179" y="0"/>
                  </a:lnTo>
                </a:path>
                <a:path w="1262379">
                  <a:moveTo>
                    <a:pt x="1065276" y="0"/>
                  </a:moveTo>
                  <a:lnTo>
                    <a:pt x="126187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851526" y="761237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461638" y="765809"/>
              <a:ext cx="1134110" cy="18415"/>
            </a:xfrm>
            <a:custGeom>
              <a:avLst/>
              <a:gdLst/>
              <a:ahLst/>
              <a:cxnLst/>
              <a:rect l="l" t="t" r="r" b="b"/>
              <a:pathLst>
                <a:path w="1134109" h="18415">
                  <a:moveTo>
                    <a:pt x="0" y="0"/>
                  </a:moveTo>
                  <a:lnTo>
                    <a:pt x="329184" y="0"/>
                  </a:lnTo>
                </a:path>
                <a:path w="1134109" h="18415">
                  <a:moveTo>
                    <a:pt x="891540" y="0"/>
                  </a:moveTo>
                  <a:lnTo>
                    <a:pt x="1133855" y="0"/>
                  </a:lnTo>
                </a:path>
                <a:path w="1134109" h="18415">
                  <a:moveTo>
                    <a:pt x="82296" y="4571"/>
                  </a:moveTo>
                  <a:lnTo>
                    <a:pt x="562355" y="4571"/>
                  </a:lnTo>
                </a:path>
                <a:path w="1134109" h="18415">
                  <a:moveTo>
                    <a:pt x="640079" y="4571"/>
                  </a:moveTo>
                  <a:lnTo>
                    <a:pt x="1078992" y="4571"/>
                  </a:lnTo>
                </a:path>
                <a:path w="1134109" h="18415">
                  <a:moveTo>
                    <a:pt x="187451" y="9143"/>
                  </a:moveTo>
                  <a:lnTo>
                    <a:pt x="1010412" y="9143"/>
                  </a:lnTo>
                </a:path>
                <a:path w="1134109" h="18415">
                  <a:moveTo>
                    <a:pt x="292607" y="13715"/>
                  </a:moveTo>
                  <a:lnTo>
                    <a:pt x="928116" y="13715"/>
                  </a:lnTo>
                </a:path>
                <a:path w="1134109" h="18415">
                  <a:moveTo>
                    <a:pt x="484631" y="18287"/>
                  </a:moveTo>
                  <a:lnTo>
                    <a:pt x="763523" y="18287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74670" y="717804"/>
              <a:ext cx="2340864" cy="10972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185551" y="83438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1FB6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7203" y="832103"/>
              <a:ext cx="630935" cy="132588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358019" y="966977"/>
              <a:ext cx="370840" cy="68580"/>
            </a:xfrm>
            <a:custGeom>
              <a:avLst/>
              <a:gdLst/>
              <a:ahLst/>
              <a:cxnLst/>
              <a:rect l="l" t="t" r="r" b="b"/>
              <a:pathLst>
                <a:path w="370840" h="68580">
                  <a:moveTo>
                    <a:pt x="306324" y="0"/>
                  </a:moveTo>
                  <a:lnTo>
                    <a:pt x="370331" y="0"/>
                  </a:lnTo>
                </a:path>
                <a:path w="370840" h="68580">
                  <a:moveTo>
                    <a:pt x="292608" y="4572"/>
                  </a:moveTo>
                  <a:lnTo>
                    <a:pt x="352043" y="4572"/>
                  </a:lnTo>
                </a:path>
                <a:path w="370840" h="68580">
                  <a:moveTo>
                    <a:pt x="274320" y="9144"/>
                  </a:moveTo>
                  <a:lnTo>
                    <a:pt x="338327" y="9144"/>
                  </a:lnTo>
                </a:path>
                <a:path w="370840" h="68580">
                  <a:moveTo>
                    <a:pt x="256032" y="13716"/>
                  </a:moveTo>
                  <a:lnTo>
                    <a:pt x="315467" y="13716"/>
                  </a:lnTo>
                </a:path>
                <a:path w="370840" h="68580">
                  <a:moveTo>
                    <a:pt x="237744" y="18288"/>
                  </a:moveTo>
                  <a:lnTo>
                    <a:pt x="301751" y="18288"/>
                  </a:lnTo>
                </a:path>
                <a:path w="370840" h="68580">
                  <a:moveTo>
                    <a:pt x="214883" y="22860"/>
                  </a:moveTo>
                  <a:lnTo>
                    <a:pt x="283464" y="22860"/>
                  </a:lnTo>
                </a:path>
                <a:path w="370840" h="68580">
                  <a:moveTo>
                    <a:pt x="201168" y="27432"/>
                  </a:moveTo>
                  <a:lnTo>
                    <a:pt x="260603" y="27432"/>
                  </a:lnTo>
                </a:path>
                <a:path w="370840" h="68580">
                  <a:moveTo>
                    <a:pt x="164592" y="32004"/>
                  </a:moveTo>
                  <a:lnTo>
                    <a:pt x="224027" y="32004"/>
                  </a:lnTo>
                </a:path>
                <a:path w="370840" h="68580">
                  <a:moveTo>
                    <a:pt x="141732" y="36576"/>
                  </a:moveTo>
                  <a:lnTo>
                    <a:pt x="210312" y="36576"/>
                  </a:lnTo>
                </a:path>
                <a:path w="370840" h="68580">
                  <a:moveTo>
                    <a:pt x="118872" y="41148"/>
                  </a:moveTo>
                  <a:lnTo>
                    <a:pt x="187452" y="41148"/>
                  </a:lnTo>
                </a:path>
                <a:path w="370840" h="68580">
                  <a:moveTo>
                    <a:pt x="105156" y="45720"/>
                  </a:moveTo>
                  <a:lnTo>
                    <a:pt x="169163" y="45720"/>
                  </a:lnTo>
                </a:path>
                <a:path w="370840" h="68580">
                  <a:moveTo>
                    <a:pt x="82296" y="50292"/>
                  </a:moveTo>
                  <a:lnTo>
                    <a:pt x="150876" y="50292"/>
                  </a:lnTo>
                </a:path>
                <a:path w="370840" h="68580">
                  <a:moveTo>
                    <a:pt x="64008" y="54864"/>
                  </a:moveTo>
                  <a:lnTo>
                    <a:pt x="128015" y="54864"/>
                  </a:lnTo>
                </a:path>
                <a:path w="370840" h="68580">
                  <a:moveTo>
                    <a:pt x="41147" y="59436"/>
                  </a:moveTo>
                  <a:lnTo>
                    <a:pt x="114300" y="59436"/>
                  </a:lnTo>
                </a:path>
                <a:path w="370840" h="68580">
                  <a:moveTo>
                    <a:pt x="22859" y="64008"/>
                  </a:moveTo>
                  <a:lnTo>
                    <a:pt x="91440" y="64008"/>
                  </a:lnTo>
                </a:path>
                <a:path w="370840" h="68580">
                  <a:moveTo>
                    <a:pt x="0" y="68580"/>
                  </a:moveTo>
                  <a:lnTo>
                    <a:pt x="73152" y="6858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/>
          <p:nvPr/>
        </p:nvSpPr>
        <p:spPr>
          <a:xfrm>
            <a:off x="307727" y="1040130"/>
            <a:ext cx="105410" cy="13970"/>
          </a:xfrm>
          <a:custGeom>
            <a:avLst/>
            <a:gdLst/>
            <a:ahLst/>
            <a:cxnLst/>
            <a:rect l="l" t="t" r="r" b="b"/>
            <a:pathLst>
              <a:path w="105409" h="13969">
                <a:moveTo>
                  <a:pt x="32003" y="0"/>
                </a:moveTo>
                <a:lnTo>
                  <a:pt x="105156" y="0"/>
                </a:lnTo>
              </a:path>
              <a:path w="105409" h="13969">
                <a:moveTo>
                  <a:pt x="0" y="4572"/>
                </a:moveTo>
                <a:lnTo>
                  <a:pt x="59435" y="4572"/>
                </a:lnTo>
              </a:path>
              <a:path w="105409" h="13969">
                <a:moveTo>
                  <a:pt x="4571" y="9143"/>
                </a:moveTo>
                <a:lnTo>
                  <a:pt x="36575" y="9143"/>
                </a:lnTo>
              </a:path>
              <a:path w="105409" h="13969">
                <a:moveTo>
                  <a:pt x="4571" y="13715"/>
                </a:moveTo>
                <a:lnTo>
                  <a:pt x="13716" y="13715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>
            <a:spLocks noGrp="1"/>
          </p:cNvSpPr>
          <p:nvPr>
            <p:ph type="title"/>
          </p:nvPr>
        </p:nvSpPr>
        <p:spPr>
          <a:xfrm>
            <a:off x="774700" y="958850"/>
            <a:ext cx="9349878" cy="112530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2400" spc="15" dirty="0">
                <a:latin typeface="Times New Roman" pitchFamily="18" charset="0"/>
                <a:cs typeface="Times New Roman" pitchFamily="18" charset="0"/>
              </a:rPr>
              <a:t>ОСНОВА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4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ФОРМИРОВАНИЯ</a:t>
            </a:r>
            <a:r>
              <a:rPr sz="24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sz="2400" spc="1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smtClean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pc="-10" dirty="0" smtClean="0">
                <a:latin typeface="Times New Roman" pitchFamily="18" charset="0"/>
                <a:cs typeface="Times New Roman" pitchFamily="18" charset="0"/>
              </a:rPr>
            </a:br>
            <a:r>
              <a:rPr sz="2400" spc="2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400" spc="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5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2400" spc="15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400" spc="15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spc="15" dirty="0" smtClean="0">
                <a:latin typeface="Times New Roman" pitchFamily="18" charset="0"/>
                <a:cs typeface="Times New Roman" pitchFamily="18" charset="0"/>
              </a:rPr>
              <a:t>2026</a:t>
            </a:r>
            <a:r>
              <a:rPr sz="2400" spc="3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Ы</a:t>
            </a:r>
            <a:br>
              <a:rPr lang="ru-RU" sz="2400" spc="-20" dirty="0" smtClean="0">
                <a:latin typeface="Times New Roman" pitchFamily="18" charset="0"/>
                <a:cs typeface="Times New Roman" pitchFamily="18" charset="0"/>
              </a:rPr>
            </a:b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315349" y="6095"/>
            <a:ext cx="10063480" cy="7543800"/>
          </a:xfrm>
          <a:custGeom>
            <a:avLst/>
            <a:gdLst/>
            <a:ahLst/>
            <a:cxnLst/>
            <a:rect l="l" t="t" r="r" b="b"/>
            <a:pathLst>
              <a:path w="10063480" h="7543800">
                <a:moveTo>
                  <a:pt x="0" y="0"/>
                </a:moveTo>
                <a:lnTo>
                  <a:pt x="0" y="7543799"/>
                </a:lnTo>
                <a:lnTo>
                  <a:pt x="10062971" y="7543799"/>
                </a:lnTo>
                <a:lnTo>
                  <a:pt x="10062971" y="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Прямоугольник 129"/>
          <p:cNvSpPr/>
          <p:nvPr/>
        </p:nvSpPr>
        <p:spPr>
          <a:xfrm>
            <a:off x="774700" y="2025650"/>
            <a:ext cx="9448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Бюджетный кодекс Российской Федерации;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2. Налоговый кодекс Российской Федерации;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3. Федеральный закон от 06.10.2003 №131-ФЗ «Об общих  принципах организации местного самоуправления в  Российской Федерации»;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4. Устав муниципального образования 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Кормовское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сельское поселение»;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5. Решение Собрания депутатов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Кормовского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сельского поселения от 31.10.2011 № 92-А «Положение о бюджетном процессе в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Кормовском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сельском поселении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253" y="0"/>
            <a:ext cx="10075545" cy="2517775"/>
            <a:chOff x="309253" y="0"/>
            <a:chExt cx="10075545" cy="2517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253" y="0"/>
              <a:ext cx="10075163" cy="25176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253" y="1269"/>
              <a:ext cx="10075160" cy="11341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8617" y="1269"/>
              <a:ext cx="5225795" cy="6616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83830" y="1143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19821" y="16001"/>
              <a:ext cx="100965" cy="13970"/>
            </a:xfrm>
            <a:custGeom>
              <a:avLst/>
              <a:gdLst/>
              <a:ahLst/>
              <a:cxnLst/>
              <a:rect l="l" t="t" r="r" b="b"/>
              <a:pathLst>
                <a:path w="100965" h="13970">
                  <a:moveTo>
                    <a:pt x="50292" y="0"/>
                  </a:moveTo>
                  <a:lnTo>
                    <a:pt x="100584" y="0"/>
                  </a:lnTo>
                </a:path>
                <a:path w="100965" h="13970">
                  <a:moveTo>
                    <a:pt x="36575" y="4572"/>
                  </a:moveTo>
                  <a:lnTo>
                    <a:pt x="82295" y="4572"/>
                  </a:lnTo>
                </a:path>
                <a:path w="100965" h="13970">
                  <a:moveTo>
                    <a:pt x="9144" y="9144"/>
                  </a:moveTo>
                  <a:lnTo>
                    <a:pt x="54863" y="9144"/>
                  </a:lnTo>
                </a:path>
                <a:path w="100965" h="13970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8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74102" y="34289"/>
              <a:ext cx="78105" cy="13970"/>
            </a:xfrm>
            <a:custGeom>
              <a:avLst/>
              <a:gdLst/>
              <a:ahLst/>
              <a:cxnLst/>
              <a:rect l="l" t="t" r="r" b="b"/>
              <a:pathLst>
                <a:path w="78104" h="13970">
                  <a:moveTo>
                    <a:pt x="32003" y="0"/>
                  </a:moveTo>
                  <a:lnTo>
                    <a:pt x="77723" y="0"/>
                  </a:lnTo>
                </a:path>
                <a:path w="78104" h="13970">
                  <a:moveTo>
                    <a:pt x="18287" y="4571"/>
                  </a:moveTo>
                  <a:lnTo>
                    <a:pt x="64007" y="4571"/>
                  </a:lnTo>
                </a:path>
                <a:path w="78104" h="13970">
                  <a:moveTo>
                    <a:pt x="9143" y="9143"/>
                  </a:moveTo>
                  <a:lnTo>
                    <a:pt x="54863" y="9143"/>
                  </a:lnTo>
                </a:path>
                <a:path w="78104" h="13970">
                  <a:moveTo>
                    <a:pt x="0" y="13715"/>
                  </a:moveTo>
                  <a:lnTo>
                    <a:pt x="41148" y="13715"/>
                  </a:lnTo>
                </a:path>
              </a:pathLst>
            </a:custGeom>
            <a:ln w="4572">
              <a:solidFill>
                <a:srgbClr val="0098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37526" y="52578"/>
              <a:ext cx="64135" cy="9525"/>
            </a:xfrm>
            <a:custGeom>
              <a:avLst/>
              <a:gdLst/>
              <a:ahLst/>
              <a:cxnLst/>
              <a:rect l="l" t="t" r="r" b="b"/>
              <a:pathLst>
                <a:path w="64134" h="9525">
                  <a:moveTo>
                    <a:pt x="22859" y="0"/>
                  </a:moveTo>
                  <a:lnTo>
                    <a:pt x="64008" y="0"/>
                  </a:lnTo>
                </a:path>
                <a:path w="64134" h="9525">
                  <a:moveTo>
                    <a:pt x="9143" y="4572"/>
                  </a:moveTo>
                  <a:lnTo>
                    <a:pt x="50292" y="4572"/>
                  </a:lnTo>
                </a:path>
                <a:path w="64134" h="9525">
                  <a:moveTo>
                    <a:pt x="0" y="9144"/>
                  </a:moveTo>
                  <a:lnTo>
                    <a:pt x="41148" y="9144"/>
                  </a:lnTo>
                </a:path>
              </a:pathLst>
            </a:custGeom>
            <a:ln w="4572">
              <a:solidFill>
                <a:srgbClr val="009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10094" y="6629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5269" y="6629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00950" y="7086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61554" y="70865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91806" y="7543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43266" y="73152"/>
              <a:ext cx="41275" cy="5080"/>
            </a:xfrm>
            <a:custGeom>
              <a:avLst/>
              <a:gdLst/>
              <a:ahLst/>
              <a:cxnLst/>
              <a:rect l="l" t="t" r="r" b="b"/>
              <a:pathLst>
                <a:path w="41275" h="5080">
                  <a:moveTo>
                    <a:pt x="0" y="4572"/>
                  </a:moveTo>
                  <a:lnTo>
                    <a:pt x="41269" y="4572"/>
                  </a:lnTo>
                  <a:lnTo>
                    <a:pt x="41269" y="0"/>
                  </a:lnTo>
                  <a:lnTo>
                    <a:pt x="0" y="0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00A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78090" y="8001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24978" y="8001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68945" y="8458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15833" y="84582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55230" y="8915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97545" y="89153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046085" y="9372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79257" y="93725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32369" y="9829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70114" y="98298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23226" y="10287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51826" y="102870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09509" y="10744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38109" y="107441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91221" y="11201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210678" y="112013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77506" y="11658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196961" y="1165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4645" y="118871"/>
              <a:ext cx="50292" cy="914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0137526" y="121157"/>
              <a:ext cx="91440" cy="13970"/>
            </a:xfrm>
            <a:custGeom>
              <a:avLst/>
              <a:gdLst/>
              <a:ahLst/>
              <a:cxnLst/>
              <a:rect l="l" t="t" r="r" b="b"/>
              <a:pathLst>
                <a:path w="91440" h="13969">
                  <a:moveTo>
                    <a:pt x="45719" y="0"/>
                  </a:moveTo>
                  <a:lnTo>
                    <a:pt x="91439" y="0"/>
                  </a:lnTo>
                </a:path>
                <a:path w="91440" h="13969">
                  <a:moveTo>
                    <a:pt x="32003" y="4572"/>
                  </a:moveTo>
                  <a:lnTo>
                    <a:pt x="77723" y="4572"/>
                  </a:lnTo>
                </a:path>
                <a:path w="91440" h="13969">
                  <a:moveTo>
                    <a:pt x="18287" y="9144"/>
                  </a:moveTo>
                  <a:lnTo>
                    <a:pt x="64007" y="9144"/>
                  </a:lnTo>
                </a:path>
                <a:path w="91440" h="13969">
                  <a:moveTo>
                    <a:pt x="0" y="13716"/>
                  </a:moveTo>
                  <a:lnTo>
                    <a:pt x="50292" y="13716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2642" y="128015"/>
              <a:ext cx="64008" cy="1371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128382" y="13944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096378" y="144018"/>
              <a:ext cx="64135" cy="5080"/>
            </a:xfrm>
            <a:custGeom>
              <a:avLst/>
              <a:gdLst/>
              <a:ahLst/>
              <a:cxnLst/>
              <a:rect l="l" t="t" r="r" b="b"/>
              <a:pathLst>
                <a:path w="64134" h="5080">
                  <a:moveTo>
                    <a:pt x="18287" y="0"/>
                  </a:moveTo>
                  <a:lnTo>
                    <a:pt x="64007" y="0"/>
                  </a:lnTo>
                </a:path>
                <a:path w="64134" h="5080">
                  <a:moveTo>
                    <a:pt x="0" y="4572"/>
                  </a:moveTo>
                  <a:lnTo>
                    <a:pt x="50292" y="4572"/>
                  </a:lnTo>
                </a:path>
              </a:pathLst>
            </a:custGeom>
            <a:ln w="4572">
              <a:solidFill>
                <a:srgbClr val="00A0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073518" y="15316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58633" y="141731"/>
              <a:ext cx="96011" cy="2286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059802" y="1577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018654" y="162305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8287" y="4572"/>
                  </a:moveTo>
                  <a:lnTo>
                    <a:pt x="64007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2057" y="164591"/>
              <a:ext cx="64008" cy="1371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968361" y="176022"/>
              <a:ext cx="82550" cy="13970"/>
            </a:xfrm>
            <a:custGeom>
              <a:avLst/>
              <a:gdLst/>
              <a:ahLst/>
              <a:cxnLst/>
              <a:rect l="l" t="t" r="r" b="b"/>
              <a:pathLst>
                <a:path w="82550" h="13969">
                  <a:moveTo>
                    <a:pt x="36575" y="0"/>
                  </a:moveTo>
                  <a:lnTo>
                    <a:pt x="82295" y="0"/>
                  </a:lnTo>
                </a:path>
                <a:path w="82550" h="13969">
                  <a:moveTo>
                    <a:pt x="27431" y="4572"/>
                  </a:moveTo>
                  <a:lnTo>
                    <a:pt x="73151" y="4572"/>
                  </a:lnTo>
                </a:path>
                <a:path w="82550" h="13969">
                  <a:moveTo>
                    <a:pt x="13716" y="9144"/>
                  </a:moveTo>
                  <a:lnTo>
                    <a:pt x="59435" y="9144"/>
                  </a:lnTo>
                </a:path>
                <a:path w="82550" h="13969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62621" y="178307"/>
              <a:ext cx="91440" cy="2286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945502" y="19431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04354" y="198881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9143" y="4572"/>
                  </a:moveTo>
                  <a:lnTo>
                    <a:pt x="54863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26045" y="201168"/>
              <a:ext cx="64008" cy="1371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863206" y="212597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3715" y="4572"/>
                  </a:moveTo>
                  <a:lnTo>
                    <a:pt x="59435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94042" y="214883"/>
              <a:ext cx="64008" cy="1371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854061" y="22631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840345" y="2308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75754" y="228599"/>
              <a:ext cx="50292" cy="914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803769" y="235458"/>
              <a:ext cx="68580" cy="5080"/>
            </a:xfrm>
            <a:custGeom>
              <a:avLst/>
              <a:gdLst/>
              <a:ahLst/>
              <a:cxnLst/>
              <a:rect l="l" t="t" r="r" b="b"/>
              <a:pathLst>
                <a:path w="68579" h="5079">
                  <a:moveTo>
                    <a:pt x="22860" y="0"/>
                  </a:moveTo>
                  <a:lnTo>
                    <a:pt x="68579" y="0"/>
                  </a:lnTo>
                </a:path>
                <a:path w="68579" h="5079">
                  <a:moveTo>
                    <a:pt x="0" y="4572"/>
                  </a:moveTo>
                  <a:lnTo>
                    <a:pt x="41148" y="4572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39178" y="237743"/>
              <a:ext cx="50292" cy="914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9762621" y="244602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7432" y="0"/>
                  </a:moveTo>
                  <a:lnTo>
                    <a:pt x="68580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98030" y="246888"/>
              <a:ext cx="73152" cy="1828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726045" y="258318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2860" y="0"/>
                  </a:moveTo>
                  <a:lnTo>
                    <a:pt x="68579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79742" y="265176"/>
              <a:ext cx="50292" cy="914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9712330" y="2720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698614" y="27660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34021" y="274320"/>
              <a:ext cx="73152" cy="13716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675754" y="28117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97445" y="288036"/>
              <a:ext cx="64008" cy="1371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65442" y="301752"/>
              <a:ext cx="64008" cy="137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33438" y="315468"/>
              <a:ext cx="64008" cy="914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01433" y="324611"/>
              <a:ext cx="59436" cy="1371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00850" y="283463"/>
              <a:ext cx="406907" cy="9144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78573" y="338327"/>
              <a:ext cx="50292" cy="914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46569" y="347472"/>
              <a:ext cx="59436" cy="1371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68845" y="361188"/>
              <a:ext cx="91440" cy="2743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81978" y="374904"/>
              <a:ext cx="237743" cy="4114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27697" y="397763"/>
              <a:ext cx="41148" cy="457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49973" y="402336"/>
              <a:ext cx="137160" cy="2743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113397" y="429768"/>
              <a:ext cx="132588" cy="1371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9099682" y="44576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076821" y="45034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4AC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067678" y="45491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423026" y="443484"/>
              <a:ext cx="781812" cy="18745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14250" y="516636"/>
              <a:ext cx="2464308" cy="100584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2548006" y="614934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28015" y="0"/>
                  </a:lnTo>
                </a:path>
              </a:pathLst>
            </a:custGeom>
            <a:ln w="4572">
              <a:solidFill>
                <a:srgbClr val="6FC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267578" y="630936"/>
              <a:ext cx="265175" cy="54864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8253861" y="66065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90522" y="612648"/>
              <a:ext cx="1444751" cy="10515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8116702" y="665226"/>
              <a:ext cx="192405" cy="22860"/>
            </a:xfrm>
            <a:custGeom>
              <a:avLst/>
              <a:gdLst/>
              <a:ahLst/>
              <a:cxnLst/>
              <a:rect l="l" t="t" r="r" b="b"/>
              <a:pathLst>
                <a:path w="192404" h="22859">
                  <a:moveTo>
                    <a:pt x="114300" y="0"/>
                  </a:moveTo>
                  <a:lnTo>
                    <a:pt x="192023" y="0"/>
                  </a:lnTo>
                </a:path>
                <a:path w="192404" h="22859">
                  <a:moveTo>
                    <a:pt x="96011" y="4572"/>
                  </a:moveTo>
                  <a:lnTo>
                    <a:pt x="169164" y="4572"/>
                  </a:lnTo>
                </a:path>
                <a:path w="192404" h="22859">
                  <a:moveTo>
                    <a:pt x="73151" y="9144"/>
                  </a:moveTo>
                  <a:lnTo>
                    <a:pt x="146304" y="9144"/>
                  </a:lnTo>
                </a:path>
                <a:path w="192404" h="22859">
                  <a:moveTo>
                    <a:pt x="50291" y="13716"/>
                  </a:moveTo>
                  <a:lnTo>
                    <a:pt x="123444" y="13716"/>
                  </a:lnTo>
                </a:path>
                <a:path w="192404" h="22859">
                  <a:moveTo>
                    <a:pt x="22859" y="18288"/>
                  </a:moveTo>
                  <a:lnTo>
                    <a:pt x="100583" y="18288"/>
                  </a:lnTo>
                </a:path>
                <a:path w="192404" h="22859">
                  <a:moveTo>
                    <a:pt x="0" y="22859"/>
                  </a:moveTo>
                  <a:lnTo>
                    <a:pt x="82296" y="22859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253861" y="68808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089269" y="69265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231002" y="69265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066409" y="697230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217285" y="69723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034406" y="701801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194426" y="701801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2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984114" y="706373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157850" y="706373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0" y="0"/>
                  </a:moveTo>
                  <a:lnTo>
                    <a:pt x="64007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952109" y="710945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134990" y="710945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03839" y="617219"/>
              <a:ext cx="1399030" cy="2148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707258" y="715518"/>
              <a:ext cx="2313940" cy="0"/>
            </a:xfrm>
            <a:custGeom>
              <a:avLst/>
              <a:gdLst/>
              <a:ahLst/>
              <a:cxnLst/>
              <a:rect l="l" t="t" r="r" b="b"/>
              <a:pathLst>
                <a:path w="2313940">
                  <a:moveTo>
                    <a:pt x="0" y="0"/>
                  </a:moveTo>
                  <a:lnTo>
                    <a:pt x="182879" y="0"/>
                  </a:lnTo>
                </a:path>
                <a:path w="2313940">
                  <a:moveTo>
                    <a:pt x="2217420" y="0"/>
                  </a:moveTo>
                  <a:lnTo>
                    <a:pt x="231343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116702" y="71551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766694" y="720090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182879" y="0"/>
                  </a:lnTo>
                </a:path>
                <a:path w="2226945">
                  <a:moveTo>
                    <a:pt x="2130551" y="0"/>
                  </a:moveTo>
                  <a:lnTo>
                    <a:pt x="222656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093842" y="72009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821558" y="724662"/>
              <a:ext cx="2144395" cy="0"/>
            </a:xfrm>
            <a:custGeom>
              <a:avLst/>
              <a:gdLst/>
              <a:ahLst/>
              <a:cxnLst/>
              <a:rect l="l" t="t" r="r" b="b"/>
              <a:pathLst>
                <a:path w="2144395">
                  <a:moveTo>
                    <a:pt x="0" y="0"/>
                  </a:moveTo>
                  <a:lnTo>
                    <a:pt x="187452" y="0"/>
                  </a:lnTo>
                </a:path>
                <a:path w="2144395">
                  <a:moveTo>
                    <a:pt x="2039111" y="0"/>
                  </a:moveTo>
                  <a:lnTo>
                    <a:pt x="2144267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075554" y="724662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876422" y="729234"/>
              <a:ext cx="2062480" cy="0"/>
            </a:xfrm>
            <a:custGeom>
              <a:avLst/>
              <a:gdLst/>
              <a:ahLst/>
              <a:cxnLst/>
              <a:rect l="l" t="t" r="r" b="b"/>
              <a:pathLst>
                <a:path w="2062479">
                  <a:moveTo>
                    <a:pt x="0" y="0"/>
                  </a:moveTo>
                  <a:lnTo>
                    <a:pt x="192023" y="0"/>
                  </a:lnTo>
                </a:path>
                <a:path w="2062479">
                  <a:moveTo>
                    <a:pt x="1952243" y="0"/>
                  </a:moveTo>
                  <a:lnTo>
                    <a:pt x="20619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052694" y="72923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926714" y="733805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4">
                  <a:moveTo>
                    <a:pt x="0" y="0"/>
                  </a:moveTo>
                  <a:lnTo>
                    <a:pt x="205740" y="0"/>
                  </a:lnTo>
                </a:path>
                <a:path w="1975484">
                  <a:moveTo>
                    <a:pt x="1865376" y="0"/>
                  </a:moveTo>
                  <a:lnTo>
                    <a:pt x="1975104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029833" y="73380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986150" y="738377"/>
              <a:ext cx="1888489" cy="0"/>
            </a:xfrm>
            <a:custGeom>
              <a:avLst/>
              <a:gdLst/>
              <a:ahLst/>
              <a:cxnLst/>
              <a:rect l="l" t="t" r="r" b="b"/>
              <a:pathLst>
                <a:path w="1888490">
                  <a:moveTo>
                    <a:pt x="0" y="0"/>
                  </a:moveTo>
                  <a:lnTo>
                    <a:pt x="205740" y="0"/>
                  </a:lnTo>
                </a:path>
                <a:path w="1888490">
                  <a:moveTo>
                    <a:pt x="1773936" y="0"/>
                  </a:moveTo>
                  <a:lnTo>
                    <a:pt x="188823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002402" y="738377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050158" y="742949"/>
              <a:ext cx="1792605" cy="0"/>
            </a:xfrm>
            <a:custGeom>
              <a:avLst/>
              <a:gdLst/>
              <a:ahLst/>
              <a:cxnLst/>
              <a:rect l="l" t="t" r="r" b="b"/>
              <a:pathLst>
                <a:path w="1792604">
                  <a:moveTo>
                    <a:pt x="0" y="0"/>
                  </a:moveTo>
                  <a:lnTo>
                    <a:pt x="205740" y="0"/>
                  </a:lnTo>
                </a:path>
                <a:path w="1792604">
                  <a:moveTo>
                    <a:pt x="1664207" y="0"/>
                  </a:moveTo>
                  <a:lnTo>
                    <a:pt x="179222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984114" y="742949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169029" y="747522"/>
              <a:ext cx="1600200" cy="0"/>
            </a:xfrm>
            <a:custGeom>
              <a:avLst/>
              <a:gdLst/>
              <a:ahLst/>
              <a:cxnLst/>
              <a:rect l="l" t="t" r="r" b="b"/>
              <a:pathLst>
                <a:path w="1600200">
                  <a:moveTo>
                    <a:pt x="0" y="0"/>
                  </a:moveTo>
                  <a:lnTo>
                    <a:pt x="242315" y="0"/>
                  </a:lnTo>
                </a:path>
                <a:path w="1600200">
                  <a:moveTo>
                    <a:pt x="1458467" y="0"/>
                  </a:moveTo>
                  <a:lnTo>
                    <a:pt x="160019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933821" y="74752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233038" y="752094"/>
              <a:ext cx="1495425" cy="0"/>
            </a:xfrm>
            <a:custGeom>
              <a:avLst/>
              <a:gdLst/>
              <a:ahLst/>
              <a:cxnLst/>
              <a:rect l="l" t="t" r="r" b="b"/>
              <a:pathLst>
                <a:path w="1495425">
                  <a:moveTo>
                    <a:pt x="0" y="0"/>
                  </a:moveTo>
                  <a:lnTo>
                    <a:pt x="251459" y="0"/>
                  </a:lnTo>
                </a:path>
                <a:path w="1495425">
                  <a:moveTo>
                    <a:pt x="1339596" y="0"/>
                  </a:moveTo>
                  <a:lnTo>
                    <a:pt x="149504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906390" y="752094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310761" y="756666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265175" y="0"/>
                  </a:lnTo>
                </a:path>
                <a:path w="1376679">
                  <a:moveTo>
                    <a:pt x="1211579" y="0"/>
                  </a:moveTo>
                  <a:lnTo>
                    <a:pt x="13761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878957" y="756666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0" y="0"/>
                  </a:moveTo>
                  <a:lnTo>
                    <a:pt x="86868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383914" y="761237"/>
              <a:ext cx="1262380" cy="0"/>
            </a:xfrm>
            <a:custGeom>
              <a:avLst/>
              <a:gdLst/>
              <a:ahLst/>
              <a:cxnLst/>
              <a:rect l="l" t="t" r="r" b="b"/>
              <a:pathLst>
                <a:path w="1262379">
                  <a:moveTo>
                    <a:pt x="0" y="0"/>
                  </a:moveTo>
                  <a:lnTo>
                    <a:pt x="297179" y="0"/>
                  </a:lnTo>
                </a:path>
                <a:path w="1262379">
                  <a:moveTo>
                    <a:pt x="1065276" y="0"/>
                  </a:moveTo>
                  <a:lnTo>
                    <a:pt x="126187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851526" y="761237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461638" y="765809"/>
              <a:ext cx="1134110" cy="18415"/>
            </a:xfrm>
            <a:custGeom>
              <a:avLst/>
              <a:gdLst/>
              <a:ahLst/>
              <a:cxnLst/>
              <a:rect l="l" t="t" r="r" b="b"/>
              <a:pathLst>
                <a:path w="1134109" h="18415">
                  <a:moveTo>
                    <a:pt x="0" y="0"/>
                  </a:moveTo>
                  <a:lnTo>
                    <a:pt x="329184" y="0"/>
                  </a:lnTo>
                </a:path>
                <a:path w="1134109" h="18415">
                  <a:moveTo>
                    <a:pt x="891540" y="0"/>
                  </a:moveTo>
                  <a:lnTo>
                    <a:pt x="1133855" y="0"/>
                  </a:lnTo>
                </a:path>
                <a:path w="1134109" h="18415">
                  <a:moveTo>
                    <a:pt x="82296" y="4571"/>
                  </a:moveTo>
                  <a:lnTo>
                    <a:pt x="562355" y="4571"/>
                  </a:lnTo>
                </a:path>
                <a:path w="1134109" h="18415">
                  <a:moveTo>
                    <a:pt x="640079" y="4571"/>
                  </a:moveTo>
                  <a:lnTo>
                    <a:pt x="1078992" y="4571"/>
                  </a:lnTo>
                </a:path>
                <a:path w="1134109" h="18415">
                  <a:moveTo>
                    <a:pt x="187451" y="9143"/>
                  </a:moveTo>
                  <a:lnTo>
                    <a:pt x="1010412" y="9143"/>
                  </a:lnTo>
                </a:path>
                <a:path w="1134109" h="18415">
                  <a:moveTo>
                    <a:pt x="292607" y="13715"/>
                  </a:moveTo>
                  <a:lnTo>
                    <a:pt x="928116" y="13715"/>
                  </a:lnTo>
                </a:path>
                <a:path w="1134109" h="18415">
                  <a:moveTo>
                    <a:pt x="484631" y="18287"/>
                  </a:moveTo>
                  <a:lnTo>
                    <a:pt x="763523" y="18287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74670" y="717804"/>
              <a:ext cx="2340864" cy="10972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185551" y="83438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1FB6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7203" y="832103"/>
              <a:ext cx="630935" cy="132588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358019" y="966977"/>
              <a:ext cx="370840" cy="68580"/>
            </a:xfrm>
            <a:custGeom>
              <a:avLst/>
              <a:gdLst/>
              <a:ahLst/>
              <a:cxnLst/>
              <a:rect l="l" t="t" r="r" b="b"/>
              <a:pathLst>
                <a:path w="370840" h="68580">
                  <a:moveTo>
                    <a:pt x="306324" y="0"/>
                  </a:moveTo>
                  <a:lnTo>
                    <a:pt x="370331" y="0"/>
                  </a:lnTo>
                </a:path>
                <a:path w="370840" h="68580">
                  <a:moveTo>
                    <a:pt x="292608" y="4572"/>
                  </a:moveTo>
                  <a:lnTo>
                    <a:pt x="352043" y="4572"/>
                  </a:lnTo>
                </a:path>
                <a:path w="370840" h="68580">
                  <a:moveTo>
                    <a:pt x="274320" y="9144"/>
                  </a:moveTo>
                  <a:lnTo>
                    <a:pt x="338327" y="9144"/>
                  </a:lnTo>
                </a:path>
                <a:path w="370840" h="68580">
                  <a:moveTo>
                    <a:pt x="256032" y="13716"/>
                  </a:moveTo>
                  <a:lnTo>
                    <a:pt x="315467" y="13716"/>
                  </a:lnTo>
                </a:path>
                <a:path w="370840" h="68580">
                  <a:moveTo>
                    <a:pt x="237744" y="18288"/>
                  </a:moveTo>
                  <a:lnTo>
                    <a:pt x="301751" y="18288"/>
                  </a:lnTo>
                </a:path>
                <a:path w="370840" h="68580">
                  <a:moveTo>
                    <a:pt x="214883" y="22860"/>
                  </a:moveTo>
                  <a:lnTo>
                    <a:pt x="283464" y="22860"/>
                  </a:lnTo>
                </a:path>
                <a:path w="370840" h="68580">
                  <a:moveTo>
                    <a:pt x="201168" y="27432"/>
                  </a:moveTo>
                  <a:lnTo>
                    <a:pt x="260603" y="27432"/>
                  </a:lnTo>
                </a:path>
                <a:path w="370840" h="68580">
                  <a:moveTo>
                    <a:pt x="164592" y="32004"/>
                  </a:moveTo>
                  <a:lnTo>
                    <a:pt x="224027" y="32004"/>
                  </a:lnTo>
                </a:path>
                <a:path w="370840" h="68580">
                  <a:moveTo>
                    <a:pt x="141732" y="36576"/>
                  </a:moveTo>
                  <a:lnTo>
                    <a:pt x="210312" y="36576"/>
                  </a:lnTo>
                </a:path>
                <a:path w="370840" h="68580">
                  <a:moveTo>
                    <a:pt x="118872" y="41148"/>
                  </a:moveTo>
                  <a:lnTo>
                    <a:pt x="187452" y="41148"/>
                  </a:lnTo>
                </a:path>
                <a:path w="370840" h="68580">
                  <a:moveTo>
                    <a:pt x="105156" y="45720"/>
                  </a:moveTo>
                  <a:lnTo>
                    <a:pt x="169163" y="45720"/>
                  </a:lnTo>
                </a:path>
                <a:path w="370840" h="68580">
                  <a:moveTo>
                    <a:pt x="82296" y="50292"/>
                  </a:moveTo>
                  <a:lnTo>
                    <a:pt x="150876" y="50292"/>
                  </a:lnTo>
                </a:path>
                <a:path w="370840" h="68580">
                  <a:moveTo>
                    <a:pt x="64008" y="54864"/>
                  </a:moveTo>
                  <a:lnTo>
                    <a:pt x="128015" y="54864"/>
                  </a:lnTo>
                </a:path>
                <a:path w="370840" h="68580">
                  <a:moveTo>
                    <a:pt x="41147" y="59436"/>
                  </a:moveTo>
                  <a:lnTo>
                    <a:pt x="114300" y="59436"/>
                  </a:lnTo>
                </a:path>
                <a:path w="370840" h="68580">
                  <a:moveTo>
                    <a:pt x="22859" y="64008"/>
                  </a:moveTo>
                  <a:lnTo>
                    <a:pt x="91440" y="64008"/>
                  </a:lnTo>
                </a:path>
                <a:path w="370840" h="68580">
                  <a:moveTo>
                    <a:pt x="0" y="68580"/>
                  </a:moveTo>
                  <a:lnTo>
                    <a:pt x="73152" y="6858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/>
          <p:nvPr/>
        </p:nvSpPr>
        <p:spPr>
          <a:xfrm>
            <a:off x="307727" y="1040130"/>
            <a:ext cx="105410" cy="13970"/>
          </a:xfrm>
          <a:custGeom>
            <a:avLst/>
            <a:gdLst/>
            <a:ahLst/>
            <a:cxnLst/>
            <a:rect l="l" t="t" r="r" b="b"/>
            <a:pathLst>
              <a:path w="105409" h="13969">
                <a:moveTo>
                  <a:pt x="32003" y="0"/>
                </a:moveTo>
                <a:lnTo>
                  <a:pt x="105156" y="0"/>
                </a:lnTo>
              </a:path>
              <a:path w="105409" h="13969">
                <a:moveTo>
                  <a:pt x="0" y="4572"/>
                </a:moveTo>
                <a:lnTo>
                  <a:pt x="59435" y="4572"/>
                </a:lnTo>
              </a:path>
              <a:path w="105409" h="13969">
                <a:moveTo>
                  <a:pt x="4571" y="9143"/>
                </a:moveTo>
                <a:lnTo>
                  <a:pt x="36575" y="9143"/>
                </a:lnTo>
              </a:path>
              <a:path w="105409" h="13969">
                <a:moveTo>
                  <a:pt x="4571" y="13715"/>
                </a:moveTo>
                <a:lnTo>
                  <a:pt x="13716" y="13715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>
            <a:spLocks noGrp="1"/>
          </p:cNvSpPr>
          <p:nvPr>
            <p:ph type="title"/>
          </p:nvPr>
        </p:nvSpPr>
        <p:spPr>
          <a:xfrm>
            <a:off x="317500" y="828547"/>
            <a:ext cx="10058400" cy="63748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91185" marR="5080" indent="-579120" algn="ctr">
              <a:lnSpc>
                <a:spcPct val="102400"/>
              </a:lnSpc>
              <a:spcBef>
                <a:spcPts val="75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Кормовского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Ремонтненского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на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sz="2050">
              <a:latin typeface="Calibri"/>
              <a:cs typeface="Calibri"/>
            </a:endParaRPr>
          </a:p>
        </p:txBody>
      </p:sp>
      <p:graphicFrame>
        <p:nvGraphicFramePr>
          <p:cNvPr id="127" name="object 127"/>
          <p:cNvGraphicFramePr>
            <a:graphicFrameLocks noGrp="1"/>
          </p:cNvGraphicFramePr>
          <p:nvPr/>
        </p:nvGraphicFramePr>
        <p:xfrm>
          <a:off x="775597" y="1811273"/>
          <a:ext cx="9130030" cy="53789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2825"/>
                <a:gridCol w="2282190"/>
                <a:gridCol w="2282190"/>
                <a:gridCol w="2282825"/>
              </a:tblGrid>
              <a:tr h="892301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(тыс. руб.)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(тыс. руб.)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(тыс. руб.)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812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19609,7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12974,7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12108,3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79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3446,4</a:t>
                      </a:r>
                      <a:endParaRPr lang="ru-R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endParaRPr lang="ru-RU" sz="1600" b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3494,0</a:t>
                      </a:r>
                      <a:endParaRPr lang="ru-R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endParaRPr lang="ru-RU" sz="1600" b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3543,3</a:t>
                      </a:r>
                      <a:endParaRPr lang="ru-R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16163,3</a:t>
                      </a:r>
                      <a:endParaRPr lang="ru-R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endParaRPr lang="ru-RU" sz="1600" b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9480,7</a:t>
                      </a:r>
                      <a:endParaRPr lang="ru-R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endParaRPr lang="ru-RU" sz="1600" b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8565,0</a:t>
                      </a:r>
                      <a:endParaRPr lang="ru-R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536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19609,7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12974,7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12108,3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551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2" name="object 192"/>
          <p:cNvSpPr/>
          <p:nvPr/>
        </p:nvSpPr>
        <p:spPr>
          <a:xfrm>
            <a:off x="315349" y="6095"/>
            <a:ext cx="10063480" cy="7543800"/>
          </a:xfrm>
          <a:custGeom>
            <a:avLst/>
            <a:gdLst/>
            <a:ahLst/>
            <a:cxnLst/>
            <a:rect l="l" t="t" r="r" b="b"/>
            <a:pathLst>
              <a:path w="10063480" h="7543800">
                <a:moveTo>
                  <a:pt x="0" y="0"/>
                </a:moveTo>
                <a:lnTo>
                  <a:pt x="0" y="7543799"/>
                </a:lnTo>
                <a:lnTo>
                  <a:pt x="10062971" y="7543799"/>
                </a:lnTo>
                <a:lnTo>
                  <a:pt x="10062971" y="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253" y="0"/>
            <a:ext cx="10075545" cy="2517775"/>
            <a:chOff x="309253" y="0"/>
            <a:chExt cx="10075545" cy="2517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253" y="0"/>
              <a:ext cx="10075163" cy="25176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253" y="1269"/>
              <a:ext cx="10075160" cy="11341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8617" y="1269"/>
              <a:ext cx="5225795" cy="6616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83830" y="1143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19821" y="16001"/>
              <a:ext cx="100965" cy="13970"/>
            </a:xfrm>
            <a:custGeom>
              <a:avLst/>
              <a:gdLst/>
              <a:ahLst/>
              <a:cxnLst/>
              <a:rect l="l" t="t" r="r" b="b"/>
              <a:pathLst>
                <a:path w="100965" h="13970">
                  <a:moveTo>
                    <a:pt x="50292" y="0"/>
                  </a:moveTo>
                  <a:lnTo>
                    <a:pt x="100584" y="0"/>
                  </a:lnTo>
                </a:path>
                <a:path w="100965" h="13970">
                  <a:moveTo>
                    <a:pt x="36575" y="4572"/>
                  </a:moveTo>
                  <a:lnTo>
                    <a:pt x="82295" y="4572"/>
                  </a:lnTo>
                </a:path>
                <a:path w="100965" h="13970">
                  <a:moveTo>
                    <a:pt x="9144" y="9144"/>
                  </a:moveTo>
                  <a:lnTo>
                    <a:pt x="54863" y="9144"/>
                  </a:lnTo>
                </a:path>
                <a:path w="100965" h="13970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8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74102" y="34289"/>
              <a:ext cx="78105" cy="13970"/>
            </a:xfrm>
            <a:custGeom>
              <a:avLst/>
              <a:gdLst/>
              <a:ahLst/>
              <a:cxnLst/>
              <a:rect l="l" t="t" r="r" b="b"/>
              <a:pathLst>
                <a:path w="78104" h="13970">
                  <a:moveTo>
                    <a:pt x="32003" y="0"/>
                  </a:moveTo>
                  <a:lnTo>
                    <a:pt x="77723" y="0"/>
                  </a:lnTo>
                </a:path>
                <a:path w="78104" h="13970">
                  <a:moveTo>
                    <a:pt x="18287" y="4571"/>
                  </a:moveTo>
                  <a:lnTo>
                    <a:pt x="64007" y="4571"/>
                  </a:lnTo>
                </a:path>
                <a:path w="78104" h="13970">
                  <a:moveTo>
                    <a:pt x="9143" y="9143"/>
                  </a:moveTo>
                  <a:lnTo>
                    <a:pt x="54863" y="9143"/>
                  </a:lnTo>
                </a:path>
                <a:path w="78104" h="13970">
                  <a:moveTo>
                    <a:pt x="0" y="13715"/>
                  </a:moveTo>
                  <a:lnTo>
                    <a:pt x="41148" y="13715"/>
                  </a:lnTo>
                </a:path>
              </a:pathLst>
            </a:custGeom>
            <a:ln w="4572">
              <a:solidFill>
                <a:srgbClr val="0098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37526" y="52578"/>
              <a:ext cx="64135" cy="9525"/>
            </a:xfrm>
            <a:custGeom>
              <a:avLst/>
              <a:gdLst/>
              <a:ahLst/>
              <a:cxnLst/>
              <a:rect l="l" t="t" r="r" b="b"/>
              <a:pathLst>
                <a:path w="64134" h="9525">
                  <a:moveTo>
                    <a:pt x="22859" y="0"/>
                  </a:moveTo>
                  <a:lnTo>
                    <a:pt x="64008" y="0"/>
                  </a:lnTo>
                </a:path>
                <a:path w="64134" h="9525">
                  <a:moveTo>
                    <a:pt x="9143" y="4572"/>
                  </a:moveTo>
                  <a:lnTo>
                    <a:pt x="50292" y="4572"/>
                  </a:lnTo>
                </a:path>
                <a:path w="64134" h="9525">
                  <a:moveTo>
                    <a:pt x="0" y="9144"/>
                  </a:moveTo>
                  <a:lnTo>
                    <a:pt x="41148" y="9144"/>
                  </a:lnTo>
                </a:path>
              </a:pathLst>
            </a:custGeom>
            <a:ln w="4572">
              <a:solidFill>
                <a:srgbClr val="009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10094" y="6629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5269" y="6629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00950" y="7086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61554" y="70865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91806" y="7543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43266" y="73152"/>
              <a:ext cx="41275" cy="5080"/>
            </a:xfrm>
            <a:custGeom>
              <a:avLst/>
              <a:gdLst/>
              <a:ahLst/>
              <a:cxnLst/>
              <a:rect l="l" t="t" r="r" b="b"/>
              <a:pathLst>
                <a:path w="41275" h="5080">
                  <a:moveTo>
                    <a:pt x="0" y="4572"/>
                  </a:moveTo>
                  <a:lnTo>
                    <a:pt x="41269" y="4572"/>
                  </a:lnTo>
                  <a:lnTo>
                    <a:pt x="41269" y="0"/>
                  </a:lnTo>
                  <a:lnTo>
                    <a:pt x="0" y="0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00A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78090" y="8001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24978" y="8001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68945" y="8458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15833" y="84582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55230" y="8915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97545" y="89153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046085" y="9372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79257" y="93725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32369" y="9829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70114" y="98298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23226" y="10287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51826" y="102870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09509" y="10744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38109" y="107441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91221" y="11201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210678" y="112013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77506" y="11658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196961" y="1165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4645" y="118871"/>
              <a:ext cx="50292" cy="914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0137526" y="121157"/>
              <a:ext cx="91440" cy="13970"/>
            </a:xfrm>
            <a:custGeom>
              <a:avLst/>
              <a:gdLst/>
              <a:ahLst/>
              <a:cxnLst/>
              <a:rect l="l" t="t" r="r" b="b"/>
              <a:pathLst>
                <a:path w="91440" h="13969">
                  <a:moveTo>
                    <a:pt x="45719" y="0"/>
                  </a:moveTo>
                  <a:lnTo>
                    <a:pt x="91439" y="0"/>
                  </a:lnTo>
                </a:path>
                <a:path w="91440" h="13969">
                  <a:moveTo>
                    <a:pt x="32003" y="4572"/>
                  </a:moveTo>
                  <a:lnTo>
                    <a:pt x="77723" y="4572"/>
                  </a:lnTo>
                </a:path>
                <a:path w="91440" h="13969">
                  <a:moveTo>
                    <a:pt x="18287" y="9144"/>
                  </a:moveTo>
                  <a:lnTo>
                    <a:pt x="64007" y="9144"/>
                  </a:lnTo>
                </a:path>
                <a:path w="91440" h="13969">
                  <a:moveTo>
                    <a:pt x="0" y="13716"/>
                  </a:moveTo>
                  <a:lnTo>
                    <a:pt x="50292" y="13716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2642" y="128015"/>
              <a:ext cx="64008" cy="1371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128382" y="13944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096378" y="144018"/>
              <a:ext cx="64135" cy="5080"/>
            </a:xfrm>
            <a:custGeom>
              <a:avLst/>
              <a:gdLst/>
              <a:ahLst/>
              <a:cxnLst/>
              <a:rect l="l" t="t" r="r" b="b"/>
              <a:pathLst>
                <a:path w="64134" h="5080">
                  <a:moveTo>
                    <a:pt x="18287" y="0"/>
                  </a:moveTo>
                  <a:lnTo>
                    <a:pt x="64007" y="0"/>
                  </a:lnTo>
                </a:path>
                <a:path w="64134" h="5080">
                  <a:moveTo>
                    <a:pt x="0" y="4572"/>
                  </a:moveTo>
                  <a:lnTo>
                    <a:pt x="50292" y="4572"/>
                  </a:lnTo>
                </a:path>
              </a:pathLst>
            </a:custGeom>
            <a:ln w="4572">
              <a:solidFill>
                <a:srgbClr val="00A0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073518" y="15316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58633" y="141731"/>
              <a:ext cx="96011" cy="2286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059802" y="1577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018654" y="162305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8287" y="4572"/>
                  </a:moveTo>
                  <a:lnTo>
                    <a:pt x="64007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2057" y="164591"/>
              <a:ext cx="64008" cy="1371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968361" y="176022"/>
              <a:ext cx="82550" cy="13970"/>
            </a:xfrm>
            <a:custGeom>
              <a:avLst/>
              <a:gdLst/>
              <a:ahLst/>
              <a:cxnLst/>
              <a:rect l="l" t="t" r="r" b="b"/>
              <a:pathLst>
                <a:path w="82550" h="13969">
                  <a:moveTo>
                    <a:pt x="36575" y="0"/>
                  </a:moveTo>
                  <a:lnTo>
                    <a:pt x="82295" y="0"/>
                  </a:lnTo>
                </a:path>
                <a:path w="82550" h="13969">
                  <a:moveTo>
                    <a:pt x="27431" y="4572"/>
                  </a:moveTo>
                  <a:lnTo>
                    <a:pt x="73151" y="4572"/>
                  </a:lnTo>
                </a:path>
                <a:path w="82550" h="13969">
                  <a:moveTo>
                    <a:pt x="13716" y="9144"/>
                  </a:moveTo>
                  <a:lnTo>
                    <a:pt x="59435" y="9144"/>
                  </a:lnTo>
                </a:path>
                <a:path w="82550" h="13969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62621" y="178307"/>
              <a:ext cx="91440" cy="2286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945502" y="19431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04354" y="198881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9143" y="4572"/>
                  </a:moveTo>
                  <a:lnTo>
                    <a:pt x="54863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26045" y="201168"/>
              <a:ext cx="64008" cy="1371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863206" y="212597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3715" y="4572"/>
                  </a:moveTo>
                  <a:lnTo>
                    <a:pt x="59435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94042" y="214883"/>
              <a:ext cx="64008" cy="1371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854061" y="22631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840345" y="2308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75754" y="228599"/>
              <a:ext cx="50292" cy="914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803769" y="235458"/>
              <a:ext cx="68580" cy="5080"/>
            </a:xfrm>
            <a:custGeom>
              <a:avLst/>
              <a:gdLst/>
              <a:ahLst/>
              <a:cxnLst/>
              <a:rect l="l" t="t" r="r" b="b"/>
              <a:pathLst>
                <a:path w="68579" h="5079">
                  <a:moveTo>
                    <a:pt x="22860" y="0"/>
                  </a:moveTo>
                  <a:lnTo>
                    <a:pt x="68579" y="0"/>
                  </a:lnTo>
                </a:path>
                <a:path w="68579" h="5079">
                  <a:moveTo>
                    <a:pt x="0" y="4572"/>
                  </a:moveTo>
                  <a:lnTo>
                    <a:pt x="41148" y="4572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39178" y="237743"/>
              <a:ext cx="50292" cy="914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9762621" y="244602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7432" y="0"/>
                  </a:moveTo>
                  <a:lnTo>
                    <a:pt x="68580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98030" y="246888"/>
              <a:ext cx="73152" cy="1828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726045" y="258318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2860" y="0"/>
                  </a:moveTo>
                  <a:lnTo>
                    <a:pt x="68579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79742" y="265176"/>
              <a:ext cx="50292" cy="914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9712330" y="2720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698614" y="27660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34021" y="274320"/>
              <a:ext cx="73152" cy="13716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675754" y="28117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97445" y="288036"/>
              <a:ext cx="64008" cy="1371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65442" y="301752"/>
              <a:ext cx="64008" cy="137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33438" y="315468"/>
              <a:ext cx="64008" cy="914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01433" y="324611"/>
              <a:ext cx="59436" cy="1371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00850" y="283463"/>
              <a:ext cx="406907" cy="9144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78573" y="338327"/>
              <a:ext cx="50292" cy="914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46569" y="347472"/>
              <a:ext cx="59436" cy="1371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68845" y="361188"/>
              <a:ext cx="91440" cy="2743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81978" y="374904"/>
              <a:ext cx="237743" cy="4114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27697" y="397763"/>
              <a:ext cx="41148" cy="457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49973" y="402336"/>
              <a:ext cx="137160" cy="2743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113397" y="429768"/>
              <a:ext cx="132588" cy="1371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9099682" y="44576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076821" y="45034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4AC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067678" y="45491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423026" y="443484"/>
              <a:ext cx="781812" cy="18745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14250" y="516636"/>
              <a:ext cx="2464308" cy="100584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2548006" y="614934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28015" y="0"/>
                  </a:lnTo>
                </a:path>
              </a:pathLst>
            </a:custGeom>
            <a:ln w="4572">
              <a:solidFill>
                <a:srgbClr val="6FC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267578" y="630936"/>
              <a:ext cx="265175" cy="54864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8253861" y="66065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90522" y="612648"/>
              <a:ext cx="1444751" cy="10515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8116702" y="665226"/>
              <a:ext cx="192405" cy="22860"/>
            </a:xfrm>
            <a:custGeom>
              <a:avLst/>
              <a:gdLst/>
              <a:ahLst/>
              <a:cxnLst/>
              <a:rect l="l" t="t" r="r" b="b"/>
              <a:pathLst>
                <a:path w="192404" h="22859">
                  <a:moveTo>
                    <a:pt x="114300" y="0"/>
                  </a:moveTo>
                  <a:lnTo>
                    <a:pt x="192023" y="0"/>
                  </a:lnTo>
                </a:path>
                <a:path w="192404" h="22859">
                  <a:moveTo>
                    <a:pt x="96011" y="4572"/>
                  </a:moveTo>
                  <a:lnTo>
                    <a:pt x="169164" y="4572"/>
                  </a:lnTo>
                </a:path>
                <a:path w="192404" h="22859">
                  <a:moveTo>
                    <a:pt x="73151" y="9144"/>
                  </a:moveTo>
                  <a:lnTo>
                    <a:pt x="146304" y="9144"/>
                  </a:lnTo>
                </a:path>
                <a:path w="192404" h="22859">
                  <a:moveTo>
                    <a:pt x="50291" y="13716"/>
                  </a:moveTo>
                  <a:lnTo>
                    <a:pt x="123444" y="13716"/>
                  </a:lnTo>
                </a:path>
                <a:path w="192404" h="22859">
                  <a:moveTo>
                    <a:pt x="22859" y="18288"/>
                  </a:moveTo>
                  <a:lnTo>
                    <a:pt x="100583" y="18288"/>
                  </a:lnTo>
                </a:path>
                <a:path w="192404" h="22859">
                  <a:moveTo>
                    <a:pt x="0" y="22859"/>
                  </a:moveTo>
                  <a:lnTo>
                    <a:pt x="82296" y="22859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253861" y="68808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089269" y="69265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231002" y="69265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066409" y="697230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217285" y="69723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034406" y="701801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194426" y="701801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2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984114" y="706373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157850" y="706373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0" y="0"/>
                  </a:moveTo>
                  <a:lnTo>
                    <a:pt x="64007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952109" y="710945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134990" y="710945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03839" y="617219"/>
              <a:ext cx="1399030" cy="2148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707258" y="715518"/>
              <a:ext cx="2313940" cy="0"/>
            </a:xfrm>
            <a:custGeom>
              <a:avLst/>
              <a:gdLst/>
              <a:ahLst/>
              <a:cxnLst/>
              <a:rect l="l" t="t" r="r" b="b"/>
              <a:pathLst>
                <a:path w="2313940">
                  <a:moveTo>
                    <a:pt x="0" y="0"/>
                  </a:moveTo>
                  <a:lnTo>
                    <a:pt x="182879" y="0"/>
                  </a:lnTo>
                </a:path>
                <a:path w="2313940">
                  <a:moveTo>
                    <a:pt x="2217420" y="0"/>
                  </a:moveTo>
                  <a:lnTo>
                    <a:pt x="231343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116702" y="71551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766694" y="720090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182879" y="0"/>
                  </a:lnTo>
                </a:path>
                <a:path w="2226945">
                  <a:moveTo>
                    <a:pt x="2130551" y="0"/>
                  </a:moveTo>
                  <a:lnTo>
                    <a:pt x="222656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093842" y="72009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821558" y="724662"/>
              <a:ext cx="2144395" cy="0"/>
            </a:xfrm>
            <a:custGeom>
              <a:avLst/>
              <a:gdLst/>
              <a:ahLst/>
              <a:cxnLst/>
              <a:rect l="l" t="t" r="r" b="b"/>
              <a:pathLst>
                <a:path w="2144395">
                  <a:moveTo>
                    <a:pt x="0" y="0"/>
                  </a:moveTo>
                  <a:lnTo>
                    <a:pt x="187452" y="0"/>
                  </a:lnTo>
                </a:path>
                <a:path w="2144395">
                  <a:moveTo>
                    <a:pt x="2039111" y="0"/>
                  </a:moveTo>
                  <a:lnTo>
                    <a:pt x="2144267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075554" y="724662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876422" y="729234"/>
              <a:ext cx="2062480" cy="0"/>
            </a:xfrm>
            <a:custGeom>
              <a:avLst/>
              <a:gdLst/>
              <a:ahLst/>
              <a:cxnLst/>
              <a:rect l="l" t="t" r="r" b="b"/>
              <a:pathLst>
                <a:path w="2062479">
                  <a:moveTo>
                    <a:pt x="0" y="0"/>
                  </a:moveTo>
                  <a:lnTo>
                    <a:pt x="192023" y="0"/>
                  </a:lnTo>
                </a:path>
                <a:path w="2062479">
                  <a:moveTo>
                    <a:pt x="1952243" y="0"/>
                  </a:moveTo>
                  <a:lnTo>
                    <a:pt x="20619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052694" y="72923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926714" y="733805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4">
                  <a:moveTo>
                    <a:pt x="0" y="0"/>
                  </a:moveTo>
                  <a:lnTo>
                    <a:pt x="205740" y="0"/>
                  </a:lnTo>
                </a:path>
                <a:path w="1975484">
                  <a:moveTo>
                    <a:pt x="1865376" y="0"/>
                  </a:moveTo>
                  <a:lnTo>
                    <a:pt x="1975104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029833" y="73380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986150" y="738377"/>
              <a:ext cx="1888489" cy="0"/>
            </a:xfrm>
            <a:custGeom>
              <a:avLst/>
              <a:gdLst/>
              <a:ahLst/>
              <a:cxnLst/>
              <a:rect l="l" t="t" r="r" b="b"/>
              <a:pathLst>
                <a:path w="1888490">
                  <a:moveTo>
                    <a:pt x="0" y="0"/>
                  </a:moveTo>
                  <a:lnTo>
                    <a:pt x="205740" y="0"/>
                  </a:lnTo>
                </a:path>
                <a:path w="1888490">
                  <a:moveTo>
                    <a:pt x="1773936" y="0"/>
                  </a:moveTo>
                  <a:lnTo>
                    <a:pt x="188823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002402" y="738377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050158" y="742949"/>
              <a:ext cx="1792605" cy="0"/>
            </a:xfrm>
            <a:custGeom>
              <a:avLst/>
              <a:gdLst/>
              <a:ahLst/>
              <a:cxnLst/>
              <a:rect l="l" t="t" r="r" b="b"/>
              <a:pathLst>
                <a:path w="1792604">
                  <a:moveTo>
                    <a:pt x="0" y="0"/>
                  </a:moveTo>
                  <a:lnTo>
                    <a:pt x="205740" y="0"/>
                  </a:lnTo>
                </a:path>
                <a:path w="1792604">
                  <a:moveTo>
                    <a:pt x="1664207" y="0"/>
                  </a:moveTo>
                  <a:lnTo>
                    <a:pt x="179222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984114" y="742949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169029" y="747522"/>
              <a:ext cx="1600200" cy="0"/>
            </a:xfrm>
            <a:custGeom>
              <a:avLst/>
              <a:gdLst/>
              <a:ahLst/>
              <a:cxnLst/>
              <a:rect l="l" t="t" r="r" b="b"/>
              <a:pathLst>
                <a:path w="1600200">
                  <a:moveTo>
                    <a:pt x="0" y="0"/>
                  </a:moveTo>
                  <a:lnTo>
                    <a:pt x="242315" y="0"/>
                  </a:lnTo>
                </a:path>
                <a:path w="1600200">
                  <a:moveTo>
                    <a:pt x="1458467" y="0"/>
                  </a:moveTo>
                  <a:lnTo>
                    <a:pt x="160019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933821" y="74752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233038" y="752094"/>
              <a:ext cx="1495425" cy="0"/>
            </a:xfrm>
            <a:custGeom>
              <a:avLst/>
              <a:gdLst/>
              <a:ahLst/>
              <a:cxnLst/>
              <a:rect l="l" t="t" r="r" b="b"/>
              <a:pathLst>
                <a:path w="1495425">
                  <a:moveTo>
                    <a:pt x="0" y="0"/>
                  </a:moveTo>
                  <a:lnTo>
                    <a:pt x="251459" y="0"/>
                  </a:lnTo>
                </a:path>
                <a:path w="1495425">
                  <a:moveTo>
                    <a:pt x="1339596" y="0"/>
                  </a:moveTo>
                  <a:lnTo>
                    <a:pt x="149504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906390" y="752094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310761" y="756666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265175" y="0"/>
                  </a:lnTo>
                </a:path>
                <a:path w="1376679">
                  <a:moveTo>
                    <a:pt x="1211579" y="0"/>
                  </a:moveTo>
                  <a:lnTo>
                    <a:pt x="13761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878957" y="756666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0" y="0"/>
                  </a:moveTo>
                  <a:lnTo>
                    <a:pt x="86868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383914" y="761237"/>
              <a:ext cx="1262380" cy="0"/>
            </a:xfrm>
            <a:custGeom>
              <a:avLst/>
              <a:gdLst/>
              <a:ahLst/>
              <a:cxnLst/>
              <a:rect l="l" t="t" r="r" b="b"/>
              <a:pathLst>
                <a:path w="1262379">
                  <a:moveTo>
                    <a:pt x="0" y="0"/>
                  </a:moveTo>
                  <a:lnTo>
                    <a:pt x="297179" y="0"/>
                  </a:lnTo>
                </a:path>
                <a:path w="1262379">
                  <a:moveTo>
                    <a:pt x="1065276" y="0"/>
                  </a:moveTo>
                  <a:lnTo>
                    <a:pt x="126187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851526" y="761237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461638" y="765809"/>
              <a:ext cx="1134110" cy="18415"/>
            </a:xfrm>
            <a:custGeom>
              <a:avLst/>
              <a:gdLst/>
              <a:ahLst/>
              <a:cxnLst/>
              <a:rect l="l" t="t" r="r" b="b"/>
              <a:pathLst>
                <a:path w="1134109" h="18415">
                  <a:moveTo>
                    <a:pt x="0" y="0"/>
                  </a:moveTo>
                  <a:lnTo>
                    <a:pt x="329184" y="0"/>
                  </a:lnTo>
                </a:path>
                <a:path w="1134109" h="18415">
                  <a:moveTo>
                    <a:pt x="891540" y="0"/>
                  </a:moveTo>
                  <a:lnTo>
                    <a:pt x="1133855" y="0"/>
                  </a:lnTo>
                </a:path>
                <a:path w="1134109" h="18415">
                  <a:moveTo>
                    <a:pt x="82296" y="4571"/>
                  </a:moveTo>
                  <a:lnTo>
                    <a:pt x="562355" y="4571"/>
                  </a:lnTo>
                </a:path>
                <a:path w="1134109" h="18415">
                  <a:moveTo>
                    <a:pt x="640079" y="4571"/>
                  </a:moveTo>
                  <a:lnTo>
                    <a:pt x="1078992" y="4571"/>
                  </a:lnTo>
                </a:path>
                <a:path w="1134109" h="18415">
                  <a:moveTo>
                    <a:pt x="187451" y="9143"/>
                  </a:moveTo>
                  <a:lnTo>
                    <a:pt x="1010412" y="9143"/>
                  </a:lnTo>
                </a:path>
                <a:path w="1134109" h="18415">
                  <a:moveTo>
                    <a:pt x="292607" y="13715"/>
                  </a:moveTo>
                  <a:lnTo>
                    <a:pt x="928116" y="13715"/>
                  </a:lnTo>
                </a:path>
                <a:path w="1134109" h="18415">
                  <a:moveTo>
                    <a:pt x="484631" y="18287"/>
                  </a:moveTo>
                  <a:lnTo>
                    <a:pt x="763523" y="18287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74670" y="717804"/>
              <a:ext cx="2340864" cy="10972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185551" y="83438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1FB6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7203" y="832103"/>
              <a:ext cx="630935" cy="132588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358019" y="966977"/>
              <a:ext cx="370840" cy="68580"/>
            </a:xfrm>
            <a:custGeom>
              <a:avLst/>
              <a:gdLst/>
              <a:ahLst/>
              <a:cxnLst/>
              <a:rect l="l" t="t" r="r" b="b"/>
              <a:pathLst>
                <a:path w="370840" h="68580">
                  <a:moveTo>
                    <a:pt x="306324" y="0"/>
                  </a:moveTo>
                  <a:lnTo>
                    <a:pt x="370331" y="0"/>
                  </a:lnTo>
                </a:path>
                <a:path w="370840" h="68580">
                  <a:moveTo>
                    <a:pt x="292608" y="4572"/>
                  </a:moveTo>
                  <a:lnTo>
                    <a:pt x="352043" y="4572"/>
                  </a:lnTo>
                </a:path>
                <a:path w="370840" h="68580">
                  <a:moveTo>
                    <a:pt x="274320" y="9144"/>
                  </a:moveTo>
                  <a:lnTo>
                    <a:pt x="338327" y="9144"/>
                  </a:lnTo>
                </a:path>
                <a:path w="370840" h="68580">
                  <a:moveTo>
                    <a:pt x="256032" y="13716"/>
                  </a:moveTo>
                  <a:lnTo>
                    <a:pt x="315467" y="13716"/>
                  </a:lnTo>
                </a:path>
                <a:path w="370840" h="68580">
                  <a:moveTo>
                    <a:pt x="237744" y="18288"/>
                  </a:moveTo>
                  <a:lnTo>
                    <a:pt x="301751" y="18288"/>
                  </a:lnTo>
                </a:path>
                <a:path w="370840" h="68580">
                  <a:moveTo>
                    <a:pt x="214883" y="22860"/>
                  </a:moveTo>
                  <a:lnTo>
                    <a:pt x="283464" y="22860"/>
                  </a:lnTo>
                </a:path>
                <a:path w="370840" h="68580">
                  <a:moveTo>
                    <a:pt x="201168" y="27432"/>
                  </a:moveTo>
                  <a:lnTo>
                    <a:pt x="260603" y="27432"/>
                  </a:lnTo>
                </a:path>
                <a:path w="370840" h="68580">
                  <a:moveTo>
                    <a:pt x="164592" y="32004"/>
                  </a:moveTo>
                  <a:lnTo>
                    <a:pt x="224027" y="32004"/>
                  </a:lnTo>
                </a:path>
                <a:path w="370840" h="68580">
                  <a:moveTo>
                    <a:pt x="141732" y="36576"/>
                  </a:moveTo>
                  <a:lnTo>
                    <a:pt x="210312" y="36576"/>
                  </a:lnTo>
                </a:path>
                <a:path w="370840" h="68580">
                  <a:moveTo>
                    <a:pt x="118872" y="41148"/>
                  </a:moveTo>
                  <a:lnTo>
                    <a:pt x="187452" y="41148"/>
                  </a:lnTo>
                </a:path>
                <a:path w="370840" h="68580">
                  <a:moveTo>
                    <a:pt x="105156" y="45720"/>
                  </a:moveTo>
                  <a:lnTo>
                    <a:pt x="169163" y="45720"/>
                  </a:lnTo>
                </a:path>
                <a:path w="370840" h="68580">
                  <a:moveTo>
                    <a:pt x="82296" y="50292"/>
                  </a:moveTo>
                  <a:lnTo>
                    <a:pt x="150876" y="50292"/>
                  </a:lnTo>
                </a:path>
                <a:path w="370840" h="68580">
                  <a:moveTo>
                    <a:pt x="64008" y="54864"/>
                  </a:moveTo>
                  <a:lnTo>
                    <a:pt x="128015" y="54864"/>
                  </a:lnTo>
                </a:path>
                <a:path w="370840" h="68580">
                  <a:moveTo>
                    <a:pt x="41147" y="59436"/>
                  </a:moveTo>
                  <a:lnTo>
                    <a:pt x="114300" y="59436"/>
                  </a:lnTo>
                </a:path>
                <a:path w="370840" h="68580">
                  <a:moveTo>
                    <a:pt x="22859" y="64008"/>
                  </a:moveTo>
                  <a:lnTo>
                    <a:pt x="91440" y="64008"/>
                  </a:lnTo>
                </a:path>
                <a:path w="370840" h="68580">
                  <a:moveTo>
                    <a:pt x="0" y="68580"/>
                  </a:moveTo>
                  <a:lnTo>
                    <a:pt x="73152" y="6858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/>
          <p:nvPr/>
        </p:nvSpPr>
        <p:spPr>
          <a:xfrm>
            <a:off x="307727" y="1040130"/>
            <a:ext cx="105410" cy="13970"/>
          </a:xfrm>
          <a:custGeom>
            <a:avLst/>
            <a:gdLst/>
            <a:ahLst/>
            <a:cxnLst/>
            <a:rect l="l" t="t" r="r" b="b"/>
            <a:pathLst>
              <a:path w="105409" h="13969">
                <a:moveTo>
                  <a:pt x="32003" y="0"/>
                </a:moveTo>
                <a:lnTo>
                  <a:pt x="105156" y="0"/>
                </a:lnTo>
              </a:path>
              <a:path w="105409" h="13969">
                <a:moveTo>
                  <a:pt x="0" y="4572"/>
                </a:moveTo>
                <a:lnTo>
                  <a:pt x="59435" y="4572"/>
                </a:lnTo>
              </a:path>
              <a:path w="105409" h="13969">
                <a:moveTo>
                  <a:pt x="4571" y="9143"/>
                </a:moveTo>
                <a:lnTo>
                  <a:pt x="36575" y="9143"/>
                </a:lnTo>
              </a:path>
              <a:path w="105409" h="13969">
                <a:moveTo>
                  <a:pt x="4571" y="13715"/>
                </a:moveTo>
                <a:lnTo>
                  <a:pt x="13716" y="13715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>
            <a:spLocks noGrp="1"/>
          </p:cNvSpPr>
          <p:nvPr>
            <p:ph type="title"/>
          </p:nvPr>
        </p:nvSpPr>
        <p:spPr>
          <a:xfrm>
            <a:off x="741287" y="196851"/>
            <a:ext cx="921082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tabLst>
                <a:tab pos="809117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доходов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Кормовского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Ремонтненского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на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3039756" y="4999733"/>
            <a:ext cx="25907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 dirty="0">
                <a:latin typeface="Microsoft Sans Serif"/>
                <a:cs typeface="Microsoft Sans Serif"/>
              </a:rPr>
              <a:t>0</a:t>
            </a:r>
            <a:r>
              <a:rPr sz="1300" spc="10" dirty="0">
                <a:latin typeface="Microsoft Sans Serif"/>
                <a:cs typeface="Microsoft Sans Serif"/>
              </a:rPr>
              <a:t>,0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4415927" y="4999733"/>
            <a:ext cx="25907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 dirty="0">
                <a:latin typeface="Microsoft Sans Serif"/>
                <a:cs typeface="Microsoft Sans Serif"/>
              </a:rPr>
              <a:t>0</a:t>
            </a:r>
            <a:r>
              <a:rPr sz="1300" spc="10" dirty="0">
                <a:latin typeface="Microsoft Sans Serif"/>
                <a:cs typeface="Microsoft Sans Serif"/>
              </a:rPr>
              <a:t>,0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6017651" y="4999733"/>
            <a:ext cx="25907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 dirty="0">
                <a:latin typeface="Microsoft Sans Serif"/>
                <a:cs typeface="Microsoft Sans Serif"/>
              </a:rPr>
              <a:t>0</a:t>
            </a:r>
            <a:r>
              <a:rPr sz="1300" spc="10" dirty="0">
                <a:latin typeface="Microsoft Sans Serif"/>
                <a:cs typeface="Microsoft Sans Serif"/>
              </a:rPr>
              <a:t>,0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7617850" y="4999733"/>
            <a:ext cx="25907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 dirty="0">
                <a:latin typeface="Microsoft Sans Serif"/>
                <a:cs typeface="Microsoft Sans Serif"/>
              </a:rPr>
              <a:t>0</a:t>
            </a:r>
            <a:r>
              <a:rPr sz="1300" spc="10" dirty="0">
                <a:latin typeface="Microsoft Sans Serif"/>
                <a:cs typeface="Microsoft Sans Serif"/>
              </a:rPr>
              <a:t>,0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9218049" y="4999733"/>
            <a:ext cx="25907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 dirty="0">
                <a:latin typeface="Microsoft Sans Serif"/>
                <a:cs typeface="Microsoft Sans Serif"/>
              </a:rPr>
              <a:t>0</a:t>
            </a:r>
            <a:r>
              <a:rPr sz="1300" spc="10" dirty="0">
                <a:latin typeface="Microsoft Sans Serif"/>
                <a:cs typeface="Microsoft Sans Serif"/>
              </a:rPr>
              <a:t>,0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3039757" y="5301486"/>
            <a:ext cx="25907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 dirty="0">
                <a:latin typeface="Microsoft Sans Serif"/>
                <a:cs typeface="Microsoft Sans Serif"/>
              </a:rPr>
              <a:t>0</a:t>
            </a:r>
            <a:r>
              <a:rPr sz="1300" spc="10" dirty="0">
                <a:latin typeface="Microsoft Sans Serif"/>
                <a:cs typeface="Microsoft Sans Serif"/>
              </a:rPr>
              <a:t>,0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4415929" y="5301486"/>
            <a:ext cx="25907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 dirty="0">
                <a:latin typeface="Microsoft Sans Serif"/>
                <a:cs typeface="Microsoft Sans Serif"/>
              </a:rPr>
              <a:t>0</a:t>
            </a:r>
            <a:r>
              <a:rPr sz="1300" spc="10" dirty="0">
                <a:latin typeface="Microsoft Sans Serif"/>
                <a:cs typeface="Microsoft Sans Serif"/>
              </a:rPr>
              <a:t>,0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6017652" y="5301486"/>
            <a:ext cx="25907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 dirty="0">
                <a:latin typeface="Microsoft Sans Serif"/>
                <a:cs typeface="Microsoft Sans Serif"/>
              </a:rPr>
              <a:t>0</a:t>
            </a:r>
            <a:r>
              <a:rPr sz="1300" spc="10" dirty="0">
                <a:latin typeface="Microsoft Sans Serif"/>
                <a:cs typeface="Microsoft Sans Serif"/>
              </a:rPr>
              <a:t>,0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7617852" y="5301486"/>
            <a:ext cx="25907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 dirty="0">
                <a:latin typeface="Microsoft Sans Serif"/>
                <a:cs typeface="Microsoft Sans Serif"/>
              </a:rPr>
              <a:t>0</a:t>
            </a:r>
            <a:r>
              <a:rPr sz="1300" spc="10" dirty="0">
                <a:latin typeface="Microsoft Sans Serif"/>
                <a:cs typeface="Microsoft Sans Serif"/>
              </a:rPr>
              <a:t>,0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9218050" y="5301486"/>
            <a:ext cx="25907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 dirty="0">
                <a:latin typeface="Microsoft Sans Serif"/>
                <a:cs typeface="Microsoft Sans Serif"/>
              </a:rPr>
              <a:t>0</a:t>
            </a:r>
            <a:r>
              <a:rPr sz="1300" spc="10" dirty="0">
                <a:latin typeface="Microsoft Sans Serif"/>
                <a:cs typeface="Microsoft Sans Serif"/>
              </a:rPr>
              <a:t>,0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3039751" y="5877557"/>
            <a:ext cx="25907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5" dirty="0">
                <a:latin typeface="Arial"/>
                <a:cs typeface="Arial"/>
              </a:rPr>
              <a:t>0</a:t>
            </a:r>
            <a:r>
              <a:rPr sz="1300" b="1" spc="10" dirty="0">
                <a:latin typeface="Arial"/>
                <a:cs typeface="Arial"/>
              </a:rPr>
              <a:t>,0</a:t>
            </a:r>
            <a:endParaRPr sz="1300">
              <a:latin typeface="Arial"/>
              <a:cs typeface="Arial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4415923" y="5877557"/>
            <a:ext cx="25907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5" dirty="0">
                <a:latin typeface="Arial"/>
                <a:cs typeface="Arial"/>
              </a:rPr>
              <a:t>0</a:t>
            </a:r>
            <a:r>
              <a:rPr sz="1300" b="1" spc="10" dirty="0">
                <a:latin typeface="Arial"/>
                <a:cs typeface="Arial"/>
              </a:rPr>
              <a:t>,0</a:t>
            </a:r>
            <a:endParaRPr sz="1300">
              <a:latin typeface="Arial"/>
              <a:cs typeface="Arial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6016122" y="5877557"/>
            <a:ext cx="25907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5" dirty="0">
                <a:latin typeface="Arial"/>
                <a:cs typeface="Arial"/>
              </a:rPr>
              <a:t>0</a:t>
            </a:r>
            <a:r>
              <a:rPr sz="1300" b="1" spc="10" dirty="0">
                <a:latin typeface="Arial"/>
                <a:cs typeface="Arial"/>
              </a:rPr>
              <a:t>,0</a:t>
            </a:r>
            <a:endParaRPr sz="1300">
              <a:latin typeface="Arial"/>
              <a:cs typeface="Arial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7617845" y="5877557"/>
            <a:ext cx="25907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5" dirty="0">
                <a:latin typeface="Arial"/>
                <a:cs typeface="Arial"/>
              </a:rPr>
              <a:t>0</a:t>
            </a:r>
            <a:r>
              <a:rPr sz="1300" b="1" spc="10" dirty="0">
                <a:latin typeface="Arial"/>
                <a:cs typeface="Arial"/>
              </a:rPr>
              <a:t>,0</a:t>
            </a:r>
            <a:endParaRPr sz="1300">
              <a:latin typeface="Arial"/>
              <a:cs typeface="Arial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9218044" y="5877557"/>
            <a:ext cx="25907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5" dirty="0">
                <a:latin typeface="Arial"/>
                <a:cs typeface="Arial"/>
              </a:rPr>
              <a:t>0</a:t>
            </a:r>
            <a:r>
              <a:rPr sz="1300" b="1" spc="10" dirty="0">
                <a:latin typeface="Arial"/>
                <a:cs typeface="Arial"/>
              </a:rPr>
              <a:t>,0</a:t>
            </a:r>
            <a:endParaRPr sz="1300">
              <a:latin typeface="Arial"/>
              <a:cs typeface="Arial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315349" y="6095"/>
            <a:ext cx="10063480" cy="7543800"/>
          </a:xfrm>
          <a:custGeom>
            <a:avLst/>
            <a:gdLst/>
            <a:ahLst/>
            <a:cxnLst/>
            <a:rect l="l" t="t" r="r" b="b"/>
            <a:pathLst>
              <a:path w="10063480" h="7543800">
                <a:moveTo>
                  <a:pt x="0" y="0"/>
                </a:moveTo>
                <a:lnTo>
                  <a:pt x="0" y="7543799"/>
                </a:lnTo>
                <a:lnTo>
                  <a:pt x="10062971" y="7543799"/>
                </a:lnTo>
                <a:lnTo>
                  <a:pt x="10062971" y="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95" name="Таблица 294"/>
          <p:cNvGraphicFramePr>
            <a:graphicFrameLocks noGrp="1"/>
          </p:cNvGraphicFramePr>
          <p:nvPr/>
        </p:nvGraphicFramePr>
        <p:xfrm>
          <a:off x="698500" y="958851"/>
          <a:ext cx="9296399" cy="6477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/>
                <a:gridCol w="1219200"/>
                <a:gridCol w="1295400"/>
                <a:gridCol w="1219199"/>
              </a:tblGrid>
              <a:tr h="52594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39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3428,6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3475,7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3524,5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39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446,2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464,1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482,6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39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726,4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755,5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785,7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39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34010" algn="ctr"/>
                          <a:tab pos="668020" algn="r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34010" algn="ctr"/>
                          <a:tab pos="668020" algn="r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34010" algn="ctr"/>
                          <a:tab pos="668020" algn="r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243,0</a:t>
                      </a:r>
                    </a:p>
                  </a:txBody>
                  <a:tcPr marL="68580" marR="68580" marT="0" marB="0" anchor="ctr"/>
                </a:tc>
              </a:tr>
              <a:tr h="2939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2010,0</a:t>
                      </a:r>
                      <a:endParaRPr lang="ru-RU" sz="13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2010,0</a:t>
                      </a:r>
                      <a:endParaRPr lang="ru-RU" sz="13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2010,0</a:t>
                      </a:r>
                      <a:endParaRPr lang="ru-RU" sz="13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39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</a:t>
                      </a:r>
                      <a:endParaRPr lang="ru-RU" sz="13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3,1</a:t>
                      </a:r>
                      <a:endParaRPr lang="ru-RU" sz="13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3,2</a:t>
                      </a:r>
                      <a:endParaRPr lang="ru-RU" sz="13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39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9500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Денежные взыскания (штрафы), установленные законами субъектов Российской Федерации за несоблюдение муниципальных правовых актов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12,8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13,3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13,8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94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Платные услуги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39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16163,3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9480,7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8565,0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10222">
                <a:tc>
                  <a:txBody>
                    <a:bodyPr/>
                    <a:lstStyle/>
                    <a:p>
                      <a:pPr marL="1365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 на выравнивание бюджетной обеспеченности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11639,7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9311,8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8380,6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5009">
                <a:tc>
                  <a:txBody>
                    <a:bodyPr/>
                    <a:lstStyle/>
                    <a:p>
                      <a:pPr marL="1365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 бюджетам сельских поселений на поддержку мер по обеспечению сбалансированности бюджетов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618,9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</a:t>
                      </a: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3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5009">
                <a:tc>
                  <a:txBody>
                    <a:bodyPr/>
                    <a:lstStyle/>
                    <a:p>
                      <a:pPr marL="1365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3751,0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5009">
                <a:tc>
                  <a:txBody>
                    <a:bodyPr/>
                    <a:lstStyle/>
                    <a:p>
                      <a:pPr marL="1365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местным бюджетам на выполнение передаваемых полномочий субъектов Российской Федерации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lang="ru-RU" sz="13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lang="ru-RU" sz="13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68580" marR="68580" marT="0" marB="0" anchor="ctr"/>
                </a:tc>
              </a:tr>
              <a:tr h="696105">
                <a:tc>
                  <a:txBody>
                    <a:bodyPr/>
                    <a:lstStyle/>
                    <a:p>
                      <a:pPr marL="1365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бюджетам на осуществление первичного воинского учета органами местного самоуправления поселений, муниципальных и городских округов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153,5</a:t>
                      </a:r>
                      <a:endParaRPr lang="ru-RU" sz="13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168,7</a:t>
                      </a:r>
                      <a:endParaRPr lang="ru-RU" sz="13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184,2</a:t>
                      </a:r>
                      <a:endParaRPr lang="ru-RU" sz="13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3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19609,7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12974,7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7850" algn="r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12108,3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253" y="0"/>
            <a:ext cx="10075545" cy="2517775"/>
            <a:chOff x="309253" y="0"/>
            <a:chExt cx="10075545" cy="2517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253" y="0"/>
              <a:ext cx="10075163" cy="25176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253" y="1269"/>
              <a:ext cx="10075160" cy="11341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8617" y="1269"/>
              <a:ext cx="5225795" cy="6616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83830" y="1143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8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19821" y="16001"/>
              <a:ext cx="100965" cy="13970"/>
            </a:xfrm>
            <a:custGeom>
              <a:avLst/>
              <a:gdLst/>
              <a:ahLst/>
              <a:cxnLst/>
              <a:rect l="l" t="t" r="r" b="b"/>
              <a:pathLst>
                <a:path w="100965" h="13970">
                  <a:moveTo>
                    <a:pt x="50292" y="0"/>
                  </a:moveTo>
                  <a:lnTo>
                    <a:pt x="100584" y="0"/>
                  </a:lnTo>
                </a:path>
                <a:path w="100965" h="13970">
                  <a:moveTo>
                    <a:pt x="36575" y="4572"/>
                  </a:moveTo>
                  <a:lnTo>
                    <a:pt x="82295" y="4572"/>
                  </a:lnTo>
                </a:path>
                <a:path w="100965" h="13970">
                  <a:moveTo>
                    <a:pt x="9144" y="9144"/>
                  </a:moveTo>
                  <a:lnTo>
                    <a:pt x="54863" y="9144"/>
                  </a:lnTo>
                </a:path>
                <a:path w="100965" h="13970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8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74102" y="34289"/>
              <a:ext cx="78105" cy="13970"/>
            </a:xfrm>
            <a:custGeom>
              <a:avLst/>
              <a:gdLst/>
              <a:ahLst/>
              <a:cxnLst/>
              <a:rect l="l" t="t" r="r" b="b"/>
              <a:pathLst>
                <a:path w="78104" h="13970">
                  <a:moveTo>
                    <a:pt x="32003" y="0"/>
                  </a:moveTo>
                  <a:lnTo>
                    <a:pt x="77723" y="0"/>
                  </a:lnTo>
                </a:path>
                <a:path w="78104" h="13970">
                  <a:moveTo>
                    <a:pt x="18287" y="4571"/>
                  </a:moveTo>
                  <a:lnTo>
                    <a:pt x="64007" y="4571"/>
                  </a:lnTo>
                </a:path>
                <a:path w="78104" h="13970">
                  <a:moveTo>
                    <a:pt x="9143" y="9143"/>
                  </a:moveTo>
                  <a:lnTo>
                    <a:pt x="54863" y="9143"/>
                  </a:lnTo>
                </a:path>
                <a:path w="78104" h="13970">
                  <a:moveTo>
                    <a:pt x="0" y="13715"/>
                  </a:moveTo>
                  <a:lnTo>
                    <a:pt x="41148" y="13715"/>
                  </a:lnTo>
                </a:path>
              </a:pathLst>
            </a:custGeom>
            <a:ln w="4572">
              <a:solidFill>
                <a:srgbClr val="0098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37526" y="52578"/>
              <a:ext cx="64135" cy="9525"/>
            </a:xfrm>
            <a:custGeom>
              <a:avLst/>
              <a:gdLst/>
              <a:ahLst/>
              <a:cxnLst/>
              <a:rect l="l" t="t" r="r" b="b"/>
              <a:pathLst>
                <a:path w="64134" h="9525">
                  <a:moveTo>
                    <a:pt x="22859" y="0"/>
                  </a:moveTo>
                  <a:lnTo>
                    <a:pt x="64008" y="0"/>
                  </a:lnTo>
                </a:path>
                <a:path w="64134" h="9525">
                  <a:moveTo>
                    <a:pt x="9143" y="4572"/>
                  </a:moveTo>
                  <a:lnTo>
                    <a:pt x="50292" y="4572"/>
                  </a:lnTo>
                </a:path>
                <a:path w="64134" h="9525">
                  <a:moveTo>
                    <a:pt x="0" y="9144"/>
                  </a:moveTo>
                  <a:lnTo>
                    <a:pt x="41148" y="9144"/>
                  </a:lnTo>
                </a:path>
              </a:pathLst>
            </a:custGeom>
            <a:ln w="4572">
              <a:solidFill>
                <a:srgbClr val="009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10094" y="6629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5269" y="6629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00950" y="7086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61554" y="70865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91806" y="7543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43266" y="73152"/>
              <a:ext cx="41275" cy="5080"/>
            </a:xfrm>
            <a:custGeom>
              <a:avLst/>
              <a:gdLst/>
              <a:ahLst/>
              <a:cxnLst/>
              <a:rect l="l" t="t" r="r" b="b"/>
              <a:pathLst>
                <a:path w="41275" h="5080">
                  <a:moveTo>
                    <a:pt x="0" y="4572"/>
                  </a:moveTo>
                  <a:lnTo>
                    <a:pt x="41269" y="4572"/>
                  </a:lnTo>
                  <a:lnTo>
                    <a:pt x="41269" y="0"/>
                  </a:lnTo>
                  <a:lnTo>
                    <a:pt x="0" y="0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00A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78090" y="8001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24978" y="8001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68945" y="8458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15833" y="84582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55230" y="8915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97545" y="89153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046085" y="9372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79257" y="93725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32369" y="9829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70114" y="98298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23226" y="10287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51826" y="102870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00A1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09509" y="10744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38109" y="107441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91221" y="11201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4572">
              <a:solidFill>
                <a:srgbClr val="009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210678" y="112013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77506" y="11658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097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196961" y="1165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4645" y="118871"/>
              <a:ext cx="50292" cy="914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0137526" y="121157"/>
              <a:ext cx="91440" cy="13970"/>
            </a:xfrm>
            <a:custGeom>
              <a:avLst/>
              <a:gdLst/>
              <a:ahLst/>
              <a:cxnLst/>
              <a:rect l="l" t="t" r="r" b="b"/>
              <a:pathLst>
                <a:path w="91440" h="13969">
                  <a:moveTo>
                    <a:pt x="45719" y="0"/>
                  </a:moveTo>
                  <a:lnTo>
                    <a:pt x="91439" y="0"/>
                  </a:lnTo>
                </a:path>
                <a:path w="91440" h="13969">
                  <a:moveTo>
                    <a:pt x="32003" y="4572"/>
                  </a:moveTo>
                  <a:lnTo>
                    <a:pt x="77723" y="4572"/>
                  </a:lnTo>
                </a:path>
                <a:path w="91440" h="13969">
                  <a:moveTo>
                    <a:pt x="18287" y="9144"/>
                  </a:moveTo>
                  <a:lnTo>
                    <a:pt x="64007" y="9144"/>
                  </a:lnTo>
                </a:path>
                <a:path w="91440" h="13969">
                  <a:moveTo>
                    <a:pt x="0" y="13716"/>
                  </a:moveTo>
                  <a:lnTo>
                    <a:pt x="50292" y="13716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2642" y="128015"/>
              <a:ext cx="64008" cy="1371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128382" y="13944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A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096378" y="144018"/>
              <a:ext cx="64135" cy="5080"/>
            </a:xfrm>
            <a:custGeom>
              <a:avLst/>
              <a:gdLst/>
              <a:ahLst/>
              <a:cxnLst/>
              <a:rect l="l" t="t" r="r" b="b"/>
              <a:pathLst>
                <a:path w="64134" h="5080">
                  <a:moveTo>
                    <a:pt x="18287" y="0"/>
                  </a:moveTo>
                  <a:lnTo>
                    <a:pt x="64007" y="0"/>
                  </a:lnTo>
                </a:path>
                <a:path w="64134" h="5080">
                  <a:moveTo>
                    <a:pt x="0" y="4572"/>
                  </a:moveTo>
                  <a:lnTo>
                    <a:pt x="50292" y="4572"/>
                  </a:lnTo>
                </a:path>
              </a:pathLst>
            </a:custGeom>
            <a:ln w="4572">
              <a:solidFill>
                <a:srgbClr val="00A0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073518" y="15316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58633" y="141731"/>
              <a:ext cx="96011" cy="2286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059802" y="1577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018654" y="162305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8287" y="4572"/>
                  </a:moveTo>
                  <a:lnTo>
                    <a:pt x="64007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2057" y="164591"/>
              <a:ext cx="64008" cy="1371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968361" y="176022"/>
              <a:ext cx="82550" cy="13970"/>
            </a:xfrm>
            <a:custGeom>
              <a:avLst/>
              <a:gdLst/>
              <a:ahLst/>
              <a:cxnLst/>
              <a:rect l="l" t="t" r="r" b="b"/>
              <a:pathLst>
                <a:path w="82550" h="13969">
                  <a:moveTo>
                    <a:pt x="36575" y="0"/>
                  </a:moveTo>
                  <a:lnTo>
                    <a:pt x="82295" y="0"/>
                  </a:lnTo>
                </a:path>
                <a:path w="82550" h="13969">
                  <a:moveTo>
                    <a:pt x="27431" y="4572"/>
                  </a:moveTo>
                  <a:lnTo>
                    <a:pt x="73151" y="4572"/>
                  </a:lnTo>
                </a:path>
                <a:path w="82550" h="13969">
                  <a:moveTo>
                    <a:pt x="13716" y="9144"/>
                  </a:moveTo>
                  <a:lnTo>
                    <a:pt x="59435" y="9144"/>
                  </a:lnTo>
                </a:path>
                <a:path w="82550" h="13969">
                  <a:moveTo>
                    <a:pt x="0" y="13716"/>
                  </a:moveTo>
                  <a:lnTo>
                    <a:pt x="45719" y="13716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62621" y="178307"/>
              <a:ext cx="91440" cy="2286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945502" y="19431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04354" y="198881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9143" y="4572"/>
                  </a:moveTo>
                  <a:lnTo>
                    <a:pt x="54863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26045" y="201168"/>
              <a:ext cx="64008" cy="1371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863206" y="212597"/>
              <a:ext cx="73660" cy="9525"/>
            </a:xfrm>
            <a:custGeom>
              <a:avLst/>
              <a:gdLst/>
              <a:ahLst/>
              <a:cxnLst/>
              <a:rect l="l" t="t" r="r" b="b"/>
              <a:pathLst>
                <a:path w="73659" h="9525">
                  <a:moveTo>
                    <a:pt x="27431" y="0"/>
                  </a:moveTo>
                  <a:lnTo>
                    <a:pt x="73151" y="0"/>
                  </a:lnTo>
                </a:path>
                <a:path w="73659" h="9525">
                  <a:moveTo>
                    <a:pt x="13715" y="4572"/>
                  </a:moveTo>
                  <a:lnTo>
                    <a:pt x="59435" y="4572"/>
                  </a:lnTo>
                </a:path>
                <a:path w="7365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F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94042" y="214883"/>
              <a:ext cx="64008" cy="1371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854061" y="22631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F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840345" y="23088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75754" y="228599"/>
              <a:ext cx="50292" cy="914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803769" y="235458"/>
              <a:ext cx="68580" cy="5080"/>
            </a:xfrm>
            <a:custGeom>
              <a:avLst/>
              <a:gdLst/>
              <a:ahLst/>
              <a:cxnLst/>
              <a:rect l="l" t="t" r="r" b="b"/>
              <a:pathLst>
                <a:path w="68579" h="5079">
                  <a:moveTo>
                    <a:pt x="22860" y="0"/>
                  </a:moveTo>
                  <a:lnTo>
                    <a:pt x="68579" y="0"/>
                  </a:lnTo>
                </a:path>
                <a:path w="68579" h="5079">
                  <a:moveTo>
                    <a:pt x="0" y="4572"/>
                  </a:moveTo>
                  <a:lnTo>
                    <a:pt x="41148" y="4572"/>
                  </a:lnTo>
                </a:path>
              </a:pathLst>
            </a:custGeom>
            <a:ln w="4572">
              <a:solidFill>
                <a:srgbClr val="009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39178" y="237743"/>
              <a:ext cx="50292" cy="914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9762621" y="244602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7432" y="0"/>
                  </a:moveTo>
                  <a:lnTo>
                    <a:pt x="68580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98030" y="246888"/>
              <a:ext cx="73152" cy="1828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726045" y="258318"/>
              <a:ext cx="68580" cy="9525"/>
            </a:xfrm>
            <a:custGeom>
              <a:avLst/>
              <a:gdLst/>
              <a:ahLst/>
              <a:cxnLst/>
              <a:rect l="l" t="t" r="r" b="b"/>
              <a:pathLst>
                <a:path w="68579" h="9525">
                  <a:moveTo>
                    <a:pt x="22860" y="0"/>
                  </a:moveTo>
                  <a:lnTo>
                    <a:pt x="68579" y="0"/>
                  </a:lnTo>
                </a:path>
                <a:path w="68579" h="9525">
                  <a:moveTo>
                    <a:pt x="9144" y="4572"/>
                  </a:moveTo>
                  <a:lnTo>
                    <a:pt x="54863" y="4572"/>
                  </a:lnTo>
                </a:path>
                <a:path w="68579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79742" y="265176"/>
              <a:ext cx="50292" cy="914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9712330" y="27203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698614" y="27660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34021" y="274320"/>
              <a:ext cx="73152" cy="13716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675754" y="28117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0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97445" y="288036"/>
              <a:ext cx="64008" cy="1371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65442" y="301752"/>
              <a:ext cx="64008" cy="137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33438" y="315468"/>
              <a:ext cx="64008" cy="914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01433" y="324611"/>
              <a:ext cx="59436" cy="1371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00850" y="283463"/>
              <a:ext cx="406907" cy="9144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78573" y="338327"/>
              <a:ext cx="50292" cy="914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46569" y="347472"/>
              <a:ext cx="59436" cy="1371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68845" y="361188"/>
              <a:ext cx="91440" cy="2743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81978" y="374904"/>
              <a:ext cx="237743" cy="4114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27697" y="397763"/>
              <a:ext cx="41148" cy="457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49973" y="402336"/>
              <a:ext cx="137160" cy="2743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113397" y="429768"/>
              <a:ext cx="132588" cy="1371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9099682" y="44576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076821" y="45034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4572">
              <a:solidFill>
                <a:srgbClr val="04AC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067678" y="45491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4572">
              <a:solidFill>
                <a:srgbClr val="04A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423026" y="443484"/>
              <a:ext cx="781812" cy="18745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14250" y="516636"/>
              <a:ext cx="2464308" cy="100584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2548006" y="614934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28015" y="0"/>
                  </a:lnTo>
                </a:path>
              </a:pathLst>
            </a:custGeom>
            <a:ln w="4572">
              <a:solidFill>
                <a:srgbClr val="6FC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267578" y="630936"/>
              <a:ext cx="265175" cy="54864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8253861" y="66065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90522" y="612648"/>
              <a:ext cx="1444751" cy="10515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8116702" y="665226"/>
              <a:ext cx="192405" cy="22860"/>
            </a:xfrm>
            <a:custGeom>
              <a:avLst/>
              <a:gdLst/>
              <a:ahLst/>
              <a:cxnLst/>
              <a:rect l="l" t="t" r="r" b="b"/>
              <a:pathLst>
                <a:path w="192404" h="22859">
                  <a:moveTo>
                    <a:pt x="114300" y="0"/>
                  </a:moveTo>
                  <a:lnTo>
                    <a:pt x="192023" y="0"/>
                  </a:lnTo>
                </a:path>
                <a:path w="192404" h="22859">
                  <a:moveTo>
                    <a:pt x="96011" y="4572"/>
                  </a:moveTo>
                  <a:lnTo>
                    <a:pt x="169164" y="4572"/>
                  </a:lnTo>
                </a:path>
                <a:path w="192404" h="22859">
                  <a:moveTo>
                    <a:pt x="73151" y="9144"/>
                  </a:moveTo>
                  <a:lnTo>
                    <a:pt x="146304" y="9144"/>
                  </a:lnTo>
                </a:path>
                <a:path w="192404" h="22859">
                  <a:moveTo>
                    <a:pt x="50291" y="13716"/>
                  </a:moveTo>
                  <a:lnTo>
                    <a:pt x="123444" y="13716"/>
                  </a:lnTo>
                </a:path>
                <a:path w="192404" h="22859">
                  <a:moveTo>
                    <a:pt x="22859" y="18288"/>
                  </a:moveTo>
                  <a:lnTo>
                    <a:pt x="100583" y="18288"/>
                  </a:lnTo>
                </a:path>
                <a:path w="192404" h="22859">
                  <a:moveTo>
                    <a:pt x="0" y="22859"/>
                  </a:moveTo>
                  <a:lnTo>
                    <a:pt x="82296" y="22859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253861" y="68808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089269" y="69265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231002" y="69265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066409" y="697230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217285" y="697230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4572">
              <a:solidFill>
                <a:srgbClr val="009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034406" y="701801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194426" y="701801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2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984114" y="706373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157850" y="706373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0" y="0"/>
                  </a:moveTo>
                  <a:lnTo>
                    <a:pt x="64007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952109" y="710945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134990" y="710945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03839" y="617219"/>
              <a:ext cx="1399030" cy="2148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707258" y="715518"/>
              <a:ext cx="2313940" cy="0"/>
            </a:xfrm>
            <a:custGeom>
              <a:avLst/>
              <a:gdLst/>
              <a:ahLst/>
              <a:cxnLst/>
              <a:rect l="l" t="t" r="r" b="b"/>
              <a:pathLst>
                <a:path w="2313940">
                  <a:moveTo>
                    <a:pt x="0" y="0"/>
                  </a:moveTo>
                  <a:lnTo>
                    <a:pt x="182879" y="0"/>
                  </a:lnTo>
                </a:path>
                <a:path w="2313940">
                  <a:moveTo>
                    <a:pt x="2217420" y="0"/>
                  </a:moveTo>
                  <a:lnTo>
                    <a:pt x="231343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116702" y="71551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3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766694" y="720090"/>
              <a:ext cx="2226945" cy="0"/>
            </a:xfrm>
            <a:custGeom>
              <a:avLst/>
              <a:gdLst/>
              <a:ahLst/>
              <a:cxnLst/>
              <a:rect l="l" t="t" r="r" b="b"/>
              <a:pathLst>
                <a:path w="2226945">
                  <a:moveTo>
                    <a:pt x="0" y="0"/>
                  </a:moveTo>
                  <a:lnTo>
                    <a:pt x="182879" y="0"/>
                  </a:lnTo>
                </a:path>
                <a:path w="2226945">
                  <a:moveTo>
                    <a:pt x="2130551" y="0"/>
                  </a:moveTo>
                  <a:lnTo>
                    <a:pt x="222656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093842" y="72009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821558" y="724662"/>
              <a:ext cx="2144395" cy="0"/>
            </a:xfrm>
            <a:custGeom>
              <a:avLst/>
              <a:gdLst/>
              <a:ahLst/>
              <a:cxnLst/>
              <a:rect l="l" t="t" r="r" b="b"/>
              <a:pathLst>
                <a:path w="2144395">
                  <a:moveTo>
                    <a:pt x="0" y="0"/>
                  </a:moveTo>
                  <a:lnTo>
                    <a:pt x="187452" y="0"/>
                  </a:lnTo>
                </a:path>
                <a:path w="2144395">
                  <a:moveTo>
                    <a:pt x="2039111" y="0"/>
                  </a:moveTo>
                  <a:lnTo>
                    <a:pt x="2144267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075554" y="724662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4572">
              <a:solidFill>
                <a:srgbClr val="009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876422" y="729234"/>
              <a:ext cx="2062480" cy="0"/>
            </a:xfrm>
            <a:custGeom>
              <a:avLst/>
              <a:gdLst/>
              <a:ahLst/>
              <a:cxnLst/>
              <a:rect l="l" t="t" r="r" b="b"/>
              <a:pathLst>
                <a:path w="2062479">
                  <a:moveTo>
                    <a:pt x="0" y="0"/>
                  </a:moveTo>
                  <a:lnTo>
                    <a:pt x="192023" y="0"/>
                  </a:lnTo>
                </a:path>
                <a:path w="2062479">
                  <a:moveTo>
                    <a:pt x="1952243" y="0"/>
                  </a:moveTo>
                  <a:lnTo>
                    <a:pt x="20619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052694" y="72923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926714" y="733805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4">
                  <a:moveTo>
                    <a:pt x="0" y="0"/>
                  </a:moveTo>
                  <a:lnTo>
                    <a:pt x="205740" y="0"/>
                  </a:lnTo>
                </a:path>
                <a:path w="1975484">
                  <a:moveTo>
                    <a:pt x="1865376" y="0"/>
                  </a:moveTo>
                  <a:lnTo>
                    <a:pt x="1975104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029833" y="73380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986150" y="738377"/>
              <a:ext cx="1888489" cy="0"/>
            </a:xfrm>
            <a:custGeom>
              <a:avLst/>
              <a:gdLst/>
              <a:ahLst/>
              <a:cxnLst/>
              <a:rect l="l" t="t" r="r" b="b"/>
              <a:pathLst>
                <a:path w="1888490">
                  <a:moveTo>
                    <a:pt x="0" y="0"/>
                  </a:moveTo>
                  <a:lnTo>
                    <a:pt x="205740" y="0"/>
                  </a:lnTo>
                </a:path>
                <a:path w="1888490">
                  <a:moveTo>
                    <a:pt x="1773936" y="0"/>
                  </a:moveTo>
                  <a:lnTo>
                    <a:pt x="1888236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002402" y="738377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050158" y="742949"/>
              <a:ext cx="1792605" cy="0"/>
            </a:xfrm>
            <a:custGeom>
              <a:avLst/>
              <a:gdLst/>
              <a:ahLst/>
              <a:cxnLst/>
              <a:rect l="l" t="t" r="r" b="b"/>
              <a:pathLst>
                <a:path w="1792604">
                  <a:moveTo>
                    <a:pt x="0" y="0"/>
                  </a:moveTo>
                  <a:lnTo>
                    <a:pt x="205740" y="0"/>
                  </a:lnTo>
                </a:path>
                <a:path w="1792604">
                  <a:moveTo>
                    <a:pt x="1664207" y="0"/>
                  </a:moveTo>
                  <a:lnTo>
                    <a:pt x="179222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984114" y="742949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4572">
              <a:solidFill>
                <a:srgbClr val="009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169029" y="747522"/>
              <a:ext cx="1600200" cy="0"/>
            </a:xfrm>
            <a:custGeom>
              <a:avLst/>
              <a:gdLst/>
              <a:ahLst/>
              <a:cxnLst/>
              <a:rect l="l" t="t" r="r" b="b"/>
              <a:pathLst>
                <a:path w="1600200">
                  <a:moveTo>
                    <a:pt x="0" y="0"/>
                  </a:moveTo>
                  <a:lnTo>
                    <a:pt x="242315" y="0"/>
                  </a:lnTo>
                </a:path>
                <a:path w="1600200">
                  <a:moveTo>
                    <a:pt x="1458467" y="0"/>
                  </a:moveTo>
                  <a:lnTo>
                    <a:pt x="1600199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933821" y="74752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233038" y="752094"/>
              <a:ext cx="1495425" cy="0"/>
            </a:xfrm>
            <a:custGeom>
              <a:avLst/>
              <a:gdLst/>
              <a:ahLst/>
              <a:cxnLst/>
              <a:rect l="l" t="t" r="r" b="b"/>
              <a:pathLst>
                <a:path w="1495425">
                  <a:moveTo>
                    <a:pt x="0" y="0"/>
                  </a:moveTo>
                  <a:lnTo>
                    <a:pt x="251459" y="0"/>
                  </a:lnTo>
                </a:path>
                <a:path w="1495425">
                  <a:moveTo>
                    <a:pt x="1339596" y="0"/>
                  </a:moveTo>
                  <a:lnTo>
                    <a:pt x="1495043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906390" y="752094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4572">
              <a:solidFill>
                <a:srgbClr val="0096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310761" y="756666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265175" y="0"/>
                  </a:lnTo>
                </a:path>
                <a:path w="1376679">
                  <a:moveTo>
                    <a:pt x="1211579" y="0"/>
                  </a:moveTo>
                  <a:lnTo>
                    <a:pt x="1376172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878957" y="756666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0" y="0"/>
                  </a:moveTo>
                  <a:lnTo>
                    <a:pt x="86868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383914" y="761237"/>
              <a:ext cx="1262380" cy="0"/>
            </a:xfrm>
            <a:custGeom>
              <a:avLst/>
              <a:gdLst/>
              <a:ahLst/>
              <a:cxnLst/>
              <a:rect l="l" t="t" r="r" b="b"/>
              <a:pathLst>
                <a:path w="1262379">
                  <a:moveTo>
                    <a:pt x="0" y="0"/>
                  </a:moveTo>
                  <a:lnTo>
                    <a:pt x="297179" y="0"/>
                  </a:lnTo>
                </a:path>
                <a:path w="1262379">
                  <a:moveTo>
                    <a:pt x="1065276" y="0"/>
                  </a:moveTo>
                  <a:lnTo>
                    <a:pt x="1261871" y="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851526" y="761237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4572">
              <a:solidFill>
                <a:srgbClr val="0097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461638" y="765809"/>
              <a:ext cx="1134110" cy="18415"/>
            </a:xfrm>
            <a:custGeom>
              <a:avLst/>
              <a:gdLst/>
              <a:ahLst/>
              <a:cxnLst/>
              <a:rect l="l" t="t" r="r" b="b"/>
              <a:pathLst>
                <a:path w="1134109" h="18415">
                  <a:moveTo>
                    <a:pt x="0" y="0"/>
                  </a:moveTo>
                  <a:lnTo>
                    <a:pt x="329184" y="0"/>
                  </a:lnTo>
                </a:path>
                <a:path w="1134109" h="18415">
                  <a:moveTo>
                    <a:pt x="891540" y="0"/>
                  </a:moveTo>
                  <a:lnTo>
                    <a:pt x="1133855" y="0"/>
                  </a:lnTo>
                </a:path>
                <a:path w="1134109" h="18415">
                  <a:moveTo>
                    <a:pt x="82296" y="4571"/>
                  </a:moveTo>
                  <a:lnTo>
                    <a:pt x="562355" y="4571"/>
                  </a:lnTo>
                </a:path>
                <a:path w="1134109" h="18415">
                  <a:moveTo>
                    <a:pt x="640079" y="4571"/>
                  </a:moveTo>
                  <a:lnTo>
                    <a:pt x="1078992" y="4571"/>
                  </a:lnTo>
                </a:path>
                <a:path w="1134109" h="18415">
                  <a:moveTo>
                    <a:pt x="187451" y="9143"/>
                  </a:moveTo>
                  <a:lnTo>
                    <a:pt x="1010412" y="9143"/>
                  </a:lnTo>
                </a:path>
                <a:path w="1134109" h="18415">
                  <a:moveTo>
                    <a:pt x="292607" y="13715"/>
                  </a:moveTo>
                  <a:lnTo>
                    <a:pt x="928116" y="13715"/>
                  </a:lnTo>
                </a:path>
                <a:path w="1134109" h="18415">
                  <a:moveTo>
                    <a:pt x="484631" y="18287"/>
                  </a:moveTo>
                  <a:lnTo>
                    <a:pt x="763523" y="18287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74670" y="717804"/>
              <a:ext cx="2340864" cy="10972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185551" y="83438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4572">
              <a:solidFill>
                <a:srgbClr val="1FB6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7203" y="832103"/>
              <a:ext cx="630935" cy="132588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358019" y="966977"/>
              <a:ext cx="370840" cy="68580"/>
            </a:xfrm>
            <a:custGeom>
              <a:avLst/>
              <a:gdLst/>
              <a:ahLst/>
              <a:cxnLst/>
              <a:rect l="l" t="t" r="r" b="b"/>
              <a:pathLst>
                <a:path w="370840" h="68580">
                  <a:moveTo>
                    <a:pt x="306324" y="0"/>
                  </a:moveTo>
                  <a:lnTo>
                    <a:pt x="370331" y="0"/>
                  </a:lnTo>
                </a:path>
                <a:path w="370840" h="68580">
                  <a:moveTo>
                    <a:pt x="292608" y="4572"/>
                  </a:moveTo>
                  <a:lnTo>
                    <a:pt x="352043" y="4572"/>
                  </a:lnTo>
                </a:path>
                <a:path w="370840" h="68580">
                  <a:moveTo>
                    <a:pt x="274320" y="9144"/>
                  </a:moveTo>
                  <a:lnTo>
                    <a:pt x="338327" y="9144"/>
                  </a:lnTo>
                </a:path>
                <a:path w="370840" h="68580">
                  <a:moveTo>
                    <a:pt x="256032" y="13716"/>
                  </a:moveTo>
                  <a:lnTo>
                    <a:pt x="315467" y="13716"/>
                  </a:lnTo>
                </a:path>
                <a:path w="370840" h="68580">
                  <a:moveTo>
                    <a:pt x="237744" y="18288"/>
                  </a:moveTo>
                  <a:lnTo>
                    <a:pt x="301751" y="18288"/>
                  </a:lnTo>
                </a:path>
                <a:path w="370840" h="68580">
                  <a:moveTo>
                    <a:pt x="214883" y="22860"/>
                  </a:moveTo>
                  <a:lnTo>
                    <a:pt x="283464" y="22860"/>
                  </a:lnTo>
                </a:path>
                <a:path w="370840" h="68580">
                  <a:moveTo>
                    <a:pt x="201168" y="27432"/>
                  </a:moveTo>
                  <a:lnTo>
                    <a:pt x="260603" y="27432"/>
                  </a:lnTo>
                </a:path>
                <a:path w="370840" h="68580">
                  <a:moveTo>
                    <a:pt x="164592" y="32004"/>
                  </a:moveTo>
                  <a:lnTo>
                    <a:pt x="224027" y="32004"/>
                  </a:lnTo>
                </a:path>
                <a:path w="370840" h="68580">
                  <a:moveTo>
                    <a:pt x="141732" y="36576"/>
                  </a:moveTo>
                  <a:lnTo>
                    <a:pt x="210312" y="36576"/>
                  </a:lnTo>
                </a:path>
                <a:path w="370840" h="68580">
                  <a:moveTo>
                    <a:pt x="118872" y="41148"/>
                  </a:moveTo>
                  <a:lnTo>
                    <a:pt x="187452" y="41148"/>
                  </a:lnTo>
                </a:path>
                <a:path w="370840" h="68580">
                  <a:moveTo>
                    <a:pt x="105156" y="45720"/>
                  </a:moveTo>
                  <a:lnTo>
                    <a:pt x="169163" y="45720"/>
                  </a:lnTo>
                </a:path>
                <a:path w="370840" h="68580">
                  <a:moveTo>
                    <a:pt x="82296" y="50292"/>
                  </a:moveTo>
                  <a:lnTo>
                    <a:pt x="150876" y="50292"/>
                  </a:lnTo>
                </a:path>
                <a:path w="370840" h="68580">
                  <a:moveTo>
                    <a:pt x="64008" y="54864"/>
                  </a:moveTo>
                  <a:lnTo>
                    <a:pt x="128015" y="54864"/>
                  </a:lnTo>
                </a:path>
                <a:path w="370840" h="68580">
                  <a:moveTo>
                    <a:pt x="41147" y="59436"/>
                  </a:moveTo>
                  <a:lnTo>
                    <a:pt x="114300" y="59436"/>
                  </a:lnTo>
                </a:path>
                <a:path w="370840" h="68580">
                  <a:moveTo>
                    <a:pt x="22859" y="64008"/>
                  </a:moveTo>
                  <a:lnTo>
                    <a:pt x="91440" y="64008"/>
                  </a:lnTo>
                </a:path>
                <a:path w="370840" h="68580">
                  <a:moveTo>
                    <a:pt x="0" y="68580"/>
                  </a:moveTo>
                  <a:lnTo>
                    <a:pt x="73152" y="68580"/>
                  </a:lnTo>
                </a:path>
              </a:pathLst>
            </a:custGeom>
            <a:ln w="4572">
              <a:solidFill>
                <a:srgbClr val="0FCE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/>
          <p:nvPr/>
        </p:nvSpPr>
        <p:spPr>
          <a:xfrm>
            <a:off x="307727" y="1040130"/>
            <a:ext cx="105410" cy="13970"/>
          </a:xfrm>
          <a:custGeom>
            <a:avLst/>
            <a:gdLst/>
            <a:ahLst/>
            <a:cxnLst/>
            <a:rect l="l" t="t" r="r" b="b"/>
            <a:pathLst>
              <a:path w="105409" h="13969">
                <a:moveTo>
                  <a:pt x="32003" y="0"/>
                </a:moveTo>
                <a:lnTo>
                  <a:pt x="105156" y="0"/>
                </a:lnTo>
              </a:path>
              <a:path w="105409" h="13969">
                <a:moveTo>
                  <a:pt x="0" y="4572"/>
                </a:moveTo>
                <a:lnTo>
                  <a:pt x="59435" y="4572"/>
                </a:lnTo>
              </a:path>
              <a:path w="105409" h="13969">
                <a:moveTo>
                  <a:pt x="4571" y="9143"/>
                </a:moveTo>
                <a:lnTo>
                  <a:pt x="36575" y="9143"/>
                </a:lnTo>
              </a:path>
              <a:path w="105409" h="13969">
                <a:moveTo>
                  <a:pt x="4571" y="13715"/>
                </a:moveTo>
                <a:lnTo>
                  <a:pt x="13716" y="13715"/>
                </a:lnTo>
              </a:path>
            </a:pathLst>
          </a:custGeom>
          <a:ln w="4572">
            <a:solidFill>
              <a:srgbClr val="0FCE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>
            <a:spLocks noGrp="1"/>
          </p:cNvSpPr>
          <p:nvPr>
            <p:ph type="title"/>
          </p:nvPr>
        </p:nvSpPr>
        <p:spPr>
          <a:xfrm>
            <a:off x="1079500" y="796543"/>
            <a:ext cx="8893821" cy="758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1499"/>
              </a:lnSpc>
              <a:spcBef>
                <a:spcPts val="95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Кормовского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Ремонтненского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района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2400" spc="1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5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2400" spc="15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sz="2400" spc="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5" dirty="0" smtClean="0">
                <a:latin typeface="Times New Roman" pitchFamily="18" charset="0"/>
                <a:cs typeface="Times New Roman" pitchFamily="18" charset="0"/>
              </a:rPr>
              <a:t>годы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915804" y="2175602"/>
            <a:ext cx="2099310" cy="22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spc="5" dirty="0">
                <a:latin typeface="Constantia"/>
                <a:cs typeface="Constantia"/>
              </a:rPr>
              <a:t>ОБЩЕГОСУДАРСТВЕННЫЕ</a:t>
            </a:r>
            <a:r>
              <a:rPr sz="750" spc="45" dirty="0">
                <a:latin typeface="Constantia"/>
                <a:cs typeface="Constantia"/>
              </a:rPr>
              <a:t> </a:t>
            </a:r>
            <a:r>
              <a:rPr sz="750" spc="5" dirty="0">
                <a:latin typeface="Constantia"/>
                <a:cs typeface="Constantia"/>
              </a:rPr>
              <a:t>ВОПРОСЫ</a:t>
            </a:r>
            <a:endParaRPr sz="75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spc="5" dirty="0">
                <a:latin typeface="Constantia"/>
                <a:cs typeface="Constantia"/>
              </a:rPr>
              <a:t>39</a:t>
            </a:r>
            <a:r>
              <a:rPr sz="750" spc="-40" dirty="0">
                <a:latin typeface="Constantia"/>
                <a:cs typeface="Constantia"/>
              </a:rPr>
              <a:t> </a:t>
            </a:r>
            <a:r>
              <a:rPr sz="750" dirty="0">
                <a:latin typeface="Constantia"/>
                <a:cs typeface="Constantia"/>
              </a:rPr>
              <a:t>554,5</a:t>
            </a:r>
            <a:endParaRPr sz="750">
              <a:latin typeface="Constantia"/>
              <a:cs typeface="Constanti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915804" y="2411821"/>
            <a:ext cx="632460" cy="10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spc="5" dirty="0">
                <a:latin typeface="Constantia"/>
                <a:cs typeface="Constantia"/>
              </a:rPr>
              <a:t>46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Constantia"/>
                <a:cs typeface="Constantia"/>
              </a:rPr>
              <a:t>31</a:t>
            </a:r>
            <a:r>
              <a:rPr sz="750" spc="-5" dirty="0">
                <a:latin typeface="Constantia"/>
                <a:cs typeface="Constantia"/>
              </a:rPr>
              <a:t>0,</a:t>
            </a:r>
            <a:r>
              <a:rPr sz="750" spc="5" dirty="0">
                <a:latin typeface="Constantia"/>
                <a:cs typeface="Constantia"/>
              </a:rPr>
              <a:t>4</a:t>
            </a:r>
            <a:endParaRPr sz="750">
              <a:latin typeface="Constantia"/>
              <a:cs typeface="Constantia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914280" y="2527646"/>
            <a:ext cx="1670685" cy="22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dirty="0">
                <a:latin typeface="Constantia"/>
                <a:cs typeface="Constantia"/>
              </a:rPr>
              <a:t>50</a:t>
            </a:r>
            <a:r>
              <a:rPr sz="750" spc="-40" dirty="0">
                <a:latin typeface="Constantia"/>
                <a:cs typeface="Constantia"/>
              </a:rPr>
              <a:t> </a:t>
            </a:r>
            <a:r>
              <a:rPr sz="750" spc="5" dirty="0">
                <a:latin typeface="Constantia"/>
                <a:cs typeface="Constantia"/>
              </a:rPr>
              <a:t>492,95</a:t>
            </a:r>
            <a:endParaRPr sz="75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spc="10" dirty="0">
                <a:latin typeface="Constantia"/>
                <a:cs typeface="Constantia"/>
              </a:rPr>
              <a:t>НАЦИОНАЛЬНАЯ</a:t>
            </a:r>
            <a:r>
              <a:rPr sz="750" spc="-10" dirty="0">
                <a:latin typeface="Constantia"/>
                <a:cs typeface="Constantia"/>
              </a:rPr>
              <a:t> </a:t>
            </a:r>
            <a:r>
              <a:rPr sz="750" spc="5" dirty="0">
                <a:latin typeface="Constantia"/>
                <a:cs typeface="Constantia"/>
              </a:rPr>
              <a:t>ОБОРОНА</a:t>
            </a:r>
            <a:endParaRPr sz="750">
              <a:latin typeface="Constantia"/>
              <a:cs typeface="Constantia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914280" y="2762341"/>
            <a:ext cx="1841500" cy="45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spc="5" dirty="0">
                <a:latin typeface="Constantia"/>
                <a:cs typeface="Constantia"/>
              </a:rPr>
              <a:t>889,5</a:t>
            </a:r>
            <a:endParaRPr sz="75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spc="5" dirty="0">
                <a:latin typeface="Constantia"/>
                <a:cs typeface="Constantia"/>
              </a:rPr>
              <a:t>889,5</a:t>
            </a:r>
            <a:endParaRPr sz="75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dirty="0">
                <a:latin typeface="Constantia"/>
                <a:cs typeface="Constantia"/>
              </a:rPr>
              <a:t>889,50</a:t>
            </a:r>
            <a:endParaRPr sz="75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spc="10" dirty="0">
                <a:latin typeface="Constantia"/>
                <a:cs typeface="Constantia"/>
              </a:rPr>
              <a:t>НАЦИОНАЛЬНАЯ</a:t>
            </a:r>
            <a:r>
              <a:rPr sz="750" spc="-25" dirty="0">
                <a:latin typeface="Constantia"/>
                <a:cs typeface="Constantia"/>
              </a:rPr>
              <a:t> </a:t>
            </a:r>
            <a:r>
              <a:rPr sz="750" spc="10" dirty="0">
                <a:latin typeface="Constantia"/>
                <a:cs typeface="Constantia"/>
              </a:rPr>
              <a:t>ЭКОНОМИКА</a:t>
            </a:r>
            <a:endParaRPr sz="750">
              <a:latin typeface="Constantia"/>
              <a:cs typeface="Constantia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914280" y="3231733"/>
            <a:ext cx="62230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spc="5" dirty="0">
                <a:latin typeface="Constantia"/>
                <a:cs typeface="Constantia"/>
              </a:rPr>
              <a:t>3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Constantia"/>
                <a:cs typeface="Constantia"/>
              </a:rPr>
              <a:t>27</a:t>
            </a:r>
            <a:r>
              <a:rPr sz="750" dirty="0">
                <a:latin typeface="Constantia"/>
                <a:cs typeface="Constantia"/>
              </a:rPr>
              <a:t>3,</a:t>
            </a:r>
            <a:r>
              <a:rPr sz="750" spc="5" dirty="0">
                <a:latin typeface="Constantia"/>
                <a:cs typeface="Constantia"/>
              </a:rPr>
              <a:t>3</a:t>
            </a:r>
            <a:endParaRPr sz="75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spc="5" dirty="0">
                <a:latin typeface="Constantia"/>
                <a:cs typeface="Constantia"/>
              </a:rPr>
              <a:t>2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Constantia"/>
                <a:cs typeface="Constantia"/>
              </a:rPr>
              <a:t>811,</a:t>
            </a:r>
            <a:r>
              <a:rPr sz="750" spc="5" dirty="0">
                <a:latin typeface="Constantia"/>
                <a:cs typeface="Constantia"/>
              </a:rPr>
              <a:t>8</a:t>
            </a:r>
            <a:endParaRPr sz="75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spc="5" dirty="0">
                <a:latin typeface="Constantia"/>
                <a:cs typeface="Constantia"/>
              </a:rPr>
              <a:t>2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Constantia"/>
                <a:cs typeface="Constantia"/>
              </a:rPr>
              <a:t>7</a:t>
            </a:r>
            <a:r>
              <a:rPr sz="750" dirty="0">
                <a:latin typeface="Constantia"/>
                <a:cs typeface="Constantia"/>
              </a:rPr>
              <a:t>18,</a:t>
            </a:r>
            <a:r>
              <a:rPr sz="750" spc="5" dirty="0">
                <a:latin typeface="Constantia"/>
                <a:cs typeface="Constantia"/>
              </a:rPr>
              <a:t>43</a:t>
            </a:r>
            <a:endParaRPr sz="750">
              <a:latin typeface="Constantia"/>
              <a:cs typeface="Constantia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914280" y="3585301"/>
            <a:ext cx="2404110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spc="10" dirty="0">
                <a:latin typeface="Constantia"/>
                <a:cs typeface="Constantia"/>
              </a:rPr>
              <a:t>ЖИЛИЩНО-КОММУНАЛЬНОЕ</a:t>
            </a:r>
            <a:r>
              <a:rPr sz="750" spc="45" dirty="0">
                <a:latin typeface="Constantia"/>
                <a:cs typeface="Constantia"/>
              </a:rPr>
              <a:t> </a:t>
            </a:r>
            <a:r>
              <a:rPr sz="750" spc="5" dirty="0">
                <a:latin typeface="Constantia"/>
                <a:cs typeface="Constantia"/>
              </a:rPr>
              <a:t>ХОЗЯЙСТВО</a:t>
            </a:r>
            <a:endParaRPr sz="75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dirty="0">
                <a:latin typeface="Constantia"/>
                <a:cs typeface="Constantia"/>
              </a:rPr>
              <a:t>1,2</a:t>
            </a:r>
            <a:endParaRPr sz="75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dirty="0">
                <a:latin typeface="Constantia"/>
                <a:cs typeface="Constantia"/>
              </a:rPr>
              <a:t>1,2</a:t>
            </a:r>
            <a:endParaRPr sz="750">
              <a:latin typeface="Constantia"/>
              <a:cs typeface="Constantia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914280" y="3937345"/>
            <a:ext cx="1027430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dirty="0">
                <a:latin typeface="Constantia"/>
                <a:cs typeface="Constantia"/>
              </a:rPr>
              <a:t>1,20</a:t>
            </a:r>
            <a:endParaRPr sz="75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dirty="0">
                <a:latin typeface="Constantia"/>
                <a:cs typeface="Constantia"/>
              </a:rPr>
              <a:t>О</a:t>
            </a:r>
            <a:r>
              <a:rPr sz="750" spc="15" dirty="0">
                <a:latin typeface="Constantia"/>
                <a:cs typeface="Constantia"/>
              </a:rPr>
              <a:t>Б</a:t>
            </a:r>
            <a:r>
              <a:rPr sz="750" spc="5" dirty="0">
                <a:latin typeface="Constantia"/>
                <a:cs typeface="Constantia"/>
              </a:rPr>
              <a:t>РАЗ</a:t>
            </a:r>
            <a:r>
              <a:rPr sz="750" dirty="0">
                <a:latin typeface="Constantia"/>
                <a:cs typeface="Constantia"/>
              </a:rPr>
              <a:t>О</a:t>
            </a:r>
            <a:r>
              <a:rPr sz="750" spc="5" dirty="0">
                <a:latin typeface="Constantia"/>
                <a:cs typeface="Constantia"/>
              </a:rPr>
              <a:t>ВА</a:t>
            </a:r>
            <a:r>
              <a:rPr sz="750" spc="10" dirty="0">
                <a:latin typeface="Constantia"/>
                <a:cs typeface="Constantia"/>
              </a:rPr>
              <a:t>Н</a:t>
            </a:r>
            <a:r>
              <a:rPr sz="750" spc="5" dirty="0">
                <a:latin typeface="Constantia"/>
                <a:cs typeface="Constantia"/>
              </a:rPr>
              <a:t>И</a:t>
            </a:r>
            <a:r>
              <a:rPr sz="750" spc="10" dirty="0">
                <a:latin typeface="Constantia"/>
                <a:cs typeface="Constantia"/>
              </a:rPr>
              <a:t>Е</a:t>
            </a:r>
            <a:endParaRPr sz="75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tabLst>
                <a:tab pos="301625" algn="l"/>
              </a:tabLst>
            </a:pPr>
            <a:r>
              <a:rPr sz="700" spc="-295" dirty="0">
                <a:solidFill>
                  <a:srgbClr val="0AD0D9"/>
                </a:solidFill>
                <a:latin typeface="Microsoft Sans Serif"/>
                <a:cs typeface="Microsoft Sans Serif"/>
              </a:rPr>
              <a:t></a:t>
            </a:r>
            <a:r>
              <a:rPr sz="700" spc="-295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750" spc="5" dirty="0">
                <a:latin typeface="Constantia"/>
                <a:cs typeface="Constantia"/>
              </a:rPr>
              <a:t>216</a:t>
            </a:r>
            <a:r>
              <a:rPr sz="750" spc="-40" dirty="0">
                <a:latin typeface="Constantia"/>
                <a:cs typeface="Constantia"/>
              </a:rPr>
              <a:t> </a:t>
            </a:r>
            <a:r>
              <a:rPr sz="750" dirty="0">
                <a:latin typeface="Constantia"/>
                <a:cs typeface="Constantia"/>
              </a:rPr>
              <a:t>201,4</a:t>
            </a:r>
            <a:endParaRPr sz="750">
              <a:latin typeface="Constantia"/>
              <a:cs typeface="Constantia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914280" y="6597650"/>
            <a:ext cx="623570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  <a:tabLst>
                <a:tab pos="301625" algn="l"/>
              </a:tabLst>
            </a:pPr>
            <a:r>
              <a:rPr sz="700" spc="-295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endParaRPr sz="750">
              <a:latin typeface="Constantia"/>
              <a:cs typeface="Constantia"/>
            </a:endParaRPr>
          </a:p>
        </p:txBody>
      </p:sp>
      <p:graphicFrame>
        <p:nvGraphicFramePr>
          <p:cNvPr id="210" name="object 210"/>
          <p:cNvGraphicFramePr>
            <a:graphicFrameLocks noGrp="1"/>
          </p:cNvGraphicFramePr>
          <p:nvPr/>
        </p:nvGraphicFramePr>
        <p:xfrm>
          <a:off x="622300" y="1949450"/>
          <a:ext cx="9448801" cy="50455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0902"/>
                <a:gridCol w="2108898"/>
                <a:gridCol w="1752600"/>
                <a:gridCol w="1676401"/>
              </a:tblGrid>
              <a:tr h="567880">
                <a:tc>
                  <a:txBody>
                    <a:bodyPr/>
                    <a:lstStyle/>
                    <a:p>
                      <a:pPr marR="4064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sz="1400" b="1" spc="-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dirty="0">
                          <a:latin typeface="Times New Roman" pitchFamily="18" charset="0"/>
                          <a:cs typeface="Times New Roman" pitchFamily="18" charset="0"/>
                        </a:rPr>
                        <a:t>показателей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42875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751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400" b="1" spc="-5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4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400" b="1" spc="-85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2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12395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400" b="1" spc="-5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4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400" b="1" spc="-95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2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12395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400" b="1" spc="-5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4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sz="1400" b="1" spc="-95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2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12395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03748">
                <a:tc>
                  <a:txBody>
                    <a:bodyPr/>
                    <a:lstStyle/>
                    <a:p>
                      <a:pPr marL="108000" marR="43180"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400" b="0" spc="-1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sz="1400" b="0" spc="-2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0" dirty="0"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922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7540" algn="r"/>
                        </a:tabLs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8664,5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7540" algn="r"/>
                        </a:tabLs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7044,3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7540" algn="r"/>
                        </a:tabLs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7127,3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D5EA"/>
                    </a:solidFill>
                  </a:tcPr>
                </a:tc>
              </a:tr>
              <a:tr h="495473">
                <a:tc>
                  <a:txBody>
                    <a:bodyPr/>
                    <a:lstStyle/>
                    <a:p>
                      <a:pPr marL="108000" marR="44450" algn="l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400" b="0" spc="-1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sz="1400" b="0" spc="-5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0" dirty="0">
                          <a:latin typeface="Times New Roman" pitchFamily="18" charset="0"/>
                          <a:cs typeface="Times New Roman" pitchFamily="18" charset="0"/>
                        </a:rPr>
                        <a:t>ОБОРОНА</a:t>
                      </a:r>
                      <a:endParaRPr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414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153,5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168,7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184,2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EBF5"/>
                    </a:solidFill>
                  </a:tcPr>
                </a:tc>
              </a:tr>
              <a:tr h="495473">
                <a:tc>
                  <a:txBody>
                    <a:bodyPr/>
                    <a:lstStyle/>
                    <a:p>
                      <a:pPr marL="108000" marR="44450" algn="l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БЕЗОПАСНОСТЬ И    ПРАВООХРАНИТЕЛЬНАЯ ДЕЯТЕЛЬНОСТЬ</a:t>
                      </a:r>
                      <a:endParaRPr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4140" marB="0"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28,8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30,0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31,3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D5EA"/>
                    </a:solidFill>
                  </a:tcPr>
                </a:tc>
              </a:tr>
              <a:tr h="497540">
                <a:tc>
                  <a:txBody>
                    <a:bodyPr/>
                    <a:lstStyle/>
                    <a:p>
                      <a:pPr marL="108000" marR="44450" algn="l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400" b="0" spc="-1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sz="1400" b="0" spc="3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0" spc="-5" dirty="0">
                          <a:latin typeface="Times New Roman" pitchFamily="18" charset="0"/>
                          <a:cs typeface="Times New Roman" pitchFamily="18" charset="0"/>
                        </a:rPr>
                        <a:t>ХОЗЯЙСТВО</a:t>
                      </a:r>
                      <a:endParaRPr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414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503,0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859,7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831,5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EBF5"/>
                    </a:solidFill>
                  </a:tcPr>
                </a:tc>
              </a:tr>
              <a:tr h="433409">
                <a:tc>
                  <a:txBody>
                    <a:bodyPr/>
                    <a:lstStyle/>
                    <a:p>
                      <a:pPr marL="108000" marR="44450" algn="l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lang="ru-RU" sz="1400" b="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0" spc="-2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r>
                        <a:rPr sz="1400" b="0" spc="-20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sz="1400" b="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0" spc="-20" dirty="0">
                          <a:latin typeface="Times New Roman" pitchFamily="18" charset="0"/>
                          <a:cs typeface="Times New Roman" pitchFamily="18" charset="0"/>
                        </a:rPr>
                        <a:t>КИНЕМАТОГРАФИЯ</a:t>
                      </a:r>
                      <a:endParaRPr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4140" marB="0"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9959,2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4579,9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3641,9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D5EA"/>
                    </a:solidFill>
                  </a:tcPr>
                </a:tc>
              </a:tr>
              <a:tr h="495473">
                <a:tc>
                  <a:txBody>
                    <a:bodyPr/>
                    <a:lstStyle/>
                    <a:p>
                      <a:pPr marL="108000" algn="l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400" b="0" spc="5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r>
                        <a:rPr sz="1400" b="0" spc="1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0" spc="5" dirty="0">
                          <a:latin typeface="Times New Roman" pitchFamily="18" charset="0"/>
                          <a:cs typeface="Times New Roman" pitchFamily="18" charset="0"/>
                        </a:rPr>
                        <a:t>ПОЛИТИКА</a:t>
                      </a:r>
                      <a:endParaRPr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414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272,1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272,1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272,1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EBF5"/>
                    </a:solidFill>
                  </a:tcPr>
                </a:tc>
              </a:tr>
              <a:tr h="497540">
                <a:tc>
                  <a:txBody>
                    <a:bodyPr/>
                    <a:lstStyle/>
                    <a:p>
                      <a:pPr marL="108000" marR="46355" algn="l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0" spc="-3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</a:t>
                      </a:r>
                      <a:r>
                        <a:rPr sz="1400" b="0" spc="-5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0" spc="-25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r>
                        <a:rPr sz="1400" b="0" spc="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0" spc="-5" dirty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400" b="0" spc="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0" spc="-5" dirty="0">
                          <a:latin typeface="Times New Roman" pitchFamily="18" charset="0"/>
                          <a:cs typeface="Times New Roman" pitchFamily="18" charset="0"/>
                        </a:rPr>
                        <a:t>СПОРТ</a:t>
                      </a:r>
                      <a:endParaRPr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6670" marB="0"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80"/>
                        </a:lnSpc>
                        <a:spcBef>
                          <a:spcPts val="225"/>
                        </a:spcBef>
                      </a:pPr>
                      <a:r>
                        <a:rPr lang="ru-RU" sz="1400" b="0" spc="1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8575" marB="0"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80"/>
                        </a:lnSpc>
                        <a:spcBef>
                          <a:spcPts val="225"/>
                        </a:spcBef>
                      </a:pPr>
                      <a:r>
                        <a:rPr lang="ru-RU" sz="1400" b="0" spc="1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8575" marB="0"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ts val="1480"/>
                        </a:lnSpc>
                        <a:spcBef>
                          <a:spcPts val="225"/>
                        </a:spcBef>
                      </a:pPr>
                      <a:r>
                        <a:rPr lang="ru-RU" sz="1400" b="0" spc="1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8575" marB="0" anchor="ctr">
                    <a:solidFill>
                      <a:srgbClr val="CCD5EA"/>
                    </a:solidFill>
                  </a:tcPr>
                </a:tc>
              </a:tr>
              <a:tr h="356865">
                <a:tc>
                  <a:txBody>
                    <a:bodyPr/>
                    <a:lstStyle/>
                    <a:p>
                      <a:pPr marL="108000" marR="46355" algn="l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667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80"/>
                        </a:lnSpc>
                        <a:spcBef>
                          <a:spcPts val="225"/>
                        </a:spcBef>
                      </a:pPr>
                      <a:r>
                        <a:rPr lang="ru-RU" sz="1400" b="0" spc="10" dirty="0" smtClean="0"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8575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80"/>
                        </a:lnSpc>
                        <a:spcBef>
                          <a:spcPts val="225"/>
                        </a:spcBef>
                      </a:pPr>
                      <a:r>
                        <a:rPr lang="ru-RU" sz="1400" b="0" spc="1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8575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ts val="1480"/>
                        </a:lnSpc>
                        <a:spcBef>
                          <a:spcPts val="225"/>
                        </a:spcBef>
                      </a:pPr>
                      <a:r>
                        <a:rPr lang="ru-RU" sz="1400" b="0" spc="1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8575" marB="0" anchor="ctr">
                    <a:solidFill>
                      <a:srgbClr val="E7EBF5"/>
                    </a:solidFill>
                  </a:tcPr>
                </a:tc>
              </a:tr>
              <a:tr h="356865">
                <a:tc>
                  <a:txBody>
                    <a:bodyPr/>
                    <a:lstStyle/>
                    <a:p>
                      <a:pPr marR="4635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667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80"/>
                        </a:lnSpc>
                        <a:spcBef>
                          <a:spcPts val="225"/>
                        </a:spcBef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19609,7</a:t>
                      </a:r>
                      <a:endParaRPr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857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80"/>
                        </a:lnSpc>
                        <a:spcBef>
                          <a:spcPts val="225"/>
                        </a:spcBef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12974,7</a:t>
                      </a:r>
                      <a:endParaRPr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857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ts val="1480"/>
                        </a:lnSpc>
                        <a:spcBef>
                          <a:spcPts val="225"/>
                        </a:spcBef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12108,3</a:t>
                      </a:r>
                      <a:endParaRPr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857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0" name="object 230"/>
          <p:cNvSpPr/>
          <p:nvPr/>
        </p:nvSpPr>
        <p:spPr>
          <a:xfrm>
            <a:off x="315349" y="6095"/>
            <a:ext cx="10063480" cy="7543800"/>
          </a:xfrm>
          <a:custGeom>
            <a:avLst/>
            <a:gdLst/>
            <a:ahLst/>
            <a:cxnLst/>
            <a:rect l="l" t="t" r="r" b="b"/>
            <a:pathLst>
              <a:path w="10063480" h="7543800">
                <a:moveTo>
                  <a:pt x="0" y="0"/>
                </a:moveTo>
                <a:lnTo>
                  <a:pt x="0" y="7543799"/>
                </a:lnTo>
                <a:lnTo>
                  <a:pt x="10062971" y="7543799"/>
                </a:lnTo>
                <a:lnTo>
                  <a:pt x="10062971" y="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922</Words>
  <Application>Microsoft Office PowerPoint</Application>
  <PresentationFormat>Произвольный</PresentationFormat>
  <Paragraphs>298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УВАЖАЕМЫЕ ЖИТЕЛИ КОРМОВСКОГО СЕЛЬСКОГО ПОСЕЛЕНИЯ!</vt:lpstr>
      <vt:lpstr>ЧТО ТАКОЕ БЮДЖЕТ ДЛЯ ГРАЖДАН</vt:lpstr>
      <vt:lpstr>ЧТО ТАКОЕ БЮДЖЕТ?</vt:lpstr>
      <vt:lpstr>ЭТАПЫ БЮДЖЕТНОГО ПРОЦЕССА</vt:lpstr>
      <vt:lpstr>ОСНОВА ДЛЯ ФОРМИРОВАНИЯ ПРОЕКТА БЮДЖЕТА НА 2024 - 2026 ГОДЫ </vt:lpstr>
      <vt:lpstr>Основные характеристики бюджета Кормовского сельского поселения Ремонтненского района на 2024-2026 годы</vt:lpstr>
      <vt:lpstr>Структура доходов бюджета Кормовского сельского поселения Ремонтненского района на 2024 - 2026 годы</vt:lpstr>
      <vt:lpstr>Структура расходов бюджета Кормовского сельского поселения Ремонтненского района на 2024 - 2026 годы</vt:lpstr>
      <vt:lpstr>Муниципальные программы Кормовского сельского поселения на 2024 – 2026 годы</vt:lpstr>
      <vt:lpstr>Слайд 11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2023 проект</dc:title>
  <dc:creator>.</dc:creator>
  <cp:lastModifiedBy>1</cp:lastModifiedBy>
  <cp:revision>119</cp:revision>
  <dcterms:created xsi:type="dcterms:W3CDTF">2023-06-28T08:52:50Z</dcterms:created>
  <dcterms:modified xsi:type="dcterms:W3CDTF">2024-01-19T08:25:25Z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2022-11-30T00:00:00Z</vt:filetime>
  </property>
  <property fmtid="{D5CDD505-2E9C-101B-9397-08002B2CF9AE}" pid="3" name="Creator">
    <vt:lpwstr>Bullzip PDF Printer (10.13.0.2368)</vt:lpwstr>
  </property>
  <property fmtid="{D5CDD505-2E9C-101B-9397-08002B2CF9AE}" pid="4" name="LastSaved">
    <vt:filetime>2023-06-28T00:00:00Z</vt:filetime>
  </property>
</Properties>
</file>