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352" r:id="rId2"/>
    <p:sldId id="277" r:id="rId3"/>
    <p:sldId id="347" r:id="rId4"/>
    <p:sldId id="302" r:id="rId5"/>
    <p:sldId id="304" r:id="rId6"/>
    <p:sldId id="303" r:id="rId7"/>
    <p:sldId id="305" r:id="rId8"/>
    <p:sldId id="348" r:id="rId9"/>
    <p:sldId id="349" r:id="rId10"/>
    <p:sldId id="350" r:id="rId11"/>
    <p:sldId id="337" r:id="rId12"/>
    <p:sldId id="338" r:id="rId13"/>
    <p:sldId id="339" r:id="rId14"/>
    <p:sldId id="340" r:id="rId15"/>
    <p:sldId id="327" r:id="rId16"/>
    <p:sldId id="298" r:id="rId17"/>
    <p:sldId id="353" r:id="rId18"/>
  </p:sldIdLst>
  <p:sldSz cx="9144000" cy="6858000" type="screen4x3"/>
  <p:notesSz cx="6669088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FFCC00"/>
    <a:srgbClr val="FFFFCC"/>
    <a:srgbClr val="FFCC66"/>
    <a:srgbClr val="FFFFFF"/>
    <a:srgbClr val="66CCFF"/>
    <a:srgbClr val="CC0000"/>
    <a:srgbClr val="993300"/>
    <a:srgbClr val="000099"/>
    <a:srgbClr val="00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 autoAdjust="0"/>
    <p:restoredTop sz="91400" autoAdjust="0"/>
  </p:normalViewPr>
  <p:slideViewPr>
    <p:cSldViewPr>
      <p:cViewPr>
        <p:scale>
          <a:sx n="80" d="100"/>
          <a:sy n="80" d="100"/>
        </p:scale>
        <p:origin x="-594" y="-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4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fld id="{5A7D708E-AD7F-4C93-B7E2-3D3EA3DB7352}" type="datetimeFigureOut">
              <a:rPr lang="ru-RU" altLang="ru-RU"/>
              <a:pPr>
                <a:defRPr/>
              </a:pPr>
              <a:t>07.07.2023</a:t>
            </a:fld>
            <a:endParaRPr lang="ru-RU" altLang="ru-RU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fld id="{894FA2C0-0890-46CA-B7D5-4C72B36679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6548769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fld id="{3D2CD0D2-2289-49C1-9FF4-F1A56C99E8E9}" type="datetimeFigureOut">
              <a:rPr lang="ru-RU" altLang="ru-RU"/>
              <a:pPr>
                <a:defRPr/>
              </a:pPr>
              <a:t>07.07.2023</a:t>
            </a:fld>
            <a:endParaRPr lang="ru-RU" altLang="ru-RU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 smtClean="0"/>
              <a:t>Образец текста</a:t>
            </a:r>
          </a:p>
          <a:p>
            <a:pPr lvl="1"/>
            <a:r>
              <a:rPr lang="ru-RU" altLang="ru-RU" noProof="0" smtClean="0"/>
              <a:t>Второй уровень</a:t>
            </a:r>
          </a:p>
          <a:p>
            <a:pPr lvl="2"/>
            <a:r>
              <a:rPr lang="ru-RU" altLang="ru-RU" noProof="0" smtClean="0"/>
              <a:t>Третий уровень</a:t>
            </a:r>
          </a:p>
          <a:p>
            <a:pPr lvl="3"/>
            <a:r>
              <a:rPr lang="ru-RU" altLang="ru-RU" noProof="0" smtClean="0"/>
              <a:t>Четвертый уровень</a:t>
            </a:r>
          </a:p>
          <a:p>
            <a:pPr lvl="4"/>
            <a:r>
              <a:rPr lang="ru-RU" altLang="ru-RU" noProof="0" smtClean="0"/>
              <a:t>Пятый уровень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fld id="{60B68222-2A7F-416B-8F88-7F0A1689F1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523113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0900" y="744538"/>
            <a:ext cx="4964113" cy="3722687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8050"/>
            <a:ext cx="5335588" cy="4465638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1C57D-F771-4DFB-8AEF-D1F5D15A1847}" type="datetimeFigureOut">
              <a:rPr lang="ru-RU" altLang="ru-RU"/>
              <a:pPr>
                <a:defRPr/>
              </a:pPr>
              <a:t>07.07.2023</a:t>
            </a:fld>
            <a:endParaRPr lang="ru-RU" alt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E1CB4-96B8-49B3-9D2B-5C6B24A669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61083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165D0-C784-4A32-ACA8-A0E6D6B97087}" type="datetimeFigureOut">
              <a:rPr lang="ru-RU" altLang="ru-RU"/>
              <a:pPr>
                <a:defRPr/>
              </a:pPr>
              <a:t>07.07.2023</a:t>
            </a:fld>
            <a:endParaRPr lang="ru-RU" alt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3B25A-FA07-4864-869E-73CD4CE43B5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695507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4D2C9-462F-4D3B-B73B-86CA12A9843E}" type="datetimeFigureOut">
              <a:rPr lang="ru-RU" altLang="ru-RU"/>
              <a:pPr>
                <a:defRPr/>
              </a:pPr>
              <a:t>07.07.2023</a:t>
            </a:fld>
            <a:endParaRPr lang="ru-RU" alt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86384-6DD0-4C38-96B8-473E1A96141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79541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708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08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B10A7-6B34-4B32-A894-D76ECD734539}" type="datetimeFigureOut">
              <a:rPr lang="ru-RU" altLang="ru-RU"/>
              <a:pPr>
                <a:defRPr/>
              </a:pPr>
              <a:t>07.07.2023</a:t>
            </a:fld>
            <a:endParaRPr lang="ru-RU" alt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AA2BB-039A-4272-B35E-DA46D86E37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571955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60340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41BBB-A379-4109-AEE4-05ABD652DBEE}" type="datetimeFigureOut">
              <a:rPr lang="ru-RU" altLang="ru-RU"/>
              <a:pPr>
                <a:defRPr/>
              </a:pPr>
              <a:t>07.07.2023</a:t>
            </a:fld>
            <a:endParaRPr lang="ru-RU" alt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FF2A6-EF2E-4A51-B3AA-36EBF81AE72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3603483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5E0F8-6010-4A81-BC60-DD96F5B48019}" type="datetimeFigureOut">
              <a:rPr lang="ru-RU" altLang="ru-RU"/>
              <a:pPr>
                <a:defRPr/>
              </a:pPr>
              <a:t>07.07.2023</a:t>
            </a:fld>
            <a:endParaRPr lang="ru-RU" alt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24DF1-8808-41B3-A146-3C7331A044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085803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1821F-A090-4BD4-8B7D-85EC16332C4D}" type="datetimeFigureOut">
              <a:rPr lang="ru-RU" altLang="ru-RU"/>
              <a:pPr>
                <a:defRPr/>
              </a:pPr>
              <a:t>07.07.2023</a:t>
            </a:fld>
            <a:endParaRPr lang="ru-RU" alt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BF299-B67F-4F13-A89E-653FD4D7FED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922583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9F272-6131-4420-849D-D1E4CBEA645D}" type="datetimeFigureOut">
              <a:rPr lang="ru-RU" altLang="ru-RU"/>
              <a:pPr>
                <a:defRPr/>
              </a:pPr>
              <a:t>07.07.2023</a:t>
            </a:fld>
            <a:endParaRPr lang="ru-RU" alt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CC92E-DC2D-467D-A252-CEF1A9E63D4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289336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C47ED-03A8-4D10-9C63-4793CB6266F5}" type="datetimeFigureOut">
              <a:rPr lang="ru-RU" altLang="ru-RU"/>
              <a:pPr>
                <a:defRPr/>
              </a:pPr>
              <a:t>07.07.2023</a:t>
            </a:fld>
            <a:endParaRPr lang="ru-RU" alt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A479B-FBA5-4BA4-B56B-AA8989FF912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825612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8C581-4558-40DF-AFB3-0F9CE0C43DE0}" type="datetimeFigureOut">
              <a:rPr lang="ru-RU" altLang="ru-RU"/>
              <a:pPr>
                <a:defRPr/>
              </a:pPr>
              <a:t>07.07.2023</a:t>
            </a:fld>
            <a:endParaRPr lang="ru-RU" alt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4E671-8ADE-441A-A876-579228D115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791442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F4B53-ECF1-40CA-8D96-4F822A7310A8}" type="datetimeFigureOut">
              <a:rPr lang="ru-RU" altLang="ru-RU"/>
              <a:pPr>
                <a:defRPr/>
              </a:pPr>
              <a:t>07.07.2023</a:t>
            </a:fld>
            <a:endParaRPr lang="ru-RU" alt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FFA8A-8C8F-4595-B5E0-09AC78A17A9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648383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28727-70F2-4BD1-A04C-9DF43715B52E}" type="datetimeFigureOut">
              <a:rPr lang="ru-RU" altLang="ru-RU"/>
              <a:pPr>
                <a:defRPr/>
              </a:pPr>
              <a:t>07.07.2023</a:t>
            </a:fld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AF3D5-4813-4B0B-AB96-6AA4E1FA1F9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193738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E889C-F835-40AF-B033-EFC53FE1DFE1}" type="datetimeFigureOut">
              <a:rPr lang="ru-RU" altLang="ru-RU"/>
              <a:pPr>
                <a:defRPr/>
              </a:pPr>
              <a:t>07.07.2023</a:t>
            </a:fld>
            <a:endParaRPr lang="ru-RU" alt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6BB72-435D-4AEE-A487-A1510985997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925725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D8772-E48E-4A73-B130-168B40616261}" type="datetimeFigureOut">
              <a:rPr lang="ru-RU" altLang="ru-RU"/>
              <a:pPr>
                <a:defRPr/>
              </a:pPr>
              <a:t>07.07.2023</a:t>
            </a:fld>
            <a:endParaRPr lang="ru-RU" alt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7F97F-0A2A-4A4D-AF35-429BD146728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841343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31" tIns="45715" rIns="91431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 bwMode="auto">
          <a:xfrm>
            <a:off x="457200" y="6416675"/>
            <a:ext cx="21336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00000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fld id="{3679AC2A-7523-45EF-9F07-A49700D5C795}" type="datetimeFigureOut">
              <a:rPr lang="ru-RU" altLang="ru-RU"/>
              <a:pPr>
                <a:defRPr/>
              </a:pPr>
              <a:t>07.07.2023</a:t>
            </a:fld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 bwMode="auto"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0" tIns="45715" rIns="0" bIns="45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fld id="{7B192284-5580-45B8-8B4E-7E12DF587F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onstant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onstant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onstant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onstant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onstant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onstant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onstant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onstantia" pitchFamily="18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214313" y="295275"/>
            <a:ext cx="864235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ru-RU" altLang="ru-RU" sz="2400" dirty="0">
              <a:latin typeface="Constantia" pitchFamily="18" charset="0"/>
            </a:endParaRP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250825" y="3214687"/>
            <a:ext cx="8569325" cy="169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5" rIns="91431" bIns="45715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ru-RU" altLang="ru-RU" sz="2000" b="1" dirty="0">
              <a:solidFill>
                <a:srgbClr val="9A3130"/>
              </a:solidFill>
            </a:endParaRPr>
          </a:p>
          <a:p>
            <a:pPr algn="ctr" eaLnBrk="1" hangingPunct="1"/>
            <a:r>
              <a:rPr lang="ru-RU" sz="3200" dirty="0" smtClean="0">
                <a:cs typeface="Times New Roman" pitchFamily="18" charset="0"/>
              </a:rPr>
              <a:t>БЮДЖЕТ ДЛЯ ГРАЖДАН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ru-RU" sz="3200" dirty="0" smtClean="0">
                <a:cs typeface="Times New Roman" pitchFamily="18" charset="0"/>
              </a:rPr>
              <a:t>на 2023 год и на плановый период 2024 и 2025 годов</a:t>
            </a:r>
            <a:endParaRPr lang="ru-RU" altLang="ru-RU" sz="3200" b="1" dirty="0"/>
          </a:p>
          <a:p>
            <a:pPr algn="r" eaLnBrk="1" hangingPunct="1"/>
            <a:endParaRPr lang="ru-RU" altLang="ru-RU" sz="2000" b="1" dirty="0">
              <a:solidFill>
                <a:srgbClr val="0066CC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28992" y="500043"/>
            <a:ext cx="39290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Муниципальное образование «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Кормовское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сельское поселение»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Параметры бюджета </a:t>
            </a:r>
            <a:r>
              <a:rPr lang="ru-RU" altLang="ru-RU" sz="24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Кормовского</a:t>
            </a:r>
            <a:r>
              <a:rPr lang="ru-RU" altLang="ru-RU" sz="24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сельского поселения </a:t>
            </a:r>
            <a:r>
              <a:rPr lang="ru-RU" altLang="ru-RU" sz="24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Ремонтненского</a:t>
            </a:r>
            <a:r>
              <a:rPr lang="ru-RU" altLang="ru-RU" sz="24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района на 2025 год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8"/>
          <p:cNvGrpSpPr>
            <a:grpSpLocks noGrp="1"/>
          </p:cNvGrpSpPr>
          <p:nvPr>
            <p:ph idx="1"/>
          </p:nvPr>
        </p:nvGrpSpPr>
        <p:grpSpPr bwMode="auto">
          <a:xfrm>
            <a:off x="428596" y="1928802"/>
            <a:ext cx="3713706" cy="2357454"/>
            <a:chOff x="547" y="890"/>
            <a:chExt cx="1651" cy="549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547" y="890"/>
              <a:ext cx="1651" cy="54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CC66"/>
                </a:gs>
                <a:gs pos="100000">
                  <a:srgbClr val="FFFFC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ru-RU" altLang="ru-RU" sz="2400" dirty="0" smtClean="0"/>
                <a:t>Доходы</a:t>
              </a:r>
            </a:p>
            <a:p>
              <a:pPr algn="ctr" eaLnBrk="1" hangingPunct="1"/>
              <a:r>
                <a:rPr lang="ru-RU" altLang="ru-RU" sz="2400" dirty="0" smtClean="0"/>
                <a:t>10692,0</a:t>
              </a:r>
            </a:p>
            <a:p>
              <a:pPr algn="ctr" eaLnBrk="1" hangingPunct="1"/>
              <a:r>
                <a:rPr lang="ru-RU" altLang="ru-RU" sz="2400" dirty="0" smtClean="0"/>
                <a:t>тыс. рублей</a:t>
              </a:r>
              <a:endParaRPr lang="ru-RU" altLang="ru-RU" sz="2400" dirty="0"/>
            </a:p>
          </p:txBody>
        </p:sp>
        <p:sp>
          <p:nvSpPr>
            <p:cNvPr id="6" name="WordArt 5"/>
            <p:cNvSpPr>
              <a:spLocks noChangeArrowheads="1" noChangeShapeType="1" noTextEdit="1"/>
            </p:cNvSpPr>
            <p:nvPr/>
          </p:nvSpPr>
          <p:spPr bwMode="auto">
            <a:xfrm>
              <a:off x="657" y="1026"/>
              <a:ext cx="1497" cy="41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ru-RU" sz="24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endParaRPr>
            </a:p>
          </p:txBody>
        </p:sp>
      </p:grpSp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5143505" y="1928802"/>
            <a:ext cx="3568696" cy="235745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66"/>
              </a:gs>
              <a:gs pos="100000">
                <a:srgbClr val="FFFF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altLang="ru-RU" sz="2400" dirty="0" smtClean="0"/>
              <a:t>Расходы</a:t>
            </a:r>
          </a:p>
          <a:p>
            <a:pPr algn="ctr" eaLnBrk="1" hangingPunct="1"/>
            <a:r>
              <a:rPr lang="ru-RU" altLang="ru-RU" sz="2400" dirty="0" smtClean="0"/>
              <a:t>10692,0</a:t>
            </a:r>
          </a:p>
          <a:p>
            <a:pPr algn="ctr" eaLnBrk="1" hangingPunct="1"/>
            <a:r>
              <a:rPr lang="ru-RU" altLang="ru-RU" sz="2400" dirty="0" smtClean="0"/>
              <a:t>тыс. рублей</a:t>
            </a:r>
            <a:endParaRPr lang="ru-RU" altLang="ru-RU" sz="2400" dirty="0"/>
          </a:p>
        </p:txBody>
      </p:sp>
      <p:sp>
        <p:nvSpPr>
          <p:cNvPr id="10" name="WordArt 16"/>
          <p:cNvSpPr>
            <a:spLocks noChangeArrowheads="1" noChangeShapeType="1" noTextEdit="1"/>
          </p:cNvSpPr>
          <p:nvPr/>
        </p:nvSpPr>
        <p:spPr bwMode="auto">
          <a:xfrm>
            <a:off x="3143240" y="4500570"/>
            <a:ext cx="3000396" cy="12858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333300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Скругленный прямоугольник 1"/>
          <p:cNvGrpSpPr>
            <a:grpSpLocks/>
          </p:cNvGrpSpPr>
          <p:nvPr/>
        </p:nvGrpSpPr>
        <p:grpSpPr bwMode="auto">
          <a:xfrm>
            <a:off x="212725" y="55563"/>
            <a:ext cx="8737600" cy="854075"/>
            <a:chOff x="73" y="88"/>
            <a:chExt cx="5564" cy="538"/>
          </a:xfrm>
        </p:grpSpPr>
        <p:pic>
          <p:nvPicPr>
            <p:cNvPr id="17489" name="Скругленный прямоугольник 1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" y="88"/>
              <a:ext cx="5564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90" name="Text Box 6"/>
            <p:cNvSpPr txBox="1">
              <a:spLocks noChangeArrowheads="1"/>
            </p:cNvSpPr>
            <p:nvPr/>
          </p:nvSpPr>
          <p:spPr bwMode="auto">
            <a:xfrm>
              <a:off x="133" y="184"/>
              <a:ext cx="544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1" tIns="45715" rIns="91431" bIns="45715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ru-RU" altLang="ru-RU" sz="3600">
                  <a:latin typeface="Constantia" pitchFamily="18" charset="0"/>
                </a:rPr>
                <a:t>Структура доходов бюджета</a:t>
              </a:r>
            </a:p>
          </p:txBody>
        </p:sp>
      </p:grpSp>
      <p:sp>
        <p:nvSpPr>
          <p:cNvPr id="17411" name="Control 8"/>
          <p:cNvSpPr>
            <a:spLocks noRot="1" noChangeArrowheads="1" noChangeShapeType="1" noTextEdit="1"/>
          </p:cNvSpPr>
          <p:nvPr/>
        </p:nvSpPr>
        <p:spPr bwMode="auto">
          <a:xfrm>
            <a:off x="7059613" y="1328738"/>
            <a:ext cx="2257425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2" name="Control 7"/>
          <p:cNvSpPr>
            <a:spLocks noRot="1" noChangeArrowheads="1" noChangeShapeType="1" noTextEdit="1"/>
          </p:cNvSpPr>
          <p:nvPr/>
        </p:nvSpPr>
        <p:spPr bwMode="auto">
          <a:xfrm>
            <a:off x="6992938" y="4224338"/>
            <a:ext cx="2333625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3" name="Control 493"/>
          <p:cNvSpPr>
            <a:spLocks noRot="1" noChangeArrowheads="1" noChangeShapeType="1" noTextEdit="1"/>
          </p:cNvSpPr>
          <p:nvPr/>
        </p:nvSpPr>
        <p:spPr bwMode="auto">
          <a:xfrm>
            <a:off x="7037388" y="1682750"/>
            <a:ext cx="2257425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4" name="Control 492"/>
          <p:cNvSpPr>
            <a:spLocks noRot="1" noChangeArrowheads="1" noChangeShapeType="1" noTextEdit="1"/>
          </p:cNvSpPr>
          <p:nvPr/>
        </p:nvSpPr>
        <p:spPr bwMode="auto">
          <a:xfrm>
            <a:off x="6970713" y="4575175"/>
            <a:ext cx="2333625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6474" name="Group 90"/>
          <p:cNvGraphicFramePr>
            <a:graphicFrameLocks noGrp="1"/>
          </p:cNvGraphicFramePr>
          <p:nvPr/>
        </p:nvGraphicFramePr>
        <p:xfrm>
          <a:off x="357157" y="1357297"/>
          <a:ext cx="8501123" cy="4286280"/>
        </p:xfrm>
        <a:graphic>
          <a:graphicData uri="http://schemas.openxmlformats.org/drawingml/2006/table">
            <a:tbl>
              <a:tblPr/>
              <a:tblGrid>
                <a:gridCol w="4500595">
                  <a:extLst>
                    <a:ext uri="{9D8B030D-6E8A-4147-A177-3AD203B41FA5}"/>
                  </a:extLst>
                </a:gridCol>
                <a:gridCol w="1428760">
                  <a:extLst>
                    <a:ext uri="{9D8B030D-6E8A-4147-A177-3AD203B41FA5}"/>
                  </a:extLst>
                </a:gridCol>
                <a:gridCol w="1357322">
                  <a:extLst>
                    <a:ext uri="{9D8B030D-6E8A-4147-A177-3AD203B41FA5}"/>
                  </a:extLst>
                </a:gridCol>
                <a:gridCol w="1214446">
                  <a:extLst>
                    <a:ext uri="{9D8B030D-6E8A-4147-A177-3AD203B41FA5}"/>
                  </a:extLst>
                </a:gridCol>
              </a:tblGrid>
              <a:tr h="40771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91438" marR="91438" marT="45741" marB="457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</a:p>
                  </a:txBody>
                  <a:tcPr marL="91438" marR="91438" marT="45741" marB="457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</a:p>
                  </a:txBody>
                  <a:tcPr marL="91438" marR="91438" marT="45741" marB="457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 год</a:t>
                      </a:r>
                    </a:p>
                  </a:txBody>
                  <a:tcPr marL="91438" marR="91438" marT="45741" marB="457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821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</a:p>
                  </a:txBody>
                  <a:tcPr marL="91438" marR="91438" marT="45741" marB="457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2308,0</a:t>
                      </a:r>
                    </a:p>
                  </a:txBody>
                  <a:tcPr marL="91438" marR="91438" marT="45741" marB="457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2352,2</a:t>
                      </a:r>
                    </a:p>
                  </a:txBody>
                  <a:tcPr marL="91438" marR="91438" marT="45741" marB="457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2398,3</a:t>
                      </a:r>
                    </a:p>
                  </a:txBody>
                  <a:tcPr marL="91438" marR="91438" marT="45741" marB="457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821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</a:p>
                  </a:txBody>
                  <a:tcPr marL="91438" marR="91438" marT="45741" marB="457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17,3</a:t>
                      </a:r>
                    </a:p>
                  </a:txBody>
                  <a:tcPr marL="91438" marR="91438" marT="45741" marB="457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12,8</a:t>
                      </a:r>
                    </a:p>
                  </a:txBody>
                  <a:tcPr marL="91438" marR="91438" marT="45741" marB="457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13,3</a:t>
                      </a:r>
                    </a:p>
                  </a:txBody>
                  <a:tcPr marL="91438" marR="91438" marT="45741" marB="457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8374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91438" marR="91438" marT="45741" marB="457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12878,9</a:t>
                      </a:r>
                    </a:p>
                  </a:txBody>
                  <a:tcPr marL="91438" marR="91438" marT="45741" marB="457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9180,5</a:t>
                      </a:r>
                    </a:p>
                  </a:txBody>
                  <a:tcPr marL="91438" marR="91438" marT="45741" marB="457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8280,4</a:t>
                      </a:r>
                    </a:p>
                  </a:txBody>
                  <a:tcPr marL="91438" marR="91438" marT="45741" marB="457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821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доходов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1" marB="457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15204,2</a:t>
                      </a:r>
                    </a:p>
                  </a:txBody>
                  <a:tcPr marL="91438" marR="91438" marT="45741" marB="457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11545,5</a:t>
                      </a:r>
                    </a:p>
                  </a:txBody>
                  <a:tcPr marL="91438" marR="91438" marT="45741" marB="457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10692,0</a:t>
                      </a:r>
                    </a:p>
                  </a:txBody>
                  <a:tcPr marL="91438" marR="91438" marT="45741" marB="457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extLst>
                  <a:ext uri="{0D108BD9-81ED-4DB2-BD59-A6C34878D82A}"/>
                </a:extLst>
              </a:tr>
              <a:tr h="3821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1" marB="457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2308,0</a:t>
                      </a:r>
                    </a:p>
                  </a:txBody>
                  <a:tcPr marL="91438" marR="91438" marT="45741" marB="457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2352,2</a:t>
                      </a:r>
                    </a:p>
                  </a:txBody>
                  <a:tcPr marL="91438" marR="91438" marT="45741" marB="457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2398,3</a:t>
                      </a:r>
                    </a:p>
                  </a:txBody>
                  <a:tcPr marL="91438" marR="91438" marT="45741" marB="4574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/>
                </a:extLst>
              </a:tr>
              <a:tr h="3821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marL="91438" marR="91438" marT="45741" marB="457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</a:rPr>
                        <a:t>397,3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</a:rPr>
                        <a:t>413,2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</a:rPr>
                        <a:t>429,7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821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91438" marR="91438" marT="45741" marB="457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</a:rPr>
                        <a:t>707,0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</a:rPr>
                        <a:t>735,2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</a:rPr>
                        <a:t>764,6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1238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91438" marR="91438" marT="45741" marB="457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34010" algn="ctr"/>
                          <a:tab pos="668020" algn="r"/>
                        </a:tabLs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</a:rPr>
                        <a:t>243,0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34010" algn="ctr"/>
                          <a:tab pos="668020" algn="r"/>
                        </a:tabLs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</a:rPr>
                        <a:t>243,0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34010" algn="ctr"/>
                          <a:tab pos="668020" algn="r"/>
                        </a:tabLs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</a:rPr>
                        <a:t>243,0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8009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</a:p>
                  </a:txBody>
                  <a:tcPr marL="91438" marR="91438" marT="45741" marB="457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</a:rPr>
                        <a:t>955,8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</a:rPr>
                        <a:t>955,8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</a:rPr>
                        <a:t>955,8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0932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Госпошлина</a:t>
                      </a:r>
                    </a:p>
                  </a:txBody>
                  <a:tcPr marL="91438" marR="91438" marT="45741" marB="4574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</a:rPr>
                        <a:t>4,9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</a:rPr>
                        <a:t>5,0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</a:rPr>
                        <a:t>5,2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7143768" y="857232"/>
            <a:ext cx="12932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600" b="1" dirty="0" smtClean="0">
                <a:cs typeface="Times New Roman" pitchFamily="18" charset="0"/>
              </a:rPr>
              <a:t>(тыс. руб.)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395288" y="116633"/>
            <a:ext cx="8291512" cy="72008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eaLnBrk="1" hangingPunct="1"/>
            <a:r>
              <a:rPr lang="ru-RU" altLang="ru-RU" sz="3200" b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lang="ru-RU" altLang="ru-RU" sz="3200" b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ru-RU" altLang="ru-RU" sz="3200" b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Структура доходов бюджета</a:t>
            </a:r>
            <a:br>
              <a:rPr lang="ru-RU" altLang="ru-RU" sz="3200" b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ru-RU" altLang="ru-RU" sz="3200" b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17504" name="Group 9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9176540"/>
              </p:ext>
            </p:extLst>
          </p:nvPr>
        </p:nvGraphicFramePr>
        <p:xfrm>
          <a:off x="357157" y="1142983"/>
          <a:ext cx="8501123" cy="5518965"/>
        </p:xfrm>
        <a:graphic>
          <a:graphicData uri="http://schemas.openxmlformats.org/drawingml/2006/table">
            <a:tbl>
              <a:tblPr/>
              <a:tblGrid>
                <a:gridCol w="4500595">
                  <a:extLst>
                    <a:ext uri="{9D8B030D-6E8A-4147-A177-3AD203B41FA5}"/>
                  </a:extLst>
                </a:gridCol>
                <a:gridCol w="1428760">
                  <a:extLst>
                    <a:ext uri="{9D8B030D-6E8A-4147-A177-3AD203B41FA5}"/>
                  </a:extLst>
                </a:gridCol>
                <a:gridCol w="1357322">
                  <a:extLst>
                    <a:ext uri="{9D8B030D-6E8A-4147-A177-3AD203B41FA5}"/>
                  </a:extLst>
                </a:gridCol>
                <a:gridCol w="1214446">
                  <a:extLst>
                    <a:ext uri="{9D8B030D-6E8A-4147-A177-3AD203B41FA5}"/>
                  </a:extLst>
                </a:gridCol>
              </a:tblGrid>
              <a:tr h="355901">
                <a:tc>
                  <a:txBody>
                    <a:bodyPr/>
                    <a:lstStyle>
                      <a:lvl1pPr marL="136525"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36525"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136525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36525"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136525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36525"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136525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 год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04261">
                <a:tc>
                  <a:txBody>
                    <a:bodyPr/>
                    <a:lstStyle>
                      <a:lvl1pPr marL="136525"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136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17,3</a:t>
                      </a:r>
                    </a:p>
                  </a:txBody>
                  <a:tcPr marL="91437" marR="91437" marT="45736" marB="457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12,8</a:t>
                      </a:r>
                    </a:p>
                  </a:txBody>
                  <a:tcPr marL="91437" marR="91437" marT="45736" marB="457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13,3</a:t>
                      </a:r>
                    </a:p>
                  </a:txBody>
                  <a:tcPr marL="91437" marR="91437" marT="45736" marB="457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/>
                </a:extLst>
              </a:tr>
              <a:tr h="316717">
                <a:tc>
                  <a:txBody>
                    <a:bodyPr/>
                    <a:lstStyle>
                      <a:lvl1pPr marL="136525"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136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от оказания платных услуг (работ)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36525"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136525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36525"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136525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36525"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136525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730145">
                <a:tc>
                  <a:txBody>
                    <a:bodyPr/>
                    <a:lstStyle>
                      <a:lvl1pPr marL="136525"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1365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Административные штрафы, установленные законами субъектов Российской Федерации об административных правонарушениях 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36525"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136525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12,3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36525"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136525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12,8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36525"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136525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13,3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55938">
                <a:tc>
                  <a:txBody>
                    <a:bodyPr/>
                    <a:lstStyle>
                      <a:lvl1pPr marL="136525"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136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12878,9</a:t>
                      </a:r>
                    </a:p>
                  </a:txBody>
                  <a:tcPr marL="91437" marR="91437" marT="45736" marB="457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9180,5</a:t>
                      </a:r>
                    </a:p>
                  </a:txBody>
                  <a:tcPr marL="91437" marR="91437" marT="45736" marB="457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8280,4</a:t>
                      </a:r>
                    </a:p>
                  </a:txBody>
                  <a:tcPr marL="91437" marR="91437" marT="45736" marB="457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/>
                </a:extLst>
              </a:tr>
              <a:tr h="304224">
                <a:tc>
                  <a:txBody>
                    <a:bodyPr/>
                    <a:lstStyle>
                      <a:lvl1pPr marL="136525"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136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Дотации на выравнивание бюджетной обеспеченности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11308,2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9046,6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8141,9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17185">
                <a:tc>
                  <a:txBody>
                    <a:bodyPr/>
                    <a:lstStyle>
                      <a:lvl1pPr marL="136525"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136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Дотации бюджетам сельских поселений на поддержку мер по обеспечению сбалансированности бюджетов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445,6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943106">
                <a:tc>
                  <a:txBody>
                    <a:bodyPr/>
                    <a:lstStyle>
                      <a:lvl1pPr marL="136525"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136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+mn-ea"/>
                          <a:cs typeface="+mn-cs"/>
                        </a:rPr>
                        <a:t>Субсидии бюджетам на обеспечение развития и укрепления материально-технической базы домов культуры в населенных пунктах с числом жителей до 50 тысяч человек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996,9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730145">
                <a:tc>
                  <a:txBody>
                    <a:bodyPr/>
                    <a:lstStyle>
                      <a:lvl1pPr marL="136525"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136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+mn-ea"/>
                          <a:cs typeface="+mn-cs"/>
                        </a:rPr>
                        <a:t>Субвенции местным бюджетам на выполнение передаваемых полномочий субъектов Российской Федерации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36525"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136525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36525"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136525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36525"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136525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943106">
                <a:tc>
                  <a:txBody>
                    <a:bodyPr/>
                    <a:lstStyle/>
                    <a:p>
                      <a:pPr marL="136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Субвенции бюджетам на осуществление первичного воинского учета органами местного самоуправления поселений, муниципальных и городских округов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128,0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133,7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138,3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" name="Скругленный прямоугольник 1"/>
          <p:cNvGrpSpPr>
            <a:grpSpLocks/>
          </p:cNvGrpSpPr>
          <p:nvPr/>
        </p:nvGrpSpPr>
        <p:grpSpPr bwMode="auto">
          <a:xfrm>
            <a:off x="212725" y="55563"/>
            <a:ext cx="8737600" cy="854075"/>
            <a:chOff x="73" y="88"/>
            <a:chExt cx="5564" cy="538"/>
          </a:xfrm>
        </p:grpSpPr>
        <p:pic>
          <p:nvPicPr>
            <p:cNvPr id="5" name="Скругленный прямоугольник 1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" y="88"/>
              <a:ext cx="5564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33" y="184"/>
              <a:ext cx="544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1" tIns="45715" rIns="91431" bIns="45715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ru-RU" altLang="ru-RU" sz="3600">
                  <a:latin typeface="Constantia" pitchFamily="18" charset="0"/>
                </a:rPr>
                <a:t>Структура доходов бюджета</a:t>
              </a: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7000892" y="785794"/>
            <a:ext cx="15716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6525" lvl="0" algn="ctr" eaLnBrk="1" hangingPunct="1"/>
            <a:r>
              <a:rPr lang="ru-RU" altLang="ru-RU" sz="1600" b="1" dirty="0" smtClean="0">
                <a:cs typeface="Times New Roman" pitchFamily="18" charset="0"/>
              </a:rPr>
              <a:t>(тыс. руб.)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936625"/>
          </a:xfrm>
        </p:spPr>
        <p:txBody>
          <a:bodyPr/>
          <a:lstStyle/>
          <a:p>
            <a:pPr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бюджетных ассигнований бюджета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Кормовского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Ремонтненского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по разделам и подразделам классификации расходов бюджетов Российской Федерации на 2023 и на плановый период 2024 и 2025 годов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="" xmlns:p14="http://schemas.microsoft.com/office/powerpoint/2010/main" val="2124690011"/>
              </p:ext>
            </p:extLst>
          </p:nvPr>
        </p:nvGraphicFramePr>
        <p:xfrm>
          <a:off x="285720" y="1482513"/>
          <a:ext cx="8572559" cy="4948322"/>
        </p:xfrm>
        <a:graphic>
          <a:graphicData uri="http://schemas.openxmlformats.org/drawingml/2006/table">
            <a:tbl>
              <a:tblPr/>
              <a:tblGrid>
                <a:gridCol w="4286280"/>
                <a:gridCol w="714380"/>
                <a:gridCol w="1000132"/>
                <a:gridCol w="857256"/>
                <a:gridCol w="857256"/>
                <a:gridCol w="857255"/>
              </a:tblGrid>
              <a:tr h="4180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Подраздел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 год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63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РАСХОДЫ</a:t>
                      </a:r>
                      <a:endParaRPr kumimoji="0" lang="ru-RU" alt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15204,2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11545,5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10692,0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513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ОБЩЕГОСУДАРСТВЕННЫЕ ВОПРОСЫ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637540" algn="r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7401,2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637540" algn="r"/>
                        </a:tabLs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5079,3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637540" algn="r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5229,8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004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7149,3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4634,0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4536,9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93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Резервные фонды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10,0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46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Другие общегосударственные вопросы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241,9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435,3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682,9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46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128,0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133,7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138,3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08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Мобилизационная и вневойсковая подготовка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128,0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133,7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138,3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32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20,0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53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Защита населения и территории от чрезвычайных ситуаций природного и техногенного характера, пожарная безопасность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20,0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5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05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830,2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579,7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590,1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472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Благоустройство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05</a:t>
                      </a:r>
                      <a:endParaRPr lang="ru-RU" sz="12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03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830,2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579,7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590,1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929454" y="1071546"/>
            <a:ext cx="16430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6525" lvl="0" algn="ctr" eaLnBrk="1" hangingPunct="1"/>
            <a:r>
              <a:rPr lang="ru-RU" altLang="ru-RU" sz="1400" b="1" dirty="0" smtClean="0">
                <a:cs typeface="Times New Roman" pitchFamily="18" charset="0"/>
              </a:rPr>
              <a:t>(тыс. руб.)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txBody>
          <a:bodyPr/>
          <a:lstStyle/>
          <a:p>
            <a:pPr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бюджетных ассигнований бюджета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Кормовского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Ремонтненского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по разделам и подразделам классификации расходов бюджетов Российской Федерации на 2023 и на плановый период 2024 и 2025 годов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ph type="tbl" idx="1"/>
          </p:nvPr>
        </p:nvGraphicFramePr>
        <p:xfrm>
          <a:off x="428593" y="1525345"/>
          <a:ext cx="8429686" cy="3475290"/>
        </p:xfrm>
        <a:graphic>
          <a:graphicData uri="http://schemas.openxmlformats.org/drawingml/2006/table">
            <a:tbl>
              <a:tblPr/>
              <a:tblGrid>
                <a:gridCol w="3949128"/>
                <a:gridCol w="569083"/>
                <a:gridCol w="782295"/>
                <a:gridCol w="995505"/>
                <a:gridCol w="995506"/>
                <a:gridCol w="1138169"/>
              </a:tblGrid>
              <a:tr h="5792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КУЛЬТУРА</a:t>
                      </a: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КИНЕМАТОГРАФИЯ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08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6511,0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5466,6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4447,6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8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Культура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6511,0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5466,6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4447,6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256,2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256,2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256,2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Пенсионное обеспечение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256,2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256,2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256,2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10,0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10,0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10,0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Массовый спорт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10,0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10,0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10,0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МЕЖБЮДЖЕТНЫЕ ТРАНСФЕРТЫ ОБЩЕГО ХАРАКТЕРА БЮДЖЕТАМ БЮДЖЕТНОЙ СИСТЕМЫ РОССИЙСКОЙ ФЕДЕРАЦИИ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2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endParaRPr lang="ru-RU" sz="1200" b="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Прочие </a:t>
                      </a:r>
                      <a:r>
                        <a:rPr lang="ru-RU" sz="12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межбюджетные трансферты общего </a:t>
                      </a: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характера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03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715008" y="1071546"/>
            <a:ext cx="31432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6525" lvl="0" algn="ctr" eaLnBrk="1" hangingPunct="1"/>
            <a:r>
              <a:rPr lang="ru-RU" altLang="ru-RU" sz="1400" b="1" dirty="0" smtClean="0">
                <a:cs typeface="Times New Roman" pitchFamily="18" charset="0"/>
              </a:rPr>
              <a:t>(тыс. руб.)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Скругленный прямоугольник 1"/>
          <p:cNvGrpSpPr>
            <a:grpSpLocks/>
          </p:cNvGrpSpPr>
          <p:nvPr/>
        </p:nvGrpSpPr>
        <p:grpSpPr bwMode="auto">
          <a:xfrm>
            <a:off x="115888" y="3000107"/>
            <a:ext cx="8832850" cy="643204"/>
            <a:chOff x="73" y="1914"/>
            <a:chExt cx="5564" cy="561"/>
          </a:xfrm>
        </p:grpSpPr>
        <p:pic>
          <p:nvPicPr>
            <p:cNvPr id="23572" name="Скругленный прямоугольник 1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" y="1914"/>
              <a:ext cx="5564" cy="5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73" name="Text Box 2"/>
            <p:cNvSpPr txBox="1">
              <a:spLocks noChangeArrowheads="1"/>
            </p:cNvSpPr>
            <p:nvPr/>
          </p:nvSpPr>
          <p:spPr bwMode="auto">
            <a:xfrm>
              <a:off x="133" y="1935"/>
              <a:ext cx="5449" cy="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1" tIns="45715" rIns="91431" bIns="45715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ru-RU" altLang="ru-RU" sz="2800" dirty="0">
                  <a:latin typeface="Constantia" pitchFamily="18" charset="0"/>
                </a:rPr>
                <a:t>Структура расходов по программному принципу</a:t>
              </a:r>
            </a:p>
          </p:txBody>
        </p:sp>
      </p:grpSp>
      <p:sp>
        <p:nvSpPr>
          <p:cNvPr id="23555" name="AutoShape 6"/>
          <p:cNvSpPr>
            <a:spLocks noChangeArrowheads="1"/>
          </p:cNvSpPr>
          <p:nvPr/>
        </p:nvSpPr>
        <p:spPr bwMode="auto">
          <a:xfrm rot="5400000">
            <a:off x="4321965" y="2536025"/>
            <a:ext cx="500067" cy="3286149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altLang="ru-RU" sz="2000" b="1" dirty="0">
                <a:cs typeface="Times New Roman" pitchFamily="18" charset="0"/>
              </a:rPr>
              <a:t>БЮДЖЕТ</a:t>
            </a:r>
          </a:p>
        </p:txBody>
      </p:sp>
      <p:sp>
        <p:nvSpPr>
          <p:cNvPr id="23556" name="AutoShape 7"/>
          <p:cNvSpPr>
            <a:spLocks noChangeArrowheads="1"/>
          </p:cNvSpPr>
          <p:nvPr/>
        </p:nvSpPr>
        <p:spPr bwMode="auto">
          <a:xfrm rot="5400000">
            <a:off x="4274352" y="1988346"/>
            <a:ext cx="428628" cy="5738831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altLang="ru-RU" dirty="0">
                <a:cs typeface="Times New Roman" pitchFamily="18" charset="0"/>
              </a:rPr>
              <a:t>Программные и </a:t>
            </a:r>
            <a:r>
              <a:rPr lang="ru-RU" altLang="ru-RU" dirty="0" err="1">
                <a:cs typeface="Times New Roman" pitchFamily="18" charset="0"/>
              </a:rPr>
              <a:t>непрограммные</a:t>
            </a:r>
            <a:r>
              <a:rPr lang="ru-RU" altLang="ru-RU" dirty="0">
                <a:cs typeface="Times New Roman" pitchFamily="18" charset="0"/>
              </a:rPr>
              <a:t> расходы</a:t>
            </a:r>
          </a:p>
        </p:txBody>
      </p:sp>
      <p:sp>
        <p:nvSpPr>
          <p:cNvPr id="23557" name="AutoShape 8"/>
          <p:cNvSpPr>
            <a:spLocks noChangeArrowheads="1"/>
          </p:cNvSpPr>
          <p:nvPr/>
        </p:nvSpPr>
        <p:spPr bwMode="auto">
          <a:xfrm rot="5400000">
            <a:off x="1591461" y="4163239"/>
            <a:ext cx="1285884" cy="3532185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altLang="ru-RU" sz="1600" b="1" dirty="0" smtClean="0">
                <a:latin typeface="Arial" charset="0"/>
              </a:rPr>
              <a:t>Программные расходы</a:t>
            </a:r>
            <a:endParaRPr lang="ru-RU" altLang="ru-RU" sz="1600" dirty="0">
              <a:latin typeface="Arial" charset="0"/>
            </a:endParaRPr>
          </a:p>
          <a:p>
            <a:pPr algn="ctr" eaLnBrk="1" hangingPunct="1"/>
            <a:r>
              <a:rPr lang="ru-RU" altLang="ru-RU" sz="1600" dirty="0" smtClean="0">
                <a:latin typeface="Arial" charset="0"/>
              </a:rPr>
              <a:t>   2023 </a:t>
            </a:r>
            <a:r>
              <a:rPr lang="ru-RU" altLang="ru-RU" sz="1600" dirty="0">
                <a:latin typeface="Arial" charset="0"/>
              </a:rPr>
              <a:t>год – </a:t>
            </a:r>
            <a:r>
              <a:rPr lang="ru-RU" altLang="ru-RU" sz="1600" dirty="0" smtClean="0">
                <a:latin typeface="Arial" charset="0"/>
              </a:rPr>
              <a:t>14 814,9 тыс. руб.</a:t>
            </a:r>
            <a:endParaRPr lang="ru-RU" altLang="ru-RU" sz="1600" dirty="0">
              <a:latin typeface="Arial" charset="0"/>
            </a:endParaRPr>
          </a:p>
          <a:p>
            <a:pPr algn="ctr" eaLnBrk="1" hangingPunct="1"/>
            <a:r>
              <a:rPr lang="ru-RU" altLang="ru-RU" sz="1600" dirty="0" smtClean="0">
                <a:latin typeface="Arial" charset="0"/>
              </a:rPr>
              <a:t>   2024 </a:t>
            </a:r>
            <a:r>
              <a:rPr lang="ru-RU" altLang="ru-RU" sz="1600" dirty="0">
                <a:latin typeface="Arial" charset="0"/>
              </a:rPr>
              <a:t>год – </a:t>
            </a:r>
            <a:r>
              <a:rPr lang="ru-RU" altLang="ru-RU" sz="1600" dirty="0" smtClean="0">
                <a:latin typeface="Arial" charset="0"/>
              </a:rPr>
              <a:t>10 997,5 тыс. </a:t>
            </a:r>
            <a:r>
              <a:rPr lang="ru-RU" altLang="ru-RU" sz="1600" dirty="0" smtClean="0">
                <a:latin typeface="Arial" charset="0"/>
              </a:rPr>
              <a:t>руб.</a:t>
            </a:r>
            <a:endParaRPr lang="ru-RU" altLang="ru-RU" sz="1600" dirty="0">
              <a:latin typeface="Arial" charset="0"/>
            </a:endParaRPr>
          </a:p>
          <a:p>
            <a:pPr algn="ctr" eaLnBrk="1" hangingPunct="1"/>
            <a:r>
              <a:rPr lang="ru-RU" altLang="ru-RU" sz="1600" dirty="0" smtClean="0">
                <a:latin typeface="Arial" charset="0"/>
              </a:rPr>
              <a:t>2025 </a:t>
            </a:r>
            <a:r>
              <a:rPr lang="ru-RU" altLang="ru-RU" sz="1600" dirty="0">
                <a:latin typeface="Arial" charset="0"/>
              </a:rPr>
              <a:t>год – </a:t>
            </a:r>
            <a:r>
              <a:rPr lang="ru-RU" altLang="ru-RU" sz="1600" dirty="0" smtClean="0">
                <a:latin typeface="Arial" charset="0"/>
              </a:rPr>
              <a:t>9 892,2 тыс. руб.</a:t>
            </a:r>
            <a:endParaRPr lang="ru-RU" altLang="ru-RU" sz="1600" dirty="0">
              <a:latin typeface="Arial" charset="0"/>
            </a:endParaRPr>
          </a:p>
        </p:txBody>
      </p:sp>
      <p:sp>
        <p:nvSpPr>
          <p:cNvPr id="23558" name="AutoShape 9"/>
          <p:cNvSpPr>
            <a:spLocks noChangeArrowheads="1"/>
          </p:cNvSpPr>
          <p:nvPr/>
        </p:nvSpPr>
        <p:spPr bwMode="auto">
          <a:xfrm rot="5400000">
            <a:off x="6322231" y="4107661"/>
            <a:ext cx="1285884" cy="3643338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altLang="ru-RU" sz="1600" b="1" dirty="0" err="1" smtClean="0">
                <a:latin typeface="Arial" charset="0"/>
              </a:rPr>
              <a:t>Непрограммные</a:t>
            </a:r>
            <a:r>
              <a:rPr lang="ru-RU" altLang="ru-RU" sz="1600" b="1" dirty="0" smtClean="0">
                <a:latin typeface="Arial" charset="0"/>
              </a:rPr>
              <a:t> расходы</a:t>
            </a:r>
            <a:r>
              <a:rPr lang="ru-RU" altLang="ru-RU" sz="1600" dirty="0" smtClean="0">
                <a:latin typeface="Arial" charset="0"/>
              </a:rPr>
              <a:t> </a:t>
            </a:r>
          </a:p>
          <a:p>
            <a:pPr algn="ctr" eaLnBrk="1" hangingPunct="1"/>
            <a:r>
              <a:rPr lang="ru-RU" altLang="ru-RU" sz="1600" dirty="0" smtClean="0">
                <a:latin typeface="Arial" charset="0"/>
              </a:rPr>
              <a:t>   2023 год –  389,3 тыс. руб. </a:t>
            </a:r>
          </a:p>
          <a:p>
            <a:pPr algn="ctr" eaLnBrk="1" hangingPunct="1"/>
            <a:r>
              <a:rPr lang="ru-RU" altLang="ru-RU" sz="1600" dirty="0" smtClean="0">
                <a:latin typeface="Arial" charset="0"/>
              </a:rPr>
              <a:t>  2024 </a:t>
            </a:r>
            <a:r>
              <a:rPr lang="ru-RU" altLang="ru-RU" sz="1600" dirty="0">
                <a:latin typeface="Arial" charset="0"/>
              </a:rPr>
              <a:t>год – </a:t>
            </a:r>
            <a:r>
              <a:rPr lang="ru-RU" altLang="ru-RU" sz="1600" dirty="0" smtClean="0">
                <a:latin typeface="Arial" charset="0"/>
              </a:rPr>
              <a:t>548,0 тыс. руб.</a:t>
            </a:r>
            <a:endParaRPr lang="ru-RU" altLang="ru-RU" sz="1600" dirty="0">
              <a:latin typeface="Arial" charset="0"/>
            </a:endParaRPr>
          </a:p>
          <a:p>
            <a:pPr algn="ctr" eaLnBrk="1" hangingPunct="1"/>
            <a:r>
              <a:rPr lang="ru-RU" altLang="ru-RU" sz="1600" dirty="0">
                <a:latin typeface="Arial" charset="0"/>
              </a:rPr>
              <a:t>  </a:t>
            </a:r>
            <a:r>
              <a:rPr lang="ru-RU" altLang="ru-RU" sz="1600" dirty="0" smtClean="0">
                <a:latin typeface="Arial" charset="0"/>
              </a:rPr>
              <a:t>2025 </a:t>
            </a:r>
            <a:r>
              <a:rPr lang="ru-RU" altLang="ru-RU" sz="1600" dirty="0">
                <a:latin typeface="Arial" charset="0"/>
              </a:rPr>
              <a:t>год – </a:t>
            </a:r>
            <a:r>
              <a:rPr lang="ru-RU" altLang="ru-RU" sz="1600" dirty="0" smtClean="0">
                <a:latin typeface="Arial" charset="0"/>
              </a:rPr>
              <a:t>799,8 тыс. руб.</a:t>
            </a:r>
            <a:endParaRPr lang="ru-RU" altLang="ru-RU" sz="1600" dirty="0">
              <a:latin typeface="Arial" charset="0"/>
            </a:endParaRPr>
          </a:p>
        </p:txBody>
      </p:sp>
      <p:sp>
        <p:nvSpPr>
          <p:cNvPr id="23563" name="Freeform 15"/>
          <p:cNvSpPr>
            <a:spLocks/>
          </p:cNvSpPr>
          <p:nvPr/>
        </p:nvSpPr>
        <p:spPr bwMode="auto">
          <a:xfrm>
            <a:off x="7358082" y="4786322"/>
            <a:ext cx="669906" cy="500066"/>
          </a:xfrm>
          <a:custGeom>
            <a:avLst/>
            <a:gdLst>
              <a:gd name="T0" fmla="*/ 0 w 589"/>
              <a:gd name="T1" fmla="*/ 0 h 453"/>
              <a:gd name="T2" fmla="*/ 2147483647 w 589"/>
              <a:gd name="T3" fmla="*/ 2147483647 h 453"/>
              <a:gd name="T4" fmla="*/ 2147483647 w 589"/>
              <a:gd name="T5" fmla="*/ 2147483647 h 453"/>
              <a:gd name="T6" fmla="*/ 0 60000 65536"/>
              <a:gd name="T7" fmla="*/ 0 60000 65536"/>
              <a:gd name="T8" fmla="*/ 0 60000 65536"/>
              <a:gd name="T9" fmla="*/ 0 w 589"/>
              <a:gd name="T10" fmla="*/ 0 h 453"/>
              <a:gd name="T11" fmla="*/ 589 w 589"/>
              <a:gd name="T12" fmla="*/ 453 h 4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9" h="453">
                <a:moveTo>
                  <a:pt x="0" y="0"/>
                </a:moveTo>
                <a:lnTo>
                  <a:pt x="581" y="1"/>
                </a:lnTo>
                <a:lnTo>
                  <a:pt x="589" y="453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64" name="Freeform 16"/>
          <p:cNvSpPr>
            <a:spLocks/>
          </p:cNvSpPr>
          <p:nvPr/>
        </p:nvSpPr>
        <p:spPr bwMode="auto">
          <a:xfrm>
            <a:off x="1000100" y="4786322"/>
            <a:ext cx="620738" cy="500066"/>
          </a:xfrm>
          <a:custGeom>
            <a:avLst/>
            <a:gdLst>
              <a:gd name="T0" fmla="*/ 2147483647 w 365"/>
              <a:gd name="T1" fmla="*/ 2147483647 h 457"/>
              <a:gd name="T2" fmla="*/ 0 w 365"/>
              <a:gd name="T3" fmla="*/ 0 h 457"/>
              <a:gd name="T4" fmla="*/ 2147483647 w 365"/>
              <a:gd name="T5" fmla="*/ 2147483647 h 457"/>
              <a:gd name="T6" fmla="*/ 0 60000 65536"/>
              <a:gd name="T7" fmla="*/ 0 60000 65536"/>
              <a:gd name="T8" fmla="*/ 0 60000 65536"/>
              <a:gd name="T9" fmla="*/ 0 w 365"/>
              <a:gd name="T10" fmla="*/ 0 h 457"/>
              <a:gd name="T11" fmla="*/ 365 w 365"/>
              <a:gd name="T12" fmla="*/ 457 h 45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5" h="457">
                <a:moveTo>
                  <a:pt x="365" y="3"/>
                </a:moveTo>
                <a:lnTo>
                  <a:pt x="0" y="0"/>
                </a:lnTo>
                <a:lnTo>
                  <a:pt x="2" y="457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57158" y="285728"/>
            <a:ext cx="857256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 eaLnBrk="1" hangingPunct="1"/>
            <a:r>
              <a:rPr lang="ru-RU" altLang="ru-RU" sz="1600" dirty="0" smtClean="0"/>
              <a:t>В целях повышения эффективности и результативности бюджетных расходов бюджет </a:t>
            </a:r>
            <a:r>
              <a:rPr lang="ru-RU" altLang="ru-RU" sz="1600" dirty="0" err="1" smtClean="0"/>
              <a:t>Кормовского</a:t>
            </a:r>
            <a:r>
              <a:rPr lang="ru-RU" altLang="ru-RU" sz="1600" dirty="0" smtClean="0"/>
              <a:t> сельского поселения </a:t>
            </a:r>
            <a:r>
              <a:rPr lang="ru-RU" altLang="ru-RU" sz="1600" dirty="0" err="1" smtClean="0"/>
              <a:t>Ремонтненского</a:t>
            </a:r>
            <a:r>
              <a:rPr lang="ru-RU" altLang="ru-RU" sz="1600" dirty="0" smtClean="0"/>
              <a:t> района формируется через реализацию муниципальных программ </a:t>
            </a:r>
            <a:r>
              <a:rPr lang="ru-RU" altLang="ru-RU" sz="1600" dirty="0" err="1" smtClean="0"/>
              <a:t>Кормовского</a:t>
            </a:r>
            <a:r>
              <a:rPr lang="ru-RU" altLang="ru-RU" sz="1600" dirty="0" smtClean="0"/>
              <a:t> сельского поселения</a:t>
            </a:r>
            <a:endParaRPr lang="ru-RU" altLang="ru-RU" sz="16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57158" y="1305343"/>
            <a:ext cx="85725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/>
            <a:r>
              <a:rPr lang="ru-RU" altLang="ru-RU" sz="1600" dirty="0" smtClean="0">
                <a:cs typeface="Times New Roman" pitchFamily="18" charset="0"/>
              </a:rPr>
              <a:t>Бюджет сельского поселения сформирован не только по программам и их подпрограммам, но и по основным мероприятиям, что позволяет обеспечить увязку расходов бюджета с конкретными программными мероприятиями и целевыми показателями, а также предоставляет возможность оценки достижения целей, задач и запланированных результатов реализации программ. Такой формат бюджета сельского поселения способствует также повышению открытости информации о структуре и направлениях бюджетных расходов. </a:t>
            </a:r>
            <a:endParaRPr lang="ru-RU" altLang="ru-RU" sz="1600" dirty="0">
              <a:cs typeface="Times New Roman" pitchFamily="18" charset="0"/>
            </a:endParaRPr>
          </a:p>
        </p:txBody>
      </p:sp>
      <p:cxnSp>
        <p:nvCxnSpPr>
          <p:cNvPr id="29" name="Прямая со стрелкой 28"/>
          <p:cNvCxnSpPr>
            <a:stCxn id="23555" idx="3"/>
          </p:cNvCxnSpPr>
          <p:nvPr/>
        </p:nvCxnSpPr>
        <p:spPr>
          <a:xfrm rot="16200000" flipH="1">
            <a:off x="4500562" y="4500569"/>
            <a:ext cx="142875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ru-RU" altLang="ru-RU" sz="2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Расходы бюджета в разрезе муниципальных программ </a:t>
            </a:r>
            <a:r>
              <a:rPr lang="ru-RU" altLang="ru-RU" sz="2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Кормовского</a:t>
            </a:r>
            <a:r>
              <a:rPr lang="ru-RU" altLang="ru-RU" sz="2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</a:p>
        </p:txBody>
      </p:sp>
      <p:graphicFrame>
        <p:nvGraphicFramePr>
          <p:cNvPr id="31807" name="Group 6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="" xmlns:p14="http://schemas.microsoft.com/office/powerpoint/2010/main" val="3214532010"/>
              </p:ext>
            </p:extLst>
          </p:nvPr>
        </p:nvGraphicFramePr>
        <p:xfrm>
          <a:off x="142844" y="1285860"/>
          <a:ext cx="8858313" cy="5438945"/>
        </p:xfrm>
        <a:graphic>
          <a:graphicData uri="http://schemas.openxmlformats.org/drawingml/2006/table">
            <a:tbl>
              <a:tblPr/>
              <a:tblGrid>
                <a:gridCol w="6109950">
                  <a:extLst>
                    <a:ext uri="{9D8B030D-6E8A-4147-A177-3AD203B41FA5}"/>
                  </a:extLst>
                </a:gridCol>
                <a:gridCol w="940229">
                  <a:extLst>
                    <a:ext uri="{9D8B030D-6E8A-4147-A177-3AD203B41FA5}"/>
                  </a:extLst>
                </a:gridCol>
                <a:gridCol w="867904">
                  <a:extLst>
                    <a:ext uri="{9D8B030D-6E8A-4147-A177-3AD203B41FA5}"/>
                  </a:extLst>
                </a:gridCol>
                <a:gridCol w="940230">
                  <a:extLst>
                    <a:ext uri="{9D8B030D-6E8A-4147-A177-3AD203B41FA5}"/>
                  </a:extLst>
                </a:gridCol>
              </a:tblGrid>
              <a:tr h="285752">
                <a:tc>
                  <a:txBody>
                    <a:bodyPr/>
                    <a:lstStyle>
                      <a:lvl1pPr marL="547688" indent="-411163"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547688" marR="0" lvl="0" indent="-4111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47688" indent="-411163"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47688" indent="-411163"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47688" indent="-411163"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 год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66740">
                <a:tc>
                  <a:txBody>
                    <a:bodyPr/>
                    <a:lstStyle>
                      <a:lvl1pPr marL="547688" indent="-411163"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</a:t>
                      </a:r>
                      <a:r>
                        <a:rPr kumimoji="0" lang="ru-RU" sz="12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Кормовского</a:t>
                      </a:r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сельского поселения «Социальная поддержка граждан»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256,2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256,2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256,2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653431">
                <a:tc>
                  <a:txBody>
                    <a:bodyPr/>
                    <a:lstStyle>
                      <a:lvl1pPr marL="547688" indent="-411163"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</a:t>
                      </a:r>
                      <a:r>
                        <a:rPr kumimoji="0" lang="ru-RU" sz="12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Кормовского</a:t>
                      </a:r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сельского поселения «Обеспечение качественными жилищно-коммунальными услугами населения </a:t>
                      </a:r>
                      <a:r>
                        <a:rPr kumimoji="0" lang="ru-RU" sz="12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Кормовского</a:t>
                      </a:r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сельского поселения»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698,6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442,8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447,7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66740">
                <a:tc>
                  <a:txBody>
                    <a:bodyPr/>
                    <a:lstStyle>
                      <a:lvl1pPr marL="547688" indent="-411163"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</a:t>
                      </a:r>
                      <a:r>
                        <a:rPr kumimoji="0" lang="ru-RU" sz="12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Кормовского</a:t>
                      </a:r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сельского поселения «Обеспечение общественного порядка и противодействие преступности»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653431">
                <a:tc>
                  <a:txBody>
                    <a:bodyPr/>
                    <a:lstStyle>
                      <a:lvl1pPr marL="547688" indent="-411163"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</a:t>
                      </a:r>
                      <a:r>
                        <a:rPr kumimoji="0" lang="ru-RU" sz="12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Кормовского</a:t>
                      </a:r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сельского поселения «Защита населения и территории от чрезвычайных ситуаций, обеспечение пожарной безопасности и безопасности людей на водных объектах»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80048">
                <a:tc>
                  <a:txBody>
                    <a:bodyPr/>
                    <a:lstStyle>
                      <a:lvl1pPr marL="547688" indent="-411163"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</a:t>
                      </a:r>
                      <a:r>
                        <a:rPr kumimoji="0" lang="ru-RU" sz="12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Кормовского</a:t>
                      </a:r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сельского поселения «Развитие культуры»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6511,0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5466,6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4447,6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66740">
                <a:tc>
                  <a:txBody>
                    <a:bodyPr/>
                    <a:lstStyle>
                      <a:lvl1pPr marL="547688" indent="-411163"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</a:t>
                      </a:r>
                      <a:r>
                        <a:rPr kumimoji="0" lang="ru-RU" sz="12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Кормовского</a:t>
                      </a:r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сельского поселения «Развитие физической культуры и спорта»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653431">
                <a:tc>
                  <a:txBody>
                    <a:bodyPr/>
                    <a:lstStyle>
                      <a:lvl1pPr marL="547688" indent="-411163"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</a:t>
                      </a:r>
                      <a:r>
                        <a:rPr kumimoji="0" lang="ru-RU" sz="12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Кормовского</a:t>
                      </a:r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сельского поселения «Управление муниципальными финансами и создание условий для эффективного управления муниципальными финансами»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7149,1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4633,8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4536,7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80048">
                <a:tc>
                  <a:txBody>
                    <a:bodyPr/>
                    <a:lstStyle>
                      <a:lvl1pPr marL="547688" indent="-411163"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</a:t>
                      </a:r>
                      <a:r>
                        <a:rPr kumimoji="0" lang="ru-RU" sz="12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Кормовского</a:t>
                      </a:r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сельского поселения «Муниципальная политика»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667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</a:t>
                      </a:r>
                      <a:r>
                        <a:rPr kumimoji="0" lang="ru-RU" sz="12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Кормовского</a:t>
                      </a:r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сельского поселения  «</a:t>
                      </a:r>
                      <a:r>
                        <a:rPr kumimoji="0" lang="ru-RU" sz="12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Энергоэффективность</a:t>
                      </a:r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развитие энергетики»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</a:t>
                      </a:r>
                      <a:r>
                        <a:rPr kumimoji="0" lang="ru-RU" sz="12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Кормовского</a:t>
                      </a:r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сельского поселения «Охрана окружающей среды и рациональное природопользование»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107,6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111,9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116,4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048">
                <a:tc>
                  <a:txBody>
                    <a:bodyPr/>
                    <a:lstStyle>
                      <a:lvl1pPr marL="547688" indent="-411163"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547688" marR="0" lvl="0" indent="-4111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47688" indent="-411163"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547688" marR="0" lvl="0" indent="-4111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14 814,9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47688" indent="-411163"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10 997,5 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47688" indent="-411163" eaLnBrk="0" hangingPunct="0">
                        <a:spcBef>
                          <a:spcPct val="20000"/>
                        </a:spcBef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547688" marR="0" lvl="0" indent="-4111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9 892,2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286644" y="857232"/>
            <a:ext cx="18573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6525" lvl="0" algn="ctr" eaLnBrk="1" hangingPunct="1"/>
            <a:r>
              <a:rPr lang="ru-RU" altLang="ru-RU" sz="1600" b="1" dirty="0" smtClean="0">
                <a:cs typeface="Times New Roman" pitchFamily="18" charset="0"/>
              </a:rPr>
              <a:t>(тыс. руб.)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00240"/>
            <a:ext cx="8229600" cy="2071702"/>
          </a:xfrm>
        </p:spPr>
        <p:txBody>
          <a:bodyPr/>
          <a:lstStyle/>
          <a:p>
            <a:r>
              <a:rPr lang="ru-RU" sz="4000" b="0" spc="-25" dirty="0" smtClean="0">
                <a:solidFill>
                  <a:srgbClr val="000000"/>
                </a:solidFill>
                <a:cs typeface="Constantia"/>
              </a:rPr>
              <a:t>СПАСИБО </a:t>
            </a:r>
            <a:r>
              <a:rPr lang="ru-RU" sz="4000" b="0" spc="-20" dirty="0" smtClean="0">
                <a:solidFill>
                  <a:srgbClr val="000000"/>
                </a:solidFill>
                <a:cs typeface="Constantia"/>
              </a:rPr>
              <a:t> </a:t>
            </a:r>
            <a:r>
              <a:rPr lang="ru-RU" sz="4000" b="0" spc="-5" dirty="0" smtClean="0">
                <a:solidFill>
                  <a:srgbClr val="000000"/>
                </a:solidFill>
                <a:cs typeface="Constantia"/>
              </a:rPr>
              <a:t>ЗА </a:t>
            </a:r>
            <a:r>
              <a:rPr lang="ru-RU" sz="4000" b="0" dirty="0" smtClean="0">
                <a:solidFill>
                  <a:srgbClr val="000000"/>
                </a:solidFill>
                <a:cs typeface="Constantia"/>
              </a:rPr>
              <a:t> </a:t>
            </a:r>
            <a:r>
              <a:rPr lang="ru-RU" sz="4000" b="0" spc="5" dirty="0" smtClean="0">
                <a:solidFill>
                  <a:srgbClr val="000000"/>
                </a:solidFill>
                <a:cs typeface="Constantia"/>
              </a:rPr>
              <a:t>В</a:t>
            </a:r>
            <a:r>
              <a:rPr lang="ru-RU" sz="4000" b="0" spc="-5" dirty="0" smtClean="0">
                <a:solidFill>
                  <a:srgbClr val="000000"/>
                </a:solidFill>
                <a:cs typeface="Constantia"/>
              </a:rPr>
              <a:t>НИМАНИ</a:t>
            </a:r>
            <a:r>
              <a:rPr lang="ru-RU" sz="4000" b="0" dirty="0" smtClean="0">
                <a:solidFill>
                  <a:srgbClr val="000000"/>
                </a:solidFill>
                <a:cs typeface="Constantia"/>
              </a:rPr>
              <a:t>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214313" y="295275"/>
            <a:ext cx="864235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ru-RU" altLang="ru-RU" sz="2400" dirty="0">
              <a:latin typeface="Constantia" pitchFamily="18" charset="0"/>
            </a:endParaRP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250825" y="1125538"/>
            <a:ext cx="8569325" cy="193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ru-RU" altLang="ru-RU" sz="2000" b="1" dirty="0">
              <a:solidFill>
                <a:srgbClr val="9A3130"/>
              </a:solidFill>
            </a:endParaRPr>
          </a:p>
          <a:p>
            <a:pPr algn="ctr" eaLnBrk="1" hangingPunct="1"/>
            <a:r>
              <a:rPr lang="ru-RU" altLang="ru-RU" sz="2000" b="1" dirty="0">
                <a:solidFill>
                  <a:srgbClr val="0066CC"/>
                </a:solidFill>
              </a:rPr>
              <a:t>Разработчиком презентации </a:t>
            </a:r>
          </a:p>
          <a:p>
            <a:pPr algn="ctr" eaLnBrk="1" hangingPunct="1"/>
            <a:r>
              <a:rPr lang="ru-RU" altLang="ru-RU" sz="2000" b="1" dirty="0">
                <a:solidFill>
                  <a:srgbClr val="0066CC"/>
                </a:solidFill>
              </a:rPr>
              <a:t>«Бюджет для граждан» </a:t>
            </a:r>
          </a:p>
          <a:p>
            <a:pPr algn="ctr" eaLnBrk="1" hangingPunct="1"/>
            <a:r>
              <a:rPr lang="ru-RU" altLang="ru-RU" sz="2000" b="1" dirty="0" smtClean="0">
                <a:solidFill>
                  <a:srgbClr val="0066CC"/>
                </a:solidFill>
              </a:rPr>
              <a:t>является сектор экономики и финансов</a:t>
            </a:r>
          </a:p>
          <a:p>
            <a:pPr algn="ctr" eaLnBrk="1" hangingPunct="1"/>
            <a:r>
              <a:rPr lang="ru-RU" altLang="ru-RU" sz="2000" b="1" dirty="0" smtClean="0">
                <a:solidFill>
                  <a:srgbClr val="0066CC"/>
                </a:solidFill>
              </a:rPr>
              <a:t>Администрации </a:t>
            </a:r>
            <a:r>
              <a:rPr lang="ru-RU" altLang="ru-RU" sz="2000" b="1" dirty="0" err="1" smtClean="0">
                <a:solidFill>
                  <a:srgbClr val="0066CC"/>
                </a:solidFill>
              </a:rPr>
              <a:t>Кормовского</a:t>
            </a:r>
            <a:r>
              <a:rPr lang="ru-RU" altLang="ru-RU" sz="2000" b="1" dirty="0" smtClean="0">
                <a:solidFill>
                  <a:srgbClr val="0066CC"/>
                </a:solidFill>
              </a:rPr>
              <a:t> сельского поселения</a:t>
            </a:r>
            <a:endParaRPr lang="ru-RU" altLang="ru-RU" sz="2000" b="1" dirty="0">
              <a:solidFill>
                <a:srgbClr val="0066CC"/>
              </a:solidFill>
            </a:endParaRPr>
          </a:p>
          <a:p>
            <a:pPr algn="r" eaLnBrk="1" hangingPunct="1"/>
            <a:endParaRPr lang="ru-RU" altLang="ru-RU" sz="2000" b="1" dirty="0">
              <a:solidFill>
                <a:srgbClr val="0066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285728"/>
            <a:ext cx="8072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b="1" dirty="0" smtClean="0">
                <a:solidFill>
                  <a:srgbClr val="0066CC"/>
                </a:solidFill>
              </a:rPr>
              <a:t>Определение бюджета, виды бюджетов</a:t>
            </a:r>
            <a:endParaRPr lang="ru-RU" altLang="ru-RU" b="1" dirty="0">
              <a:solidFill>
                <a:srgbClr val="0066CC"/>
              </a:solidFill>
            </a:endParaRPr>
          </a:p>
        </p:txBody>
      </p:sp>
      <p:sp>
        <p:nvSpPr>
          <p:cNvPr id="1026" name="AutoShape 2" descr="https://mindinvest.ru/wp-content/uploads/budget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mindinvest.ru/wp-content/uploads/budget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 descr="https://cdn-edge.kwork.ru/pics/t3/85/12258436-161082668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9" y="1000109"/>
            <a:ext cx="3143271" cy="228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4073466" y="1000108"/>
            <a:ext cx="449906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Бюджет</a:t>
            </a:r>
            <a:r>
              <a:rPr lang="ru-RU" sz="2000" dirty="0" smtClean="0"/>
              <a:t> – форма образования и расходования денежных средств для решения задач и функций государства и местного самоуправления 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3982998"/>
            <a:ext cx="750099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Каждое публично – правовое образование имеет свой </a:t>
            </a:r>
            <a:r>
              <a:rPr lang="ru-RU" sz="2000" b="1" dirty="0" smtClean="0"/>
              <a:t>бюджет</a:t>
            </a:r>
            <a:r>
              <a:rPr lang="ru-RU" sz="2000" dirty="0" smtClean="0"/>
              <a:t>:</a:t>
            </a:r>
          </a:p>
          <a:p>
            <a:pPr algn="just">
              <a:buAutoNum type="arabicPeriod"/>
            </a:pPr>
            <a:r>
              <a:rPr lang="ru-RU" sz="2000" dirty="0" smtClean="0"/>
              <a:t> Российская Федерация – федеральный бюджет;</a:t>
            </a:r>
          </a:p>
          <a:p>
            <a:pPr algn="just">
              <a:buAutoNum type="arabicPeriod"/>
            </a:pPr>
            <a:r>
              <a:rPr lang="ru-RU" sz="2000" dirty="0" smtClean="0"/>
              <a:t> Субъекты Российской Федерации – областной, краевой, республиканские бюджеты;</a:t>
            </a:r>
          </a:p>
          <a:p>
            <a:pPr algn="just">
              <a:buAutoNum type="arabicPeriod"/>
            </a:pPr>
            <a:r>
              <a:rPr lang="ru-RU" sz="2000" dirty="0" smtClean="0"/>
              <a:t> Муниципальные районы, городские округа, городские и сельские поселения – местные бюджеты.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8064500" cy="865188"/>
          </a:xfrm>
        </p:spPr>
        <p:txBody>
          <a:bodyPr/>
          <a:lstStyle/>
          <a:p>
            <a:pPr eaLnBrk="1" hangingPunct="1"/>
            <a:r>
              <a:rPr lang="ru-RU" altLang="ru-RU" sz="2800" smtClean="0">
                <a:ln>
                  <a:noFill/>
                </a:ln>
                <a:solidFill>
                  <a:schemeClr val="tx1"/>
                </a:solidFill>
                <a:effectLst/>
              </a:rPr>
              <a:t>Основные параметры бюджета</a:t>
            </a:r>
          </a:p>
        </p:txBody>
      </p:sp>
      <p:sp>
        <p:nvSpPr>
          <p:cNvPr id="6147" name="AutoShape 11"/>
          <p:cNvSpPr>
            <a:spLocks noChangeArrowheads="1"/>
          </p:cNvSpPr>
          <p:nvPr/>
        </p:nvSpPr>
        <p:spPr bwMode="auto">
          <a:xfrm>
            <a:off x="2124075" y="714356"/>
            <a:ext cx="323850" cy="857255"/>
          </a:xfrm>
          <a:prstGeom prst="downArrow">
            <a:avLst>
              <a:gd name="adj1" fmla="val 50000"/>
              <a:gd name="adj2" fmla="val 2814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48" name="AutoShape 12"/>
          <p:cNvSpPr>
            <a:spLocks noChangeArrowheads="1"/>
          </p:cNvSpPr>
          <p:nvPr/>
        </p:nvSpPr>
        <p:spPr bwMode="auto">
          <a:xfrm>
            <a:off x="6443663" y="765175"/>
            <a:ext cx="288925" cy="811213"/>
          </a:xfrm>
          <a:prstGeom prst="upArrow">
            <a:avLst>
              <a:gd name="adj1" fmla="val 50000"/>
              <a:gd name="adj2" fmla="val 248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395288" y="3429000"/>
            <a:ext cx="41052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/>
              <a:t>Поступающие в бюджет денежные </a:t>
            </a:r>
          </a:p>
          <a:p>
            <a:pPr eaLnBrk="1" hangingPunct="1"/>
            <a:r>
              <a:rPr lang="ru-RU" altLang="ru-RU"/>
              <a:t>средства или </a:t>
            </a:r>
            <a:r>
              <a:rPr lang="ru-RU" altLang="ru-RU" b="1"/>
              <a:t>ДОХОДЫ БЮДЖЕТА</a:t>
            </a:r>
          </a:p>
        </p:txBody>
      </p:sp>
      <p:sp>
        <p:nvSpPr>
          <p:cNvPr id="6150" name="Text Box 14"/>
          <p:cNvSpPr txBox="1">
            <a:spLocks noChangeArrowheads="1"/>
          </p:cNvSpPr>
          <p:nvPr/>
        </p:nvSpPr>
        <p:spPr bwMode="auto">
          <a:xfrm>
            <a:off x="4643438" y="3429000"/>
            <a:ext cx="45370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/>
              <a:t>Выплачиваемые из бюджета денежные средства или </a:t>
            </a:r>
            <a:r>
              <a:rPr lang="ru-RU" altLang="ru-RU" b="1"/>
              <a:t>РАСХОДЫ БЮДЖЕТА</a:t>
            </a:r>
          </a:p>
        </p:txBody>
      </p:sp>
      <p:sp>
        <p:nvSpPr>
          <p:cNvPr id="6151" name="Text Box 15"/>
          <p:cNvSpPr txBox="1">
            <a:spLocks noChangeArrowheads="1"/>
          </p:cNvSpPr>
          <p:nvPr/>
        </p:nvSpPr>
        <p:spPr bwMode="auto">
          <a:xfrm>
            <a:off x="7667625" y="4724400"/>
            <a:ext cx="10080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  <a:p>
            <a:pPr eaLnBrk="1" hangingPunct="1"/>
            <a:endParaRPr lang="ru-RU" altLang="ru-RU"/>
          </a:p>
        </p:txBody>
      </p:sp>
      <p:sp>
        <p:nvSpPr>
          <p:cNvPr id="6152" name="Text Box 16"/>
          <p:cNvSpPr txBox="1">
            <a:spLocks noChangeArrowheads="1"/>
          </p:cNvSpPr>
          <p:nvPr/>
        </p:nvSpPr>
        <p:spPr bwMode="auto">
          <a:xfrm>
            <a:off x="550863" y="4292600"/>
            <a:ext cx="1897062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494545"/>
                </a:solidFill>
              </a:rPr>
              <a:t>Профицит </a:t>
            </a:r>
            <a:r>
              <a:rPr lang="ru-RU" altLang="ru-RU" b="1" dirty="0" smtClean="0">
                <a:solidFill>
                  <a:srgbClr val="494545"/>
                </a:solidFill>
              </a:rPr>
              <a:t>бюджета - </a:t>
            </a:r>
            <a:r>
              <a:rPr lang="ru-RU" altLang="ru-RU" dirty="0">
                <a:solidFill>
                  <a:srgbClr val="494545"/>
                </a:solidFill>
              </a:rPr>
              <a:t/>
            </a:r>
            <a:br>
              <a:rPr lang="ru-RU" altLang="ru-RU" dirty="0">
                <a:solidFill>
                  <a:srgbClr val="494545"/>
                </a:solidFill>
              </a:rPr>
            </a:br>
            <a:r>
              <a:rPr lang="ru-RU" altLang="ru-RU" dirty="0">
                <a:solidFill>
                  <a:srgbClr val="494545"/>
                </a:solidFill>
              </a:rPr>
              <a:t>превышение доходов бюджета</a:t>
            </a:r>
          </a:p>
          <a:p>
            <a:pPr algn="ctr"/>
            <a:r>
              <a:rPr lang="ru-RU" altLang="ru-RU" dirty="0">
                <a:solidFill>
                  <a:srgbClr val="494545"/>
                </a:solidFill>
              </a:rPr>
              <a:t>над его расходами</a:t>
            </a:r>
          </a:p>
          <a:p>
            <a:pPr eaLnBrk="1" hangingPunct="1"/>
            <a:endParaRPr lang="ru-RU" altLang="ru-RU" dirty="0"/>
          </a:p>
        </p:txBody>
      </p:sp>
      <p:pic>
        <p:nvPicPr>
          <p:cNvPr id="6153" name="Picture 19" descr="18b8088ba1a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628775"/>
            <a:ext cx="1871662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20" descr="18b8088ba1a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1628775"/>
            <a:ext cx="1728787" cy="1443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5" name="Text Box 15"/>
          <p:cNvSpPr txBox="1">
            <a:spLocks noChangeArrowheads="1"/>
          </p:cNvSpPr>
          <p:nvPr/>
        </p:nvSpPr>
        <p:spPr bwMode="auto">
          <a:xfrm>
            <a:off x="7820025" y="4876800"/>
            <a:ext cx="10080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  <a:p>
            <a:pPr eaLnBrk="1" hangingPunct="1"/>
            <a:endParaRPr lang="ru-RU" altLang="ru-RU"/>
          </a:p>
        </p:txBody>
      </p:sp>
      <p:sp>
        <p:nvSpPr>
          <p:cNvPr id="6156" name="Text Box 15"/>
          <p:cNvSpPr txBox="1">
            <a:spLocks noChangeArrowheads="1"/>
          </p:cNvSpPr>
          <p:nvPr/>
        </p:nvSpPr>
        <p:spPr bwMode="auto">
          <a:xfrm>
            <a:off x="7972425" y="5029200"/>
            <a:ext cx="10080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  <a:p>
            <a:pPr eaLnBrk="1" hangingPunct="1"/>
            <a:endParaRPr lang="ru-RU" altLang="ru-RU"/>
          </a:p>
        </p:txBody>
      </p:sp>
      <p:sp>
        <p:nvSpPr>
          <p:cNvPr id="6157" name="TextBox 2"/>
          <p:cNvSpPr txBox="1">
            <a:spLocks noChangeArrowheads="1"/>
          </p:cNvSpPr>
          <p:nvPr/>
        </p:nvSpPr>
        <p:spPr bwMode="auto">
          <a:xfrm>
            <a:off x="2771775" y="4357694"/>
            <a:ext cx="36718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altLang="ru-RU" sz="1600" b="1" dirty="0">
                <a:solidFill>
                  <a:srgbClr val="494545"/>
                </a:solidFill>
              </a:rPr>
              <a:t>Сбалансированный </a:t>
            </a:r>
            <a:r>
              <a:rPr lang="ru-RU" altLang="ru-RU" sz="1600" b="1" dirty="0" smtClean="0">
                <a:solidFill>
                  <a:srgbClr val="494545"/>
                </a:solidFill>
              </a:rPr>
              <a:t>бюджет -</a:t>
            </a:r>
            <a:r>
              <a:rPr lang="ru-RU" altLang="ru-RU" sz="1600" dirty="0">
                <a:solidFill>
                  <a:srgbClr val="494545"/>
                </a:solidFill>
              </a:rPr>
              <a:t/>
            </a:r>
            <a:br>
              <a:rPr lang="ru-RU" altLang="ru-RU" sz="1600" dirty="0">
                <a:solidFill>
                  <a:srgbClr val="494545"/>
                </a:solidFill>
              </a:rPr>
            </a:br>
            <a:r>
              <a:rPr lang="ru-RU" altLang="ru-RU" sz="1600" dirty="0">
                <a:solidFill>
                  <a:srgbClr val="494545"/>
                </a:solidFill>
              </a:rPr>
              <a:t>равенство между доходной и расходной частями бюджета</a:t>
            </a:r>
            <a:endParaRPr lang="ru-RU" altLang="ru-RU" sz="1600" dirty="0"/>
          </a:p>
        </p:txBody>
      </p:sp>
      <p:sp>
        <p:nvSpPr>
          <p:cNvPr id="6158" name="TextBox 3"/>
          <p:cNvSpPr txBox="1">
            <a:spLocks noChangeArrowheads="1"/>
          </p:cNvSpPr>
          <p:nvPr/>
        </p:nvSpPr>
        <p:spPr bwMode="auto">
          <a:xfrm>
            <a:off x="6732588" y="4286256"/>
            <a:ext cx="19431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494545"/>
                </a:solidFill>
              </a:rPr>
              <a:t>Дефицит </a:t>
            </a:r>
            <a:r>
              <a:rPr lang="ru-RU" altLang="ru-RU" b="1" dirty="0" smtClean="0">
                <a:solidFill>
                  <a:srgbClr val="494545"/>
                </a:solidFill>
              </a:rPr>
              <a:t>бюджета - </a:t>
            </a:r>
            <a:r>
              <a:rPr lang="ru-RU" altLang="ru-RU" dirty="0">
                <a:solidFill>
                  <a:srgbClr val="494545"/>
                </a:solidFill>
              </a:rPr>
              <a:t/>
            </a:r>
            <a:br>
              <a:rPr lang="ru-RU" altLang="ru-RU" dirty="0">
                <a:solidFill>
                  <a:srgbClr val="494545"/>
                </a:solidFill>
              </a:rPr>
            </a:br>
            <a:r>
              <a:rPr lang="ru-RU" altLang="ru-RU" dirty="0">
                <a:solidFill>
                  <a:srgbClr val="494545"/>
                </a:solidFill>
              </a:rPr>
              <a:t>превышение расходов бюджета</a:t>
            </a:r>
          </a:p>
          <a:p>
            <a:pPr algn="ctr"/>
            <a:r>
              <a:rPr lang="ru-RU" altLang="ru-RU" dirty="0">
                <a:solidFill>
                  <a:srgbClr val="494545"/>
                </a:solidFill>
              </a:rPr>
              <a:t>над его доходами</a:t>
            </a:r>
          </a:p>
          <a:p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92150"/>
            <a:ext cx="3311525" cy="298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336550" y="3716338"/>
            <a:ext cx="803592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ru-RU" altLang="ru-RU" dirty="0"/>
              <a:t>Разграничение доходов </a:t>
            </a:r>
            <a:r>
              <a:rPr lang="ru-RU" altLang="ru-RU" b="1" dirty="0"/>
              <a:t>БЮДЖЕТОВ</a:t>
            </a:r>
            <a:r>
              <a:rPr lang="ru-RU" altLang="ru-RU" dirty="0"/>
              <a:t> установлено</a:t>
            </a:r>
          </a:p>
          <a:p>
            <a:pPr algn="just" eaLnBrk="1" hangingPunct="1"/>
            <a:r>
              <a:rPr lang="ru-RU" altLang="ru-RU" dirty="0"/>
              <a:t>Бюджетным кодексом РФ, региональным и муниципальным законодательством</a:t>
            </a:r>
          </a:p>
          <a:p>
            <a:pPr algn="just" eaLnBrk="1" hangingPunct="1"/>
            <a:endParaRPr lang="ru-RU" altLang="ru-RU" dirty="0"/>
          </a:p>
          <a:p>
            <a:pPr algn="just" eaLnBrk="1" hangingPunct="1"/>
            <a:r>
              <a:rPr lang="ru-RU" altLang="ru-RU" dirty="0"/>
              <a:t>Разграничение расходов </a:t>
            </a:r>
            <a:r>
              <a:rPr lang="ru-RU" altLang="ru-RU" b="1" dirty="0"/>
              <a:t>БЮДЖЕТОВ</a:t>
            </a:r>
            <a:r>
              <a:rPr lang="ru-RU" altLang="ru-RU" dirty="0"/>
              <a:t> установлено Федеральными законами от </a:t>
            </a:r>
          </a:p>
          <a:p>
            <a:pPr algn="just" eaLnBrk="1" hangingPunct="1"/>
            <a:r>
              <a:rPr lang="ru-RU" altLang="ru-RU" dirty="0"/>
              <a:t>06.10.1999г. № 184-ФЗ «Об общих принципах организации законодательных</a:t>
            </a:r>
          </a:p>
          <a:p>
            <a:pPr algn="just" eaLnBrk="1" hangingPunct="1"/>
            <a:r>
              <a:rPr lang="ru-RU" altLang="ru-RU" dirty="0"/>
              <a:t>(представительных) и исполнительных органов государственной власти субъектов РФ», от 06.10.2003г. № 131-ФЗ «Об общих принципах местного самоуправления в Российской Федерации»</a:t>
            </a: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4284663" y="2205038"/>
            <a:ext cx="4319587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ru-RU" altLang="ru-RU" b="1" dirty="0"/>
              <a:t>За  каждым  БЮДЖЕТОМ  в  соответствии с законодательством  Российской  Федерации закреплены ДОХОДЫ, РАСХОДЫ и источники финансирования дефицита БЮДЖЕТА</a:t>
            </a:r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4140200" y="1052513"/>
            <a:ext cx="46799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ru-RU" altLang="ru-RU" b="1" dirty="0"/>
              <a:t>ПРИНЦИП</a:t>
            </a:r>
            <a:r>
              <a:rPr lang="ru-RU" altLang="ru-RU" dirty="0"/>
              <a:t> разграничения доходов, расходов и источников финансирования дефицита бюджета</a:t>
            </a:r>
          </a:p>
        </p:txBody>
      </p:sp>
      <p:sp>
        <p:nvSpPr>
          <p:cNvPr id="7174" name="Rectangle 8"/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8064500" cy="865188"/>
          </a:xfrm>
        </p:spPr>
        <p:txBody>
          <a:bodyPr/>
          <a:lstStyle/>
          <a:p>
            <a:pPr eaLnBrk="1" hangingPunct="1"/>
            <a:r>
              <a:rPr lang="ru-RU" altLang="ru-RU" sz="2800" smtClean="0">
                <a:ln>
                  <a:noFill/>
                </a:ln>
                <a:solidFill>
                  <a:schemeClr val="tx1"/>
                </a:solidFill>
                <a:effectLst/>
              </a:rPr>
              <a:t>Доходы и расходы бюджета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>
                <a:ln>
                  <a:noFill/>
                </a:ln>
                <a:solidFill>
                  <a:schemeClr val="tx1"/>
                </a:solidFill>
                <a:effectLst/>
              </a:rPr>
              <a:t>Доходы и расходы бюджета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3490913" y="4294188"/>
            <a:ext cx="5329237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ru-RU" altLang="ru-RU" sz="2000" dirty="0"/>
              <a:t>Расходы </a:t>
            </a:r>
            <a:r>
              <a:rPr lang="ru-RU" altLang="ru-RU" sz="2000" b="1" dirty="0"/>
              <a:t>БЮДЖЕТА</a:t>
            </a:r>
            <a:r>
              <a:rPr lang="ru-RU" altLang="ru-RU" sz="2000" dirty="0"/>
              <a:t> включают расходы </a:t>
            </a:r>
            <a:r>
              <a:rPr lang="ru-RU" altLang="ru-RU" sz="2000" dirty="0" smtClean="0"/>
              <a:t>на оказание </a:t>
            </a:r>
            <a:r>
              <a:rPr lang="ru-RU" altLang="ru-RU" sz="2000" dirty="0"/>
              <a:t>муниципальных услуг, социальное обеспечение населения, бюджетные инвестиции, обслуживание муниципального долга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3419475" y="1485900"/>
            <a:ext cx="532923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ru-RU" altLang="ru-RU" sz="2000" dirty="0"/>
              <a:t>Доходы </a:t>
            </a:r>
            <a:r>
              <a:rPr lang="ru-RU" altLang="ru-RU" sz="2000" b="1" dirty="0"/>
              <a:t>БЮДЖЕТА</a:t>
            </a:r>
            <a:r>
              <a:rPr lang="ru-RU" altLang="ru-RU" sz="2000" dirty="0"/>
              <a:t> составляют собственные доходы (НАЛОГОВЫЕ и НЕНАЛОГОВЫЕ ДОХОДЫ) и БЕЗВОЗМЕЗДНЫЕ ПОСТУПЛЕНИЯ от других бюджетов в виде ДОТАЦИЙ, СУБСИДИЙ, СУБВЕНЦИЙ и ИНЫХ МЕЖБЮДЖЕТНЫХ ТРАНСФЕРТОВ</a:t>
            </a:r>
          </a:p>
        </p:txBody>
      </p:sp>
      <p:pic>
        <p:nvPicPr>
          <p:cNvPr id="8197" name="Picture 6" descr="1354528072_4009_thumbzo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341438"/>
            <a:ext cx="28575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7" descr="167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221163"/>
            <a:ext cx="287972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eaLnBrk="1" hangingPunct="1"/>
            <a:r>
              <a:rPr lang="ru-RU" altLang="ru-RU" smtClean="0">
                <a:ln>
                  <a:noFill/>
                </a:ln>
                <a:solidFill>
                  <a:schemeClr val="tx1"/>
                </a:solidFill>
                <a:effectLst/>
              </a:rPr>
              <a:t>Доходы бюджета</a:t>
            </a:r>
          </a:p>
        </p:txBody>
      </p:sp>
      <p:sp>
        <p:nvSpPr>
          <p:cNvPr id="9219" name="Text Box 29"/>
          <p:cNvSpPr txBox="1">
            <a:spLocks noChangeArrowheads="1"/>
          </p:cNvSpPr>
          <p:nvPr/>
        </p:nvSpPr>
        <p:spPr bwMode="auto">
          <a:xfrm>
            <a:off x="250825" y="908050"/>
            <a:ext cx="85693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/>
              <a:t>Доходы бюджета - поступающие в бюджет денежные средства, за исключением средств, являющихся источниками финансирования дефицита бюджета.</a:t>
            </a:r>
          </a:p>
        </p:txBody>
      </p:sp>
      <p:grpSp>
        <p:nvGrpSpPr>
          <p:cNvPr id="9220" name="Группа 21"/>
          <p:cNvGrpSpPr>
            <a:grpSpLocks/>
          </p:cNvGrpSpPr>
          <p:nvPr/>
        </p:nvGrpSpPr>
        <p:grpSpPr bwMode="auto">
          <a:xfrm>
            <a:off x="428596" y="1484313"/>
            <a:ext cx="8286807" cy="5113337"/>
            <a:chOff x="1187624" y="1772816"/>
            <a:chExt cx="6854700" cy="4577333"/>
          </a:xfrm>
        </p:grpSpPr>
        <p:sp>
          <p:nvSpPr>
            <p:cNvPr id="9221" name="AutoShape 3"/>
            <p:cNvSpPr>
              <a:spLocks noChangeArrowheads="1"/>
            </p:cNvSpPr>
            <p:nvPr/>
          </p:nvSpPr>
          <p:spPr bwMode="auto">
            <a:xfrm>
              <a:off x="1204739" y="2549674"/>
              <a:ext cx="2019300" cy="514350"/>
            </a:xfrm>
            <a:prstGeom prst="flowChartAlternateProcess">
              <a:avLst/>
            </a:prstGeom>
            <a:gradFill rotWithShape="1">
              <a:gsLst>
                <a:gs pos="0">
                  <a:srgbClr val="765E00"/>
                </a:gs>
                <a:gs pos="50000">
                  <a:srgbClr val="FFCC00"/>
                </a:gs>
                <a:gs pos="100000">
                  <a:srgbClr val="765E00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9222" name="AutoShape 4"/>
            <p:cNvSpPr>
              <a:spLocks noChangeArrowheads="1"/>
            </p:cNvSpPr>
            <p:nvPr/>
          </p:nvSpPr>
          <p:spPr bwMode="auto">
            <a:xfrm>
              <a:off x="3385964" y="2568724"/>
              <a:ext cx="2219325" cy="504825"/>
            </a:xfrm>
            <a:prstGeom prst="flowChartAlternateProcess">
              <a:avLst/>
            </a:prstGeom>
            <a:gradFill rotWithShape="1">
              <a:gsLst>
                <a:gs pos="0">
                  <a:srgbClr val="765E00"/>
                </a:gs>
                <a:gs pos="50000">
                  <a:srgbClr val="FFCC00"/>
                </a:gs>
                <a:gs pos="100000">
                  <a:srgbClr val="765E00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9223" name="AutoShape 5"/>
            <p:cNvSpPr>
              <a:spLocks noChangeArrowheads="1"/>
            </p:cNvSpPr>
            <p:nvPr/>
          </p:nvSpPr>
          <p:spPr bwMode="auto">
            <a:xfrm>
              <a:off x="5852939" y="2578249"/>
              <a:ext cx="2009775" cy="476250"/>
            </a:xfrm>
            <a:prstGeom prst="flowChartAlternateProcess">
              <a:avLst/>
            </a:prstGeom>
            <a:gradFill rotWithShape="1">
              <a:gsLst>
                <a:gs pos="0">
                  <a:srgbClr val="765E00"/>
                </a:gs>
                <a:gs pos="50000">
                  <a:srgbClr val="FFCC00"/>
                </a:gs>
                <a:gs pos="100000">
                  <a:srgbClr val="765E00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9224" name="WordArt 6"/>
            <p:cNvSpPr>
              <a:spLocks noChangeArrowheads="1" noChangeShapeType="1" noTextEdit="1"/>
            </p:cNvSpPr>
            <p:nvPr/>
          </p:nvSpPr>
          <p:spPr bwMode="auto">
            <a:xfrm>
              <a:off x="1328564" y="2663974"/>
              <a:ext cx="1847850" cy="2476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1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Налоговые доходы</a:t>
              </a:r>
            </a:p>
          </p:txBody>
        </p:sp>
        <p:sp>
          <p:nvSpPr>
            <p:cNvPr id="9225" name="WordArt 7"/>
            <p:cNvSpPr>
              <a:spLocks noChangeArrowheads="1" noChangeShapeType="1" noTextEdit="1"/>
            </p:cNvSpPr>
            <p:nvPr/>
          </p:nvSpPr>
          <p:spPr bwMode="auto">
            <a:xfrm>
              <a:off x="3462164" y="2663974"/>
              <a:ext cx="2038350" cy="25717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1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Неналоговые доходы</a:t>
              </a:r>
            </a:p>
          </p:txBody>
        </p:sp>
        <p:sp>
          <p:nvSpPr>
            <p:cNvPr id="9226" name="WordArt 8"/>
            <p:cNvSpPr>
              <a:spLocks noChangeArrowheads="1" noChangeShapeType="1" noTextEdit="1"/>
            </p:cNvSpPr>
            <p:nvPr/>
          </p:nvSpPr>
          <p:spPr bwMode="auto">
            <a:xfrm>
              <a:off x="5910089" y="2587774"/>
              <a:ext cx="1876425" cy="48577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49745"/>
                </a:avLst>
              </a:prstTxWarp>
            </a:bodyPr>
            <a:lstStyle/>
            <a:p>
              <a:pPr algn="ctr"/>
              <a:r>
                <a:rPr lang="ru-RU" sz="1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Безвозмездные</a:t>
              </a:r>
            </a:p>
            <a:p>
              <a:pPr algn="ctr"/>
              <a:r>
                <a:rPr lang="ru-RU" sz="1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поступления</a:t>
              </a:r>
            </a:p>
          </p:txBody>
        </p:sp>
        <p:sp>
          <p:nvSpPr>
            <p:cNvPr id="9227" name="WordArt 9"/>
            <p:cNvSpPr>
              <a:spLocks noChangeArrowheads="1" noChangeShapeType="1" noTextEdit="1"/>
            </p:cNvSpPr>
            <p:nvPr/>
          </p:nvSpPr>
          <p:spPr bwMode="auto">
            <a:xfrm>
              <a:off x="3462164" y="1825774"/>
              <a:ext cx="2038350" cy="3048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Доходы бюджета</a:t>
              </a:r>
            </a:p>
          </p:txBody>
        </p:sp>
        <p:sp>
          <p:nvSpPr>
            <p:cNvPr id="9228" name="Line 10"/>
            <p:cNvSpPr>
              <a:spLocks noChangeShapeType="1"/>
            </p:cNvSpPr>
            <p:nvPr/>
          </p:nvSpPr>
          <p:spPr bwMode="auto">
            <a:xfrm>
              <a:off x="4395614" y="2235349"/>
              <a:ext cx="0" cy="3238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29" name="Line 13"/>
            <p:cNvSpPr>
              <a:spLocks noChangeShapeType="1"/>
            </p:cNvSpPr>
            <p:nvPr/>
          </p:nvSpPr>
          <p:spPr bwMode="auto">
            <a:xfrm flipH="1">
              <a:off x="2119139" y="2359174"/>
              <a:ext cx="9525" cy="1905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30" name="Line 14"/>
            <p:cNvSpPr>
              <a:spLocks noChangeShapeType="1"/>
            </p:cNvSpPr>
            <p:nvPr/>
          </p:nvSpPr>
          <p:spPr bwMode="auto">
            <a:xfrm>
              <a:off x="6719714" y="2359174"/>
              <a:ext cx="0" cy="2095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31" name="AutoShape 15"/>
            <p:cNvSpPr>
              <a:spLocks noChangeArrowheads="1"/>
            </p:cNvSpPr>
            <p:nvPr/>
          </p:nvSpPr>
          <p:spPr bwMode="auto">
            <a:xfrm>
              <a:off x="1187624" y="3212976"/>
              <a:ext cx="2019300" cy="3133725"/>
            </a:xfrm>
            <a:prstGeom prst="flowChartAlternateProcess">
              <a:avLst/>
            </a:prstGeom>
            <a:gradFill rotWithShape="1">
              <a:gsLst>
                <a:gs pos="0">
                  <a:srgbClr val="FFFF99"/>
                </a:gs>
                <a:gs pos="100000">
                  <a:srgbClr val="767647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576" tIns="27432" rIns="0" bIns="0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 eaLnBrk="1" hangingPunct="1"/>
              <a:r>
                <a:rPr lang="ru-RU" altLang="ru-RU" sz="1200" dirty="0">
                  <a:solidFill>
                    <a:srgbClr val="000000"/>
                  </a:solidFill>
                  <a:cs typeface="Times New Roman" pitchFamily="18" charset="0"/>
                </a:rPr>
                <a:t>Поступления от уплаты налогов, установленных Налоговым кодексом Российской Федерации:</a:t>
              </a:r>
            </a:p>
            <a:p>
              <a:pPr algn="just" eaLnBrk="1" hangingPunct="1"/>
              <a:r>
                <a:rPr lang="ru-RU" altLang="ru-RU" sz="1200" dirty="0">
                  <a:solidFill>
                    <a:srgbClr val="000000"/>
                  </a:solidFill>
                  <a:cs typeface="Times New Roman" pitchFamily="18" charset="0"/>
                </a:rPr>
                <a:t>- </a:t>
              </a:r>
              <a:r>
                <a:rPr lang="ru-RU" altLang="ru-RU" sz="1200" dirty="0" smtClean="0">
                  <a:solidFill>
                    <a:srgbClr val="000000"/>
                  </a:solidFill>
                  <a:cs typeface="Times New Roman" pitchFamily="18" charset="0"/>
                </a:rPr>
                <a:t>налог на доходы физических лиц</a:t>
              </a:r>
              <a:endParaRPr lang="ru-RU" altLang="ru-RU" sz="1200" dirty="0">
                <a:solidFill>
                  <a:srgbClr val="000000"/>
                </a:solidFill>
                <a:cs typeface="Times New Roman" pitchFamily="18" charset="0"/>
              </a:endParaRPr>
            </a:p>
            <a:p>
              <a:pPr algn="just" eaLnBrk="1" hangingPunct="1"/>
              <a:r>
                <a:rPr lang="ru-RU" altLang="ru-RU" sz="1200" dirty="0" smtClean="0">
                  <a:solidFill>
                    <a:srgbClr val="000000"/>
                  </a:solidFill>
                  <a:cs typeface="Times New Roman" pitchFamily="18" charset="0"/>
                </a:rPr>
                <a:t>- единый сельскохозяйственный налог</a:t>
              </a:r>
              <a:endParaRPr lang="ru-RU" altLang="ru-RU" sz="1200" dirty="0">
                <a:solidFill>
                  <a:srgbClr val="000000"/>
                </a:solidFill>
                <a:cs typeface="Times New Roman" pitchFamily="18" charset="0"/>
              </a:endParaRPr>
            </a:p>
            <a:p>
              <a:pPr algn="just" eaLnBrk="1" hangingPunct="1"/>
              <a:r>
                <a:rPr lang="ru-RU" altLang="ru-RU" sz="1200" dirty="0">
                  <a:solidFill>
                    <a:srgbClr val="000000"/>
                  </a:solidFill>
                  <a:cs typeface="Times New Roman" pitchFamily="18" charset="0"/>
                </a:rPr>
                <a:t>- </a:t>
              </a:r>
              <a:r>
                <a:rPr lang="ru-RU" altLang="ru-RU" sz="1200" dirty="0" smtClean="0">
                  <a:solidFill>
                    <a:srgbClr val="000000"/>
                  </a:solidFill>
                  <a:cs typeface="Times New Roman" pitchFamily="18" charset="0"/>
                </a:rPr>
                <a:t>налог на имущество физических лиц </a:t>
              </a:r>
              <a:endParaRPr lang="ru-RU" altLang="ru-RU" sz="1200" dirty="0">
                <a:solidFill>
                  <a:srgbClr val="000000"/>
                </a:solidFill>
                <a:cs typeface="Times New Roman" pitchFamily="18" charset="0"/>
              </a:endParaRPr>
            </a:p>
            <a:p>
              <a:pPr algn="just" eaLnBrk="1" hangingPunct="1">
                <a:buFontTx/>
                <a:buChar char="-"/>
              </a:pPr>
              <a:r>
                <a:rPr lang="ru-RU" altLang="ru-RU" sz="1200" dirty="0" smtClean="0">
                  <a:solidFill>
                    <a:srgbClr val="000000"/>
                  </a:solidFill>
                  <a:cs typeface="Times New Roman" pitchFamily="18" charset="0"/>
                </a:rPr>
                <a:t> земельный налог</a:t>
              </a:r>
            </a:p>
            <a:p>
              <a:pPr algn="just" eaLnBrk="1" hangingPunct="1">
                <a:buFontTx/>
                <a:buChar char="-"/>
              </a:pPr>
              <a:r>
                <a:rPr lang="ru-RU" altLang="ru-RU" sz="1200" dirty="0" smtClean="0">
                  <a:solidFill>
                    <a:srgbClr val="000000"/>
                  </a:solidFill>
                  <a:cs typeface="Times New Roman" pitchFamily="18" charset="0"/>
                </a:rPr>
                <a:t> государственная пошлина</a:t>
              </a:r>
              <a:endParaRPr lang="ru-RU" altLang="ru-RU" sz="1200" dirty="0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  <p:sp>
          <p:nvSpPr>
            <p:cNvPr id="9232" name="AutoShape 16"/>
            <p:cNvSpPr>
              <a:spLocks noChangeArrowheads="1"/>
            </p:cNvSpPr>
            <p:nvPr/>
          </p:nvSpPr>
          <p:spPr bwMode="auto">
            <a:xfrm>
              <a:off x="3443114" y="3225949"/>
              <a:ext cx="2058245" cy="3124200"/>
            </a:xfrm>
            <a:prstGeom prst="flowChartAlternateProcess">
              <a:avLst/>
            </a:prstGeom>
            <a:gradFill rotWithShape="1">
              <a:gsLst>
                <a:gs pos="0">
                  <a:srgbClr val="FFFF99"/>
                </a:gs>
                <a:gs pos="100000">
                  <a:srgbClr val="767647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576" tIns="27432" rIns="0" bIns="0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 eaLnBrk="1" hangingPunct="1"/>
              <a:r>
                <a:rPr lang="ru-RU" altLang="ru-RU" sz="1200" dirty="0">
                  <a:solidFill>
                    <a:srgbClr val="000000"/>
                  </a:solidFill>
                  <a:cs typeface="Times New Roman" pitchFamily="18" charset="0"/>
                </a:rPr>
                <a:t>Поступления доходов от использования государственного (муниципального) имущества, от платных услуг, оказываемых бюджетными учреждениями, штрафных санкций за нарушение законодательства, иных неналоговых платежей</a:t>
              </a:r>
            </a:p>
            <a:p>
              <a:pPr eaLnBrk="1" hangingPunct="1"/>
              <a:r>
                <a:rPr lang="ru-RU" altLang="ru-RU" sz="1400" dirty="0">
                  <a:solidFill>
                    <a:srgbClr val="000000"/>
                  </a:solidFill>
                  <a:latin typeface="Arial Cyr" pitchFamily="34" charset="0"/>
                  <a:cs typeface="Arial Cyr" pitchFamily="34" charset="0"/>
                </a:rPr>
                <a:t>  </a:t>
              </a:r>
            </a:p>
          </p:txBody>
        </p:sp>
        <p:sp>
          <p:nvSpPr>
            <p:cNvPr id="9233" name="AutoShape 17" descr="ололололо"/>
            <p:cNvSpPr>
              <a:spLocks noChangeArrowheads="1"/>
            </p:cNvSpPr>
            <p:nvPr/>
          </p:nvSpPr>
          <p:spPr bwMode="auto">
            <a:xfrm>
              <a:off x="5796819" y="3225949"/>
              <a:ext cx="2245505" cy="3095625"/>
            </a:xfrm>
            <a:prstGeom prst="flowChartAlternateProcess">
              <a:avLst/>
            </a:prstGeom>
            <a:gradFill rotWithShape="1">
              <a:gsLst>
                <a:gs pos="0">
                  <a:srgbClr val="FFFF99"/>
                </a:gs>
                <a:gs pos="100000">
                  <a:srgbClr val="767647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576" tIns="27432" rIns="0" bIns="0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 eaLnBrk="1" hangingPunct="1"/>
              <a:r>
                <a:rPr lang="ru-RU" sz="1200" dirty="0" smtClean="0">
                  <a:cs typeface="Times New Roman" pitchFamily="18" charset="0"/>
                </a:rPr>
                <a:t>Безвозмездные поступления от других бюджетов бюджетной системы Российской Федерации:</a:t>
              </a:r>
            </a:p>
            <a:p>
              <a:pPr algn="just" eaLnBrk="1" hangingPunct="1">
                <a:buFontTx/>
                <a:buChar char="-"/>
              </a:pPr>
              <a:r>
                <a:rPr lang="ru-RU" sz="1200" dirty="0" smtClean="0">
                  <a:solidFill>
                    <a:srgbClr val="000000"/>
                  </a:solidFill>
                  <a:cs typeface="Times New Roman" pitchFamily="18" charset="0"/>
                </a:rPr>
                <a:t>Д</a:t>
              </a:r>
              <a:r>
                <a:rPr lang="ru-RU" sz="1200" dirty="0" smtClean="0"/>
                <a:t>отации на выравнивание бюджетной обеспеченности;</a:t>
              </a:r>
            </a:p>
            <a:p>
              <a:pPr algn="just" eaLnBrk="1" hangingPunct="1">
                <a:buFontTx/>
                <a:buChar char="-"/>
              </a:pPr>
              <a:r>
                <a:rPr lang="ru-RU" altLang="ru-RU" sz="1200" dirty="0" smtClean="0">
                  <a:solidFill>
                    <a:srgbClr val="000000"/>
                  </a:solidFill>
                  <a:cs typeface="Times New Roman" pitchFamily="18" charset="0"/>
                </a:rPr>
                <a:t> Д</a:t>
              </a:r>
              <a:r>
                <a:rPr lang="ru-RU" sz="1200" dirty="0" smtClean="0"/>
                <a:t>отации бюджетам сельских поселений на поддержку мер по обеспечению сбалансированности бюджетов;</a:t>
              </a:r>
            </a:p>
            <a:p>
              <a:pPr algn="just" eaLnBrk="1" hangingPunct="1">
                <a:buFontTx/>
                <a:buChar char="-"/>
              </a:pPr>
              <a:r>
                <a:rPr lang="ru-RU" sz="1200" dirty="0" smtClean="0"/>
                <a:t> Субсидии бюджетам бюджетной системы Российской Федерации (межбюджетные субсидии);</a:t>
              </a:r>
            </a:p>
            <a:p>
              <a:pPr algn="just" eaLnBrk="1" hangingPunct="1">
                <a:buFontTx/>
                <a:buChar char="-"/>
              </a:pPr>
              <a:r>
                <a:rPr lang="ru-RU" altLang="ru-RU" sz="1200" dirty="0" smtClean="0">
                  <a:solidFill>
                    <a:srgbClr val="000000"/>
                  </a:solidFill>
                  <a:cs typeface="Times New Roman" pitchFamily="18" charset="0"/>
                </a:rPr>
                <a:t> </a:t>
              </a:r>
              <a:r>
                <a:rPr lang="ru-RU" sz="1200" dirty="0" smtClean="0"/>
                <a:t>Субвенции бюджетам бюджетной системы Российской Федерации</a:t>
              </a:r>
              <a:endParaRPr lang="ru-RU" altLang="ru-RU" sz="1200" dirty="0">
                <a:solidFill>
                  <a:srgbClr val="000000"/>
                </a:solidFill>
                <a:cs typeface="Times New Roman" pitchFamily="18" charset="0"/>
              </a:endParaRPr>
            </a:p>
            <a:p>
              <a:pPr algn="just" eaLnBrk="1" hangingPunct="1"/>
              <a:endParaRPr lang="ru-RU" altLang="ru-RU" sz="1000" dirty="0">
                <a:solidFill>
                  <a:srgbClr val="000000"/>
                </a:solidFill>
                <a:latin typeface="Arial Cyr" pitchFamily="34" charset="0"/>
                <a:cs typeface="Arial Cyr" pitchFamily="34" charset="0"/>
              </a:endParaRPr>
            </a:p>
          </p:txBody>
        </p:sp>
        <p:sp>
          <p:nvSpPr>
            <p:cNvPr id="9234" name="AutoShape 18"/>
            <p:cNvSpPr>
              <a:spLocks noChangeArrowheads="1"/>
            </p:cNvSpPr>
            <p:nvPr/>
          </p:nvSpPr>
          <p:spPr bwMode="auto">
            <a:xfrm>
              <a:off x="3059832" y="1772816"/>
              <a:ext cx="2695575" cy="466725"/>
            </a:xfrm>
            <a:prstGeom prst="flowChartAlternateProcess">
              <a:avLst/>
            </a:prstGeom>
            <a:gradFill rotWithShape="1">
              <a:gsLst>
                <a:gs pos="0">
                  <a:srgbClr val="765E00"/>
                </a:gs>
                <a:gs pos="50000">
                  <a:srgbClr val="FFCC00"/>
                </a:gs>
                <a:gs pos="100000">
                  <a:srgbClr val="765E00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9235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3347864" y="1844824"/>
              <a:ext cx="2219325" cy="28575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Доходы бюджета</a:t>
              </a:r>
            </a:p>
          </p:txBody>
        </p:sp>
        <p:cxnSp>
          <p:nvCxnSpPr>
            <p:cNvPr id="9236" name="AutoShape 21"/>
            <p:cNvCxnSpPr>
              <a:cxnSpLocks noChangeShapeType="1"/>
            </p:cNvCxnSpPr>
            <p:nvPr/>
          </p:nvCxnSpPr>
          <p:spPr bwMode="auto">
            <a:xfrm>
              <a:off x="2119139" y="2359174"/>
              <a:ext cx="459105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Параметры бюджета </a:t>
            </a:r>
            <a:r>
              <a:rPr lang="ru-RU" altLang="ru-RU" sz="24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Кормовского</a:t>
            </a:r>
            <a:r>
              <a:rPr lang="ru-RU" altLang="ru-RU" sz="24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сельского поселения </a:t>
            </a:r>
            <a:r>
              <a:rPr lang="ru-RU" altLang="ru-RU" sz="24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Ремонтненского</a:t>
            </a:r>
            <a:r>
              <a:rPr lang="ru-RU" altLang="ru-RU" sz="24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района на 2023 год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8"/>
          <p:cNvGrpSpPr>
            <a:grpSpLocks noGrp="1"/>
          </p:cNvGrpSpPr>
          <p:nvPr>
            <p:ph idx="1"/>
          </p:nvPr>
        </p:nvGrpSpPr>
        <p:grpSpPr bwMode="auto">
          <a:xfrm>
            <a:off x="428596" y="1928802"/>
            <a:ext cx="3713706" cy="2357454"/>
            <a:chOff x="547" y="890"/>
            <a:chExt cx="1651" cy="549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547" y="890"/>
              <a:ext cx="1651" cy="54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CC66"/>
                </a:gs>
                <a:gs pos="100000">
                  <a:srgbClr val="FFFFC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ru-RU" altLang="ru-RU" sz="2400" dirty="0" smtClean="0"/>
                <a:t>Доходы</a:t>
              </a:r>
            </a:p>
            <a:p>
              <a:pPr algn="ctr" eaLnBrk="1" hangingPunct="1"/>
              <a:r>
                <a:rPr lang="ru-RU" altLang="ru-RU" sz="2400" dirty="0" smtClean="0"/>
                <a:t>15204,2</a:t>
              </a:r>
            </a:p>
            <a:p>
              <a:pPr algn="ctr" eaLnBrk="1" hangingPunct="1"/>
              <a:r>
                <a:rPr lang="ru-RU" altLang="ru-RU" sz="2400" dirty="0" smtClean="0"/>
                <a:t>тыс. рублей</a:t>
              </a:r>
              <a:endParaRPr lang="ru-RU" altLang="ru-RU" sz="2400" b="1" dirty="0"/>
            </a:p>
          </p:txBody>
        </p:sp>
        <p:sp>
          <p:nvSpPr>
            <p:cNvPr id="6" name="WordArt 5"/>
            <p:cNvSpPr>
              <a:spLocks noChangeArrowheads="1" noChangeShapeType="1" noTextEdit="1"/>
            </p:cNvSpPr>
            <p:nvPr/>
          </p:nvSpPr>
          <p:spPr bwMode="auto">
            <a:xfrm>
              <a:off x="657" y="1026"/>
              <a:ext cx="1497" cy="41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endParaRPr>
            </a:p>
          </p:txBody>
        </p:sp>
      </p:grpSp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5143505" y="1928802"/>
            <a:ext cx="3568696" cy="235745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66"/>
              </a:gs>
              <a:gs pos="100000">
                <a:srgbClr val="FFFF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altLang="ru-RU" sz="2400" dirty="0" smtClean="0"/>
              <a:t>Расходы</a:t>
            </a:r>
          </a:p>
          <a:p>
            <a:pPr algn="ctr" eaLnBrk="1" hangingPunct="1"/>
            <a:r>
              <a:rPr lang="ru-RU" altLang="ru-RU" sz="2400" dirty="0" smtClean="0"/>
              <a:t>15204,2</a:t>
            </a:r>
          </a:p>
          <a:p>
            <a:pPr algn="ctr" eaLnBrk="1" hangingPunct="1"/>
            <a:r>
              <a:rPr lang="ru-RU" altLang="ru-RU" sz="2400" dirty="0" smtClean="0"/>
              <a:t>тыс. рублей</a:t>
            </a:r>
            <a:endParaRPr lang="ru-RU" altLang="ru-RU" sz="2400" dirty="0"/>
          </a:p>
        </p:txBody>
      </p:sp>
      <p:sp>
        <p:nvSpPr>
          <p:cNvPr id="10" name="WordArt 16"/>
          <p:cNvSpPr>
            <a:spLocks noChangeArrowheads="1" noChangeShapeType="1" noTextEdit="1"/>
          </p:cNvSpPr>
          <p:nvPr/>
        </p:nvSpPr>
        <p:spPr bwMode="auto">
          <a:xfrm>
            <a:off x="3143240" y="4500570"/>
            <a:ext cx="3000396" cy="12858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333300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Параметры бюджета </a:t>
            </a:r>
            <a:r>
              <a:rPr lang="ru-RU" altLang="ru-RU" sz="24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Кормовского</a:t>
            </a:r>
            <a:r>
              <a:rPr lang="ru-RU" altLang="ru-RU" sz="24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сельского поселения </a:t>
            </a:r>
            <a:r>
              <a:rPr lang="ru-RU" altLang="ru-RU" sz="24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Ремонтненского</a:t>
            </a:r>
            <a:r>
              <a:rPr lang="ru-RU" altLang="ru-RU" sz="24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района на 2024 год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8"/>
          <p:cNvGrpSpPr>
            <a:grpSpLocks noGrp="1"/>
          </p:cNvGrpSpPr>
          <p:nvPr>
            <p:ph idx="1"/>
          </p:nvPr>
        </p:nvGrpSpPr>
        <p:grpSpPr bwMode="auto">
          <a:xfrm>
            <a:off x="428596" y="1928802"/>
            <a:ext cx="3713706" cy="2357454"/>
            <a:chOff x="547" y="890"/>
            <a:chExt cx="1651" cy="549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547" y="890"/>
              <a:ext cx="1651" cy="54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CC66"/>
                </a:gs>
                <a:gs pos="100000">
                  <a:srgbClr val="FFFFC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ru-RU" altLang="ru-RU" sz="2400" dirty="0" smtClean="0"/>
                <a:t>Доходы</a:t>
              </a:r>
            </a:p>
            <a:p>
              <a:pPr algn="ctr" eaLnBrk="1" hangingPunct="1"/>
              <a:r>
                <a:rPr lang="ru-RU" altLang="ru-RU" sz="2400" dirty="0" smtClean="0"/>
                <a:t>11545,5</a:t>
              </a:r>
            </a:p>
            <a:p>
              <a:pPr algn="ctr" eaLnBrk="1" hangingPunct="1"/>
              <a:r>
                <a:rPr lang="ru-RU" altLang="ru-RU" sz="2400" dirty="0" smtClean="0"/>
                <a:t>тыс. рублей</a:t>
              </a:r>
              <a:endParaRPr lang="ru-RU" altLang="ru-RU" sz="2400" dirty="0"/>
            </a:p>
          </p:txBody>
        </p:sp>
        <p:sp>
          <p:nvSpPr>
            <p:cNvPr id="6" name="WordArt 5"/>
            <p:cNvSpPr>
              <a:spLocks noChangeArrowheads="1" noChangeShapeType="1" noTextEdit="1"/>
            </p:cNvSpPr>
            <p:nvPr/>
          </p:nvSpPr>
          <p:spPr bwMode="auto">
            <a:xfrm>
              <a:off x="657" y="1026"/>
              <a:ext cx="1497" cy="41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endParaRPr>
            </a:p>
          </p:txBody>
        </p:sp>
      </p:grpSp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5143505" y="1928802"/>
            <a:ext cx="3568696" cy="235745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66"/>
              </a:gs>
              <a:gs pos="100000">
                <a:srgbClr val="FFFF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altLang="ru-RU" sz="2400" dirty="0" smtClean="0"/>
              <a:t>Расходы</a:t>
            </a:r>
          </a:p>
          <a:p>
            <a:pPr algn="ctr" eaLnBrk="1" hangingPunct="1"/>
            <a:r>
              <a:rPr lang="ru-RU" altLang="ru-RU" sz="2400" dirty="0" smtClean="0"/>
              <a:t>11545,5</a:t>
            </a:r>
          </a:p>
          <a:p>
            <a:pPr algn="ctr" eaLnBrk="1" hangingPunct="1"/>
            <a:r>
              <a:rPr lang="ru-RU" altLang="ru-RU" sz="2400" dirty="0" smtClean="0"/>
              <a:t>тыс. рублей</a:t>
            </a:r>
            <a:endParaRPr lang="ru-RU" altLang="ru-RU" sz="2400" dirty="0"/>
          </a:p>
        </p:txBody>
      </p:sp>
      <p:sp>
        <p:nvSpPr>
          <p:cNvPr id="10" name="WordArt 16"/>
          <p:cNvSpPr>
            <a:spLocks noChangeArrowheads="1" noChangeShapeType="1" noTextEdit="1"/>
          </p:cNvSpPr>
          <p:nvPr/>
        </p:nvSpPr>
        <p:spPr bwMode="auto">
          <a:xfrm>
            <a:off x="3143240" y="4500570"/>
            <a:ext cx="3000396" cy="12858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333300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юджет для граждан 2017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4020</TotalTime>
  <Words>1260</Words>
  <Application>Microsoft Office PowerPoint</Application>
  <PresentationFormat>Экран (4:3)</PresentationFormat>
  <Paragraphs>354</Paragraphs>
  <Slides>17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Бюджет для граждан 2017</vt:lpstr>
      <vt:lpstr>Слайд 1</vt:lpstr>
      <vt:lpstr>Слайд 2</vt:lpstr>
      <vt:lpstr>Слайд 3</vt:lpstr>
      <vt:lpstr>Основные параметры бюджета</vt:lpstr>
      <vt:lpstr>Доходы и расходы бюджета</vt:lpstr>
      <vt:lpstr>Доходы и расходы бюджета</vt:lpstr>
      <vt:lpstr>Доходы бюджета</vt:lpstr>
      <vt:lpstr>Параметры бюджета Кормовского сельского поселения Ремонтненского района на 2023 год</vt:lpstr>
      <vt:lpstr>Параметры бюджета Кормовского сельского поселения Ремонтненского района на 2024 год</vt:lpstr>
      <vt:lpstr>Параметры бюджета Кормовского сельского поселения Ремонтненского района на 2025 год</vt:lpstr>
      <vt:lpstr>Слайд 11</vt:lpstr>
      <vt:lpstr> Структура доходов бюджета </vt:lpstr>
      <vt:lpstr>Распределение бюджетных ассигнований бюджета Кормовского сельского поселения Ремонтненского района по разделам и подразделам классификации расходов бюджетов Российской Федерации на 2023 и на плановый период 2024 и 2025 годов</vt:lpstr>
      <vt:lpstr>Распределение бюджетных ассигнований бюджета Кормовского сельского поселения Ремонтненского района по разделам и подразделам классификации расходов бюджетов Российской Федерации на 2023 и на плановый период 2024 и 2025 годов</vt:lpstr>
      <vt:lpstr>Слайд 15</vt:lpstr>
      <vt:lpstr>Расходы бюджета в разрезе муниципальных программ Кормовского сельского поселения</vt:lpstr>
      <vt:lpstr>СПАСИБО  ЗА  ВНИМАНИЕ!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на 2017 год и плановый период 2018 и 2019 годов</dc:title>
  <dc:creator>Sergei</dc:creator>
  <cp:lastModifiedBy>1</cp:lastModifiedBy>
  <cp:revision>354</cp:revision>
  <cp:lastPrinted>2022-11-29T06:58:37Z</cp:lastPrinted>
  <dcterms:created xsi:type="dcterms:W3CDTF">2017-01-10T05:59:12Z</dcterms:created>
  <dcterms:modified xsi:type="dcterms:W3CDTF">2023-07-07T11:53:47Z</dcterms:modified>
</cp:coreProperties>
</file>