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notesMasterIdLst>
    <p:notesMasterId r:id="rId17"/>
  </p:notesMasterIdLst>
  <p:handoutMasterIdLst>
    <p:handoutMasterId r:id="rId18"/>
  </p:handoutMasterIdLst>
  <p:sldIdLst>
    <p:sldId id="256" r:id="rId2"/>
    <p:sldId id="257" r:id="rId3"/>
    <p:sldId id="292" r:id="rId4"/>
    <p:sldId id="258" r:id="rId5"/>
    <p:sldId id="285" r:id="rId6"/>
    <p:sldId id="294" r:id="rId7"/>
    <p:sldId id="295" r:id="rId8"/>
    <p:sldId id="296" r:id="rId9"/>
    <p:sldId id="297" r:id="rId10"/>
    <p:sldId id="263" r:id="rId11"/>
    <p:sldId id="264" r:id="rId12"/>
    <p:sldId id="290" r:id="rId13"/>
    <p:sldId id="281" r:id="rId14"/>
    <p:sldId id="266" r:id="rId15"/>
    <p:sldId id="298"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FFCC66"/>
    <a:srgbClr val="FFFFFF"/>
    <a:srgbClr val="66CCFF"/>
    <a:srgbClr val="FFFFCC"/>
    <a:srgbClr val="CC0000"/>
    <a:srgbClr val="993300"/>
    <a:srgbClr val="000099"/>
    <a:srgbClr val="0033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6195" autoAdjust="0"/>
    <p:restoredTop sz="94624" autoAdjust="0"/>
  </p:normalViewPr>
  <p:slideViewPr>
    <p:cSldViewPr>
      <p:cViewPr>
        <p:scale>
          <a:sx n="100" d="100"/>
          <a:sy n="100" d="100"/>
        </p:scale>
        <p:origin x="-654"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_____Microsoft_Office_Excel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_____Microsoft_Office_Excel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_____Microsoft_Office_Excel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_____Microsoft_Office_Excel4.xlsx"/><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tx>
        <c:rich>
          <a:bodyPr/>
          <a:lstStyle/>
          <a:p>
            <a:pPr>
              <a:defRPr/>
            </a:pPr>
            <a:r>
              <a:rPr lang="ru-RU" sz="900" dirty="0">
                <a:latin typeface="Times New Roman" pitchFamily="18" charset="0"/>
                <a:cs typeface="Times New Roman" pitchFamily="18" charset="0"/>
              </a:rPr>
              <a:t>Структура доходов бюджета</a:t>
            </a:r>
          </a:p>
        </c:rich>
      </c:tx>
      <c:layout>
        <c:manualLayout>
          <c:xMode val="edge"/>
          <c:yMode val="edge"/>
          <c:x val="0.22516540559820908"/>
          <c:y val="3.9441259180315547E-2"/>
        </c:manualLayout>
      </c:layout>
    </c:title>
    <c:view3D>
      <c:rotX val="30"/>
      <c:perspective val="30"/>
    </c:view3D>
    <c:plotArea>
      <c:layout>
        <c:manualLayout>
          <c:layoutTarget val="inner"/>
          <c:xMode val="edge"/>
          <c:yMode val="edge"/>
          <c:x val="2.3206485829059952E-2"/>
          <c:y val="0.15015186122417587"/>
          <c:w val="0.57829393225314385"/>
          <c:h val="0.79631850524874137"/>
        </c:manualLayout>
      </c:layout>
      <c:pie3DChart>
        <c:varyColors val="1"/>
        <c:ser>
          <c:idx val="0"/>
          <c:order val="0"/>
          <c:tx>
            <c:strRef>
              <c:f>Лист1!$B$1</c:f>
              <c:strCache>
                <c:ptCount val="1"/>
                <c:pt idx="0">
                  <c:v>Структура доходов бюджета</c:v>
                </c:pt>
              </c:strCache>
            </c:strRef>
          </c:tx>
          <c:explosion val="25"/>
          <c:dLbls>
            <c:dLbl>
              <c:idx val="0"/>
              <c:layout>
                <c:manualLayout>
                  <c:x val="4.9170340722375873E-3"/>
                  <c:y val="-0.13499629835185517"/>
                </c:manualLayout>
              </c:layout>
              <c:tx>
                <c:rich>
                  <a:bodyPr/>
                  <a:lstStyle/>
                  <a:p>
                    <a:r>
                      <a:rPr lang="ru-RU" dirty="0" smtClean="0"/>
                      <a:t>17,7</a:t>
                    </a:r>
                    <a:endParaRPr lang="en-US" dirty="0"/>
                  </a:p>
                </c:rich>
              </c:tx>
              <c:showVal val="1"/>
            </c:dLbl>
            <c:dLbl>
              <c:idx val="1"/>
              <c:layout/>
              <c:tx>
                <c:rich>
                  <a:bodyPr/>
                  <a:lstStyle/>
                  <a:p>
                    <a:r>
                      <a:rPr lang="ru-RU" dirty="0" smtClean="0"/>
                      <a:t>0,1</a:t>
                    </a:r>
                    <a:endParaRPr lang="en-US" dirty="0"/>
                  </a:p>
                </c:rich>
              </c:tx>
              <c:showVal val="1"/>
            </c:dLbl>
            <c:dLbl>
              <c:idx val="2"/>
              <c:layout>
                <c:manualLayout>
                  <c:x val="3.490109286102737E-5"/>
                  <c:y val="0.1131684037960872"/>
                </c:manualLayout>
              </c:layout>
              <c:tx>
                <c:rich>
                  <a:bodyPr/>
                  <a:lstStyle/>
                  <a:p>
                    <a:r>
                      <a:rPr lang="ru-RU" dirty="0" smtClean="0"/>
                      <a:t>82,2</a:t>
                    </a:r>
                    <a:endParaRPr lang="en-US" dirty="0"/>
                  </a:p>
                </c:rich>
              </c:tx>
              <c:showVal val="1"/>
            </c:dLbl>
            <c:spPr>
              <a:noFill/>
              <a:ln>
                <a:noFill/>
              </a:ln>
              <a:effectLst/>
            </c:spPr>
            <c:showVal val="1"/>
            <c:showLeaderLines val="1"/>
            <c:extLst xmlns:c16r2="http://schemas.microsoft.com/office/drawing/2015/06/chart">
              <c:ext xmlns:c15="http://schemas.microsoft.com/office/drawing/2012/chart" uri="{CE6537A1-D6FC-4f65-9D91-7224C49458BB}">
                <c15:layout/>
              </c:ext>
            </c:extLst>
          </c:dLbls>
          <c:cat>
            <c:strRef>
              <c:f>Лист1!$A$2:$A$4</c:f>
              <c:strCache>
                <c:ptCount val="3"/>
                <c:pt idx="0">
                  <c:v>Налоговые</c:v>
                </c:pt>
                <c:pt idx="1">
                  <c:v>Неналоговые</c:v>
                </c:pt>
                <c:pt idx="2">
                  <c:v>Безвозмездные</c:v>
                </c:pt>
              </c:strCache>
            </c:strRef>
          </c:cat>
          <c:val>
            <c:numRef>
              <c:f>Лист1!$B$2:$B$4</c:f>
              <c:numCache>
                <c:formatCode>General</c:formatCode>
                <c:ptCount val="3"/>
                <c:pt idx="0">
                  <c:v>18.399999999999999</c:v>
                </c:pt>
                <c:pt idx="1">
                  <c:v>0.1</c:v>
                </c:pt>
                <c:pt idx="2">
                  <c:v>81.5</c:v>
                </c:pt>
              </c:numCache>
            </c:numRef>
          </c:val>
          <c:extLst xmlns:c16r2="http://schemas.microsoft.com/office/drawing/2015/06/chart">
            <c:ext xmlns:c16="http://schemas.microsoft.com/office/drawing/2014/chart" uri="{C3380CC4-5D6E-409C-BE32-E72D297353CC}">
              <c16:uniqueId val="{00000002-8AFF-4312-B66C-832D7CB3EF2D}"/>
            </c:ext>
          </c:extLst>
        </c:ser>
      </c:pie3DChart>
    </c:plotArea>
    <c:legend>
      <c:legendPos val="r"/>
      <c:layout/>
      <c:txPr>
        <a:bodyPr/>
        <a:lstStyle/>
        <a:p>
          <a:pPr>
            <a:defRPr sz="900">
              <a:latin typeface="Times New Roman" pitchFamily="18" charset="0"/>
              <a:cs typeface="Times New Roman" pitchFamily="18" charset="0"/>
            </a:defRPr>
          </a:pPr>
          <a:endParaRPr lang="ru-RU"/>
        </a:p>
      </c:txPr>
    </c:legend>
    <c:plotVisOnly val="1"/>
    <c:dispBlanksAs val="zero"/>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title>
      <c:tx>
        <c:rich>
          <a:bodyPr/>
          <a:lstStyle/>
          <a:p>
            <a:pPr>
              <a:defRPr sz="900"/>
            </a:pPr>
            <a:r>
              <a:rPr lang="ru-RU" dirty="0">
                <a:latin typeface="Times New Roman" pitchFamily="18" charset="0"/>
                <a:cs typeface="Times New Roman" pitchFamily="18" charset="0"/>
              </a:rPr>
              <a:t>Структура налоговых доходов</a:t>
            </a:r>
          </a:p>
        </c:rich>
      </c:tx>
      <c:layout/>
    </c:title>
    <c:view3D>
      <c:rotX val="30"/>
      <c:perspective val="30"/>
    </c:view3D>
    <c:plotArea>
      <c:layout>
        <c:manualLayout>
          <c:layoutTarget val="inner"/>
          <c:xMode val="edge"/>
          <c:yMode val="edge"/>
          <c:x val="0"/>
          <c:y val="2.7178374893453656E-2"/>
          <c:w val="1"/>
          <c:h val="0.88148255849452917"/>
        </c:manualLayout>
      </c:layout>
      <c:pie3DChart>
        <c:varyColors val="1"/>
        <c:ser>
          <c:idx val="0"/>
          <c:order val="0"/>
          <c:tx>
            <c:strRef>
              <c:f>Лист1!$B$1</c:f>
              <c:strCache>
                <c:ptCount val="1"/>
                <c:pt idx="0">
                  <c:v>Структура налоговых доходов</c:v>
                </c:pt>
              </c:strCache>
            </c:strRef>
          </c:tx>
          <c:explosion val="32"/>
          <c:dPt>
            <c:idx val="2"/>
            <c:explosion val="0"/>
            <c:extLst xmlns:c16r2="http://schemas.microsoft.com/office/drawing/2015/06/chart">
              <c:ext xmlns:c16="http://schemas.microsoft.com/office/drawing/2014/chart" uri="{C3380CC4-5D6E-409C-BE32-E72D297353CC}">
                <c16:uniqueId val="{00000002-DA47-4D98-B8EA-E15CD9D7166E}"/>
              </c:ext>
            </c:extLst>
          </c:dPt>
          <c:dLbls>
            <c:dLbl>
              <c:idx val="0"/>
              <c:layout/>
              <c:tx>
                <c:rich>
                  <a:bodyPr/>
                  <a:lstStyle/>
                  <a:p>
                    <a:r>
                      <a:rPr lang="ru-RU" dirty="0" smtClean="0"/>
                      <a:t>16,8</a:t>
                    </a:r>
                    <a:endParaRPr lang="en-US" dirty="0"/>
                  </a:p>
                </c:rich>
              </c:tx>
              <c:showVal val="1"/>
            </c:dLbl>
            <c:dLbl>
              <c:idx val="1"/>
              <c:layout/>
              <c:tx>
                <c:rich>
                  <a:bodyPr/>
                  <a:lstStyle/>
                  <a:p>
                    <a:r>
                      <a:rPr lang="ru-RU" dirty="0" smtClean="0"/>
                      <a:t>5,8</a:t>
                    </a:r>
                    <a:endParaRPr lang="en-US" dirty="0"/>
                  </a:p>
                </c:rich>
              </c:tx>
              <c:showVal val="1"/>
            </c:dLbl>
            <c:dLbl>
              <c:idx val="2"/>
              <c:layout/>
              <c:tx>
                <c:rich>
                  <a:bodyPr/>
                  <a:lstStyle/>
                  <a:p>
                    <a:r>
                      <a:rPr lang="ru-RU" dirty="0" smtClean="0"/>
                      <a:t>40,8</a:t>
                    </a:r>
                    <a:endParaRPr lang="en-US" dirty="0"/>
                  </a:p>
                </c:rich>
              </c:tx>
              <c:showVal val="1"/>
            </c:dLbl>
            <c:dLbl>
              <c:idx val="3"/>
              <c:layout/>
              <c:tx>
                <c:rich>
                  <a:bodyPr/>
                  <a:lstStyle/>
                  <a:p>
                    <a:r>
                      <a:rPr lang="ru-RU" dirty="0" smtClean="0"/>
                      <a:t>0,2</a:t>
                    </a:r>
                    <a:endParaRPr lang="en-US" dirty="0"/>
                  </a:p>
                </c:rich>
              </c:tx>
              <c:showVal val="1"/>
            </c:dLbl>
            <c:dLbl>
              <c:idx val="4"/>
              <c:layout/>
              <c:tx>
                <c:rich>
                  <a:bodyPr/>
                  <a:lstStyle/>
                  <a:p>
                    <a:r>
                      <a:rPr lang="ru-RU" dirty="0" smtClean="0"/>
                      <a:t>36,4</a:t>
                    </a:r>
                    <a:endParaRPr lang="en-US" dirty="0"/>
                  </a:p>
                </c:rich>
              </c:tx>
              <c:showVal val="1"/>
            </c:dLbl>
            <c:spPr>
              <a:noFill/>
              <a:ln>
                <a:noFill/>
              </a:ln>
              <a:effectLst/>
            </c:spPr>
            <c:showVal val="1"/>
            <c:showLeaderLines val="1"/>
            <c:extLst xmlns:c16r2="http://schemas.microsoft.com/office/drawing/2015/06/chart">
              <c:ext xmlns:c15="http://schemas.microsoft.com/office/drawing/2012/chart" uri="{CE6537A1-D6FC-4f65-9D91-7224C49458BB}">
                <c15:layout/>
              </c:ext>
            </c:extLst>
          </c:dLbls>
          <c:cat>
            <c:strRef>
              <c:f>Лист1!$A$2:$A$6</c:f>
              <c:strCache>
                <c:ptCount val="5"/>
                <c:pt idx="0">
                  <c:v>НДФЛ</c:v>
                </c:pt>
                <c:pt idx="1">
                  <c:v>Налог на имущество физических лиц</c:v>
                </c:pt>
                <c:pt idx="2">
                  <c:v>Единый 
сельскохозяйственный налог</c:v>
                </c:pt>
                <c:pt idx="3">
                  <c:v>Государственная пошлина</c:v>
                </c:pt>
                <c:pt idx="4">
                  <c:v>Земельный налог</c:v>
                </c:pt>
              </c:strCache>
            </c:strRef>
          </c:cat>
          <c:val>
            <c:numRef>
              <c:f>Лист1!$B$2:$B$6</c:f>
              <c:numCache>
                <c:formatCode>General</c:formatCode>
                <c:ptCount val="5"/>
                <c:pt idx="0">
                  <c:v>365.5</c:v>
                </c:pt>
                <c:pt idx="1">
                  <c:v>134</c:v>
                </c:pt>
                <c:pt idx="2">
                  <c:v>888.8</c:v>
                </c:pt>
                <c:pt idx="3">
                  <c:v>4.5999999999999996</c:v>
                </c:pt>
                <c:pt idx="4">
                  <c:v>836.2</c:v>
                </c:pt>
              </c:numCache>
            </c:numRef>
          </c:val>
          <c:extLst xmlns:c16r2="http://schemas.microsoft.com/office/drawing/2015/06/chart">
            <c:ext xmlns:c16="http://schemas.microsoft.com/office/drawing/2014/chart" uri="{C3380CC4-5D6E-409C-BE32-E72D297353CC}">
              <c16:uniqueId val="{00000005-DA47-4D98-B8EA-E15CD9D7166E}"/>
            </c:ext>
          </c:extLst>
        </c:ser>
      </c:pie3DChart>
    </c:plotArea>
    <c:legend>
      <c:legendPos val="b"/>
      <c:layout>
        <c:manualLayout>
          <c:xMode val="edge"/>
          <c:yMode val="edge"/>
          <c:x val="1.8030040603083563E-2"/>
          <c:y val="0.65375813870830013"/>
          <c:w val="0.97014040716658834"/>
          <c:h val="0.34447991995491462"/>
        </c:manualLayout>
      </c:layout>
      <c:txPr>
        <a:bodyPr/>
        <a:lstStyle/>
        <a:p>
          <a:pPr>
            <a:defRPr sz="900">
              <a:latin typeface="Times New Roman" pitchFamily="18" charset="0"/>
              <a:cs typeface="Times New Roman" pitchFamily="18" charset="0"/>
            </a:defRPr>
          </a:pPr>
          <a:endParaRPr lang="ru-RU"/>
        </a:p>
      </c:txPr>
    </c:legend>
    <c:plotVisOnly val="1"/>
    <c:dispBlanksAs val="zero"/>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0.10554185627497632"/>
          <c:y val="0.11233431373503833"/>
          <c:w val="0.88888888888888884"/>
          <c:h val="0.52716910386201543"/>
        </c:manualLayout>
      </c:layout>
      <c:pie3DChart>
        <c:varyColors val="1"/>
        <c:ser>
          <c:idx val="0"/>
          <c:order val="0"/>
          <c:tx>
            <c:strRef>
              <c:f>Лист1!$B$1</c:f>
              <c:strCache>
                <c:ptCount val="1"/>
                <c:pt idx="0">
                  <c:v>Структура налоговых доходов</c:v>
                </c:pt>
              </c:strCache>
            </c:strRef>
          </c:tx>
          <c:dLbls>
            <c:dLbl>
              <c:idx val="0"/>
              <c:layout>
                <c:manualLayout>
                  <c:x val="6.8742709244677763E-2"/>
                  <c:y val="-2.6013935758030318E-2"/>
                </c:manualLayout>
              </c:layout>
              <c:tx>
                <c:rich>
                  <a:bodyPr/>
                  <a:lstStyle/>
                  <a:p>
                    <a:r>
                      <a:rPr lang="ru-RU" dirty="0" smtClean="0"/>
                      <a:t>100,0</a:t>
                    </a:r>
                    <a:endParaRPr lang="en-US" dirty="0"/>
                  </a:p>
                </c:rich>
              </c:tx>
              <c:showVal val="1"/>
            </c:dLbl>
            <c:dLbl>
              <c:idx val="1"/>
              <c:layout>
                <c:manualLayout>
                  <c:x val="-0.24941550402607074"/>
                  <c:y val="2.6660617956029673E-2"/>
                </c:manualLayout>
              </c:layout>
              <c:tx>
                <c:rich>
                  <a:bodyPr/>
                  <a:lstStyle/>
                  <a:p>
                    <a:r>
                      <a:rPr lang="ru-RU" dirty="0" smtClean="0"/>
                      <a:t>51</a:t>
                    </a:r>
                    <a:r>
                      <a:rPr lang="en-US" dirty="0" smtClean="0"/>
                      <a:t>,</a:t>
                    </a:r>
                    <a:r>
                      <a:rPr lang="ru-RU" dirty="0" smtClean="0"/>
                      <a:t>5</a:t>
                    </a:r>
                    <a:endParaRPr lang="en-US" dirty="0"/>
                  </a:p>
                </c:rich>
              </c:tx>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1-E32F-466A-9112-1717663C6E24}"/>
                </c:ext>
              </c:extLst>
            </c:dLbl>
            <c:dLbl>
              <c:idx val="2"/>
              <c:layout>
                <c:manualLayout>
                  <c:x val="-5.7229512977544465E-2"/>
                  <c:y val="-1.4419760029996219E-2"/>
                </c:manualLayout>
              </c:layout>
              <c:showVal val="1"/>
              <c:extLst xmlns:c16r2="http://schemas.microsoft.com/office/drawing/2015/06/chart">
                <c:ext xmlns:c15="http://schemas.microsoft.com/office/drawing/2012/chart" uri="{CE6537A1-D6FC-4f65-9D91-7224C49458BB}">
                  <c15:layout/>
                </c:ext>
                <c:ext xmlns:c16="http://schemas.microsoft.com/office/drawing/2014/chart" uri="{C3380CC4-5D6E-409C-BE32-E72D297353CC}">
                  <c16:uniqueId val="{00000002-E32F-466A-9112-1717663C6E24}"/>
                </c:ext>
              </c:extLst>
            </c:dLbl>
            <c:dLbl>
              <c:idx val="3"/>
              <c:tx>
                <c:rich>
                  <a:bodyPr/>
                  <a:lstStyle/>
                  <a:p>
                    <a:r>
                      <a:rPr lang="ru-RU" dirty="0" smtClean="0"/>
                      <a:t>10,8</a:t>
                    </a:r>
                    <a:endParaRPr lang="en-US" dirty="0"/>
                  </a:p>
                </c:rich>
              </c:tx>
              <c:showVal val="1"/>
            </c:dLbl>
            <c:spPr>
              <a:noFill/>
              <a:ln>
                <a:noFill/>
              </a:ln>
              <a:effectLst/>
            </c:spPr>
            <c:showVal val="1"/>
            <c:showLeaderLines val="1"/>
            <c:extLst xmlns:c16r2="http://schemas.microsoft.com/office/drawing/2015/06/chart">
              <c:ext xmlns:c15="http://schemas.microsoft.com/office/drawing/2012/chart" uri="{CE6537A1-D6FC-4f65-9D91-7224C49458BB}">
                <c15:layout/>
              </c:ext>
            </c:extLst>
          </c:dLbls>
          <c:cat>
            <c:strRef>
              <c:f>Лист1!$A$2</c:f>
              <c:strCache>
                <c:ptCount val="1"/>
                <c:pt idx="0">
                  <c:v>Денежные взыскания (штрафы), установленные законами субъектов Российской Федерации за несоблюдение муниципальных правовых актов</c:v>
                </c:pt>
              </c:strCache>
            </c:strRef>
          </c:cat>
          <c:val>
            <c:numRef>
              <c:f>Лист1!$B$2</c:f>
              <c:numCache>
                <c:formatCode>General</c:formatCode>
                <c:ptCount val="1"/>
                <c:pt idx="0">
                  <c:v>11.2</c:v>
                </c:pt>
              </c:numCache>
            </c:numRef>
          </c:val>
          <c:extLst xmlns:c16r2="http://schemas.microsoft.com/office/drawing/2015/06/chart">
            <c:ext xmlns:c16="http://schemas.microsoft.com/office/drawing/2014/chart" uri="{C3380CC4-5D6E-409C-BE32-E72D297353CC}">
              <c16:uniqueId val="{00000003-E32F-466A-9112-1717663C6E24}"/>
            </c:ext>
          </c:extLst>
        </c:ser>
      </c:pie3DChart>
    </c:plotArea>
    <c:plotVisOnly val="1"/>
    <c:dispBlanksAs val="zero"/>
  </c:chart>
  <c:txPr>
    <a:bodyPr/>
    <a:lstStyle/>
    <a:p>
      <a:pPr>
        <a:defRPr sz="900">
          <a:latin typeface="Times New Roman" pitchFamily="18" charset="0"/>
          <a:cs typeface="Times New Roman" pitchFamily="18" charset="0"/>
        </a:defRPr>
      </a:pPr>
      <a:endParaRPr lang="ru-RU"/>
    </a:p>
  </c:txPr>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ru-RU"/>
  <c:clrMapOvr bg1="lt1" tx1="dk1" bg2="lt2" tx2="dk2" accent1="accent1" accent2="accent2" accent3="accent3" accent4="accent4" accent5="accent5" accent6="accent6" hlink="hlink" folHlink="folHlink"/>
  <c:chart>
    <c:autoTitleDeleted val="1"/>
    <c:view3D>
      <c:rotX val="30"/>
      <c:perspective val="30"/>
    </c:view3D>
    <c:plotArea>
      <c:layout>
        <c:manualLayout>
          <c:layoutTarget val="inner"/>
          <c:xMode val="edge"/>
          <c:yMode val="edge"/>
          <c:x val="8.9872511828438639E-2"/>
          <c:y val="2.9891407275416164E-2"/>
          <c:w val="0.90051381967580268"/>
          <c:h val="0.97010859272458472"/>
        </c:manualLayout>
      </c:layout>
      <c:pie3DChart>
        <c:varyColors val="1"/>
        <c:ser>
          <c:idx val="1"/>
          <c:order val="1"/>
          <c:tx>
            <c:strRef>
              <c:f>Лист1!$B$1</c:f>
              <c:strCache>
                <c:ptCount val="1"/>
                <c:pt idx="0">
                  <c:v>Структура доходов бюджета</c:v>
                </c:pt>
              </c:strCache>
            </c:strRef>
          </c:tx>
          <c:explosion val="8"/>
          <c:cat>
            <c:strRef>
              <c:f>Лист1!$A$2:$A$4</c:f>
              <c:strCache>
                <c:ptCount val="3"/>
                <c:pt idx="0">
                  <c:v>Субвенция на осуществление первичного воинского учета</c:v>
                </c:pt>
                <c:pt idx="1">
                  <c:v>Субвенция на выполнение переданных полномочий</c:v>
                </c:pt>
                <c:pt idx="2">
                  <c:v>Дотация</c:v>
                </c:pt>
              </c:strCache>
            </c:strRef>
          </c:cat>
          <c:val>
            <c:numRef>
              <c:f>Лист1!$B$2:$B$4</c:f>
              <c:numCache>
                <c:formatCode>General</c:formatCode>
                <c:ptCount val="3"/>
                <c:pt idx="0">
                  <c:v>0.8</c:v>
                </c:pt>
                <c:pt idx="1">
                  <c:v>0.1</c:v>
                </c:pt>
                <c:pt idx="2">
                  <c:v>99.1</c:v>
                </c:pt>
              </c:numCache>
            </c:numRef>
          </c:val>
        </c:ser>
        <c:ser>
          <c:idx val="0"/>
          <c:order val="0"/>
          <c:tx>
            <c:strRef>
              <c:f>Лист1!$B$1</c:f>
              <c:strCache>
                <c:ptCount val="1"/>
                <c:pt idx="0">
                  <c:v>Структура доходов бюджета</c:v>
                </c:pt>
              </c:strCache>
            </c:strRef>
          </c:tx>
          <c:explosion val="25"/>
          <c:dLbls>
            <c:dLbl>
              <c:idx val="0"/>
              <c:layout>
                <c:manualLayout>
                  <c:x val="4.9170340722375855E-3"/>
                  <c:y val="-0.13499629835185525"/>
                </c:manualLayout>
              </c:layout>
              <c:tx>
                <c:rich>
                  <a:bodyPr/>
                  <a:lstStyle/>
                  <a:p>
                    <a:r>
                      <a:rPr lang="ru-RU" dirty="0" smtClean="0"/>
                      <a:t>18,4</a:t>
                    </a:r>
                    <a:endParaRPr lang="en-US" dirty="0"/>
                  </a:p>
                </c:rich>
              </c:tx>
              <c:showVal val="1"/>
            </c:dLbl>
            <c:dLbl>
              <c:idx val="1"/>
              <c:tx>
                <c:rich>
                  <a:bodyPr/>
                  <a:lstStyle/>
                  <a:p>
                    <a:r>
                      <a:rPr lang="ru-RU" dirty="0" smtClean="0"/>
                      <a:t>0,1</a:t>
                    </a:r>
                    <a:endParaRPr lang="en-US" dirty="0"/>
                  </a:p>
                </c:rich>
              </c:tx>
              <c:showVal val="1"/>
            </c:dLbl>
            <c:dLbl>
              <c:idx val="2"/>
              <c:layout>
                <c:manualLayout>
                  <c:x val="3.4901092861027377E-5"/>
                  <c:y val="0.1131684037960871"/>
                </c:manualLayout>
              </c:layout>
              <c:tx>
                <c:rich>
                  <a:bodyPr/>
                  <a:lstStyle/>
                  <a:p>
                    <a:r>
                      <a:rPr lang="ru-RU" dirty="0" smtClean="0"/>
                      <a:t>81,5</a:t>
                    </a:r>
                    <a:endParaRPr lang="en-US" dirty="0"/>
                  </a:p>
                </c:rich>
              </c:tx>
              <c:showVal val="1"/>
            </c:dLbl>
            <c:spPr>
              <a:noFill/>
              <a:ln>
                <a:noFill/>
              </a:ln>
              <a:effectLst/>
            </c:spPr>
            <c:showVal val="1"/>
            <c:showLeaderLines val="1"/>
            <c:extLst xmlns:c16r2="http://schemas.microsoft.com/office/drawing/2015/06/chart">
              <c:ext xmlns:c15="http://schemas.microsoft.com/office/drawing/2012/chart" uri="{CE6537A1-D6FC-4f65-9D91-7224C49458BB}">
                <c15:layout/>
              </c:ext>
            </c:extLst>
          </c:dLbls>
          <c:cat>
            <c:strRef>
              <c:f>Лист1!$A$2:$A$4</c:f>
              <c:strCache>
                <c:ptCount val="3"/>
                <c:pt idx="0">
                  <c:v>Субвенция на осуществление первичного воинского учета</c:v>
                </c:pt>
                <c:pt idx="1">
                  <c:v>Субвенция на выполнение переданных полномочий</c:v>
                </c:pt>
                <c:pt idx="2">
                  <c:v>Дотация</c:v>
                </c:pt>
              </c:strCache>
            </c:strRef>
          </c:cat>
          <c:val>
            <c:numRef>
              <c:f>Лист1!$B$2:$B$4</c:f>
              <c:numCache>
                <c:formatCode>General</c:formatCode>
                <c:ptCount val="3"/>
                <c:pt idx="0">
                  <c:v>0.8</c:v>
                </c:pt>
                <c:pt idx="1">
                  <c:v>0.1</c:v>
                </c:pt>
                <c:pt idx="2">
                  <c:v>99.1</c:v>
                </c:pt>
              </c:numCache>
            </c:numRef>
          </c:val>
          <c:extLst xmlns:c16r2="http://schemas.microsoft.com/office/drawing/2015/06/chart">
            <c:ext xmlns:c16="http://schemas.microsoft.com/office/drawing/2014/chart" uri="{C3380CC4-5D6E-409C-BE32-E72D297353CC}">
              <c16:uniqueId val="{00000002-8AFF-4312-B66C-832D7CB3EF2D}"/>
            </c:ext>
          </c:extLst>
        </c:ser>
      </c:pie3DChart>
      <c:spPr>
        <a:noFill/>
        <a:ln w="25400">
          <a:noFill/>
        </a:ln>
      </c:spPr>
    </c:plotArea>
    <c:legend>
      <c:legendPos val="r"/>
      <c:legendEntry>
        <c:idx val="1"/>
        <c:txPr>
          <a:bodyPr/>
          <a:lstStyle/>
          <a:p>
            <a:pPr>
              <a:defRPr lang="ru-RU" sz="900">
                <a:latin typeface="Times New Roman" pitchFamily="18" charset="0"/>
                <a:cs typeface="Times New Roman" pitchFamily="18" charset="0"/>
              </a:defRPr>
            </a:pPr>
            <a:endParaRPr lang="ru-RU"/>
          </a:p>
        </c:txPr>
      </c:legendEntry>
      <c:layout>
        <c:manualLayout>
          <c:xMode val="edge"/>
          <c:yMode val="edge"/>
          <c:x val="0"/>
          <c:y val="0.70179375885164719"/>
          <c:w val="0.9701795612979085"/>
          <c:h val="0.29820645492976777"/>
        </c:manualLayout>
      </c:layout>
      <c:txPr>
        <a:bodyPr/>
        <a:lstStyle/>
        <a:p>
          <a:pPr>
            <a:defRPr sz="900">
              <a:latin typeface="Times New Roman" pitchFamily="18" charset="0"/>
              <a:cs typeface="Times New Roman" pitchFamily="18" charset="0"/>
            </a:defRPr>
          </a:pPr>
          <a:endParaRPr lang="ru-RU"/>
        </a:p>
      </c:txPr>
    </c:legend>
    <c:plotVisOnly val="1"/>
    <c:dispBlanksAs val="zero"/>
  </c:chart>
  <c:externalData r:id="rId2"/>
  <c:userShapes r:id="rId3"/>
</c:chartSpace>
</file>

<file path=ppt/drawings/drawing1.xml><?xml version="1.0" encoding="utf-8"?>
<c:userShapes xmlns:c="http://schemas.openxmlformats.org/drawingml/2006/chart">
  <cdr:relSizeAnchor xmlns:cdr="http://schemas.openxmlformats.org/drawingml/2006/chartDrawing">
    <cdr:from>
      <cdr:x>0.28125</cdr:x>
      <cdr:y>0.20513</cdr:y>
    </cdr:from>
    <cdr:to>
      <cdr:x>0.46875</cdr:x>
      <cdr:y>0.28205</cdr:y>
    </cdr:to>
    <cdr:sp macro="" textlink="">
      <cdr:nvSpPr>
        <cdr:cNvPr id="3" name="Прямоугольник 2"/>
        <cdr:cNvSpPr/>
      </cdr:nvSpPr>
      <cdr:spPr>
        <a:xfrm xmlns:a="http://schemas.openxmlformats.org/drawingml/2006/main">
          <a:off x="642942" y="571504"/>
          <a:ext cx="428628" cy="214314"/>
        </a:xfrm>
        <a:prstGeom xmlns:a="http://schemas.openxmlformats.org/drawingml/2006/main" prst="rect">
          <a:avLst/>
        </a:prstGeom>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ru-RU" dirty="0" smtClean="0"/>
            <a:t>0,9</a:t>
          </a:r>
          <a:endParaRPr lang="ru-RU" dirty="0"/>
        </a:p>
      </cdr:txBody>
    </cdr:sp>
  </cdr:relSizeAnchor>
  <cdr:relSizeAnchor xmlns:cdr="http://schemas.openxmlformats.org/drawingml/2006/chartDrawing">
    <cdr:from>
      <cdr:x>0.625</cdr:x>
      <cdr:y>0.20513</cdr:y>
    </cdr:from>
    <cdr:to>
      <cdr:x>0.84375</cdr:x>
      <cdr:y>0.28205</cdr:y>
    </cdr:to>
    <cdr:sp macro="" textlink="">
      <cdr:nvSpPr>
        <cdr:cNvPr id="4" name="Прямоугольник 3"/>
        <cdr:cNvSpPr/>
      </cdr:nvSpPr>
      <cdr:spPr>
        <a:xfrm xmlns:a="http://schemas.openxmlformats.org/drawingml/2006/main">
          <a:off x="1428760" y="571504"/>
          <a:ext cx="500066" cy="214314"/>
        </a:xfrm>
        <a:prstGeom xmlns:a="http://schemas.openxmlformats.org/drawingml/2006/main" prst="rect">
          <a:avLst/>
        </a:prstGeom>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ru-RU" dirty="0" smtClean="0"/>
            <a:t>0,1</a:t>
          </a:r>
          <a:endParaRPr lang="ru-RU" dirty="0"/>
        </a:p>
      </cdr:txBody>
    </cdr:sp>
  </cdr:relSizeAnchor>
  <cdr:relSizeAnchor xmlns:cdr="http://schemas.openxmlformats.org/drawingml/2006/chartDrawing">
    <cdr:from>
      <cdr:x>0.34375</cdr:x>
      <cdr:y>0.51282</cdr:y>
    </cdr:from>
    <cdr:to>
      <cdr:x>0.5625</cdr:x>
      <cdr:y>0.58974</cdr:y>
    </cdr:to>
    <cdr:sp macro="" textlink="">
      <cdr:nvSpPr>
        <cdr:cNvPr id="5" name="Прямоугольник 4"/>
        <cdr:cNvSpPr/>
      </cdr:nvSpPr>
      <cdr:spPr>
        <a:xfrm xmlns:a="http://schemas.openxmlformats.org/drawingml/2006/main">
          <a:off x="785818" y="1428760"/>
          <a:ext cx="500066" cy="214314"/>
        </a:xfrm>
        <a:prstGeom xmlns:a="http://schemas.openxmlformats.org/drawingml/2006/main" prst="rect">
          <a:avLst/>
        </a:prstGeom>
        <a:solidFill xmlns:a="http://schemas.openxmlformats.org/drawingml/2006/main">
          <a:srgbClr val="92D050"/>
        </a:solidFill>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a:lstStyle xmlns:a="http://schemas.openxmlformats.org/drawingml/2006/main"/>
        <a:p xmlns:a="http://schemas.openxmlformats.org/drawingml/2006/main">
          <a:r>
            <a:rPr lang="ru-RU" dirty="0" smtClean="0"/>
            <a:t>99,0</a:t>
          </a:r>
          <a:endParaRPr lang="ru-RU"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ru-RU"/>
          </a:p>
        </p:txBody>
      </p:sp>
      <p:sp>
        <p:nvSpPr>
          <p:cNvPr id="4096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DA3CAC49-80B7-4ED2-ADA0-DC959BDA7A31}" type="datetimeFigureOut">
              <a:rPr lang="ru-RU"/>
              <a:pPr/>
              <a:t>18.04.2023</a:t>
            </a:fld>
            <a:endParaRPr lang="ru-RU"/>
          </a:p>
        </p:txBody>
      </p:sp>
      <p:sp>
        <p:nvSpPr>
          <p:cNvPr id="4096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ru-RU"/>
          </a:p>
        </p:txBody>
      </p:sp>
      <p:sp>
        <p:nvSpPr>
          <p:cNvPr id="4096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34CBEE41-8B28-4AA7-9813-53953AF1987D}" type="slidenum">
              <a:rPr lang="ru-RU"/>
              <a:pPr/>
              <a:t>‹#›</a:t>
            </a:fld>
            <a:endParaRPr lang="ru-RU"/>
          </a:p>
        </p:txBody>
      </p:sp>
    </p:spTree>
    <p:extLst>
      <p:ext uri="{BB962C8B-B14F-4D97-AF65-F5344CB8AC3E}">
        <p14:creationId xmlns="" xmlns:p14="http://schemas.microsoft.com/office/powerpoint/2010/main" val="3162794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endParaRPr lang="ru-RU"/>
          </a:p>
        </p:txBody>
      </p:sp>
      <p:sp>
        <p:nvSpPr>
          <p:cNvPr id="399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fld id="{2F546AAC-9A63-4A4F-85FE-FF89BC26A77C}" type="datetimeFigureOut">
              <a:rPr lang="ru-RU"/>
              <a:pPr/>
              <a:t>18.04.2023</a:t>
            </a:fld>
            <a:endParaRPr lang="ru-RU"/>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endParaRPr lang="ru-RU"/>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fld id="{377EF395-FBB7-42F2-BF0A-7AEDE6C5FF30}" type="slidenum">
              <a:rPr lang="ru-RU"/>
              <a:pPr/>
              <a:t>‹#›</a:t>
            </a:fld>
            <a:endParaRPr lang="ru-RU"/>
          </a:p>
        </p:txBody>
      </p:sp>
    </p:spTree>
    <p:extLst>
      <p:ext uri="{BB962C8B-B14F-4D97-AF65-F5344CB8AC3E}">
        <p14:creationId xmlns="" xmlns:p14="http://schemas.microsoft.com/office/powerpoint/2010/main" val="36673511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ru-RU"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p>
            <a:pPr>
              <a:defRPr/>
            </a:pPr>
            <a:fld id="{42F291A6-B5BA-46A3-8379-87FFC55DC0E3}" type="datetimeFigureOut">
              <a:rPr lang="ru-RU" smtClean="0"/>
              <a:pPr>
                <a:defRPr/>
              </a:pPr>
              <a:t>18.04.2023</a:t>
            </a:fld>
            <a:endParaRPr lang="ru-RU"/>
          </a:p>
        </p:txBody>
      </p:sp>
      <p:sp>
        <p:nvSpPr>
          <p:cNvPr id="20" name="Нижний колонтитул 19"/>
          <p:cNvSpPr>
            <a:spLocks noGrp="1"/>
          </p:cNvSpPr>
          <p:nvPr>
            <p:ph type="ftr" sz="quarter" idx="11"/>
          </p:nvPr>
        </p:nvSpPr>
        <p:spPr/>
        <p:txBody>
          <a:bodyPr/>
          <a:lstStyle/>
          <a:p>
            <a:pPr>
              <a:defRPr/>
            </a:pPr>
            <a:endParaRPr lang="ru-RU"/>
          </a:p>
        </p:txBody>
      </p:sp>
      <p:sp>
        <p:nvSpPr>
          <p:cNvPr id="10" name="Номер слайда 9"/>
          <p:cNvSpPr>
            <a:spLocks noGrp="1"/>
          </p:cNvSpPr>
          <p:nvPr>
            <p:ph type="sldNum" sz="quarter" idx="12"/>
          </p:nvPr>
        </p:nvSpPr>
        <p:spPr/>
        <p:txBody>
          <a:bodyPr/>
          <a:lstStyle/>
          <a:p>
            <a:pPr>
              <a:defRPr/>
            </a:pPr>
            <a:fld id="{139A3653-77B2-4EDF-9457-48A88D63CDB6}" type="slidenum">
              <a:rPr lang="ru-RU" smtClean="0"/>
              <a:pPr>
                <a:defRPr/>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A755F765-080D-4A38-82FC-0AE646C1E4E9}" type="datetimeFigureOut">
              <a:rPr lang="ru-RU" smtClean="0"/>
              <a:pPr>
                <a:defRPr/>
              </a:pPr>
              <a:t>18.04.2023</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6F583BFB-FF5A-4AFC-AD49-1D67FC1FCCEC}" type="slidenum">
              <a:rPr lang="ru-RU" smtClean="0"/>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4FAED6C3-6D7B-4EFA-B23A-E9491D7E7429}" type="datetimeFigureOut">
              <a:rPr lang="ru-RU" smtClean="0"/>
              <a:pPr>
                <a:defRPr/>
              </a:pPr>
              <a:t>18.04.2023</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D1881CC-E07D-492E-AA31-CFFD6118B349}" type="slidenum">
              <a:rPr lang="ru-RU" smtClean="0"/>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fld id="{FC7D3212-87C7-4CB2-A175-26985089D53A}" type="datetimeFigureOut">
              <a:rPr lang="ru-RU" smtClean="0"/>
              <a:pPr>
                <a:defRPr/>
              </a:pPr>
              <a:t>18.04.2023</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C927DA52-8609-4CF3-976D-2D8A93914695}" type="slidenum">
              <a:rPr lang="ru-RU" smtClean="0"/>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pPr>
              <a:defRPr/>
            </a:pPr>
            <a:fld id="{8810B672-B7D0-449A-A620-6223B8627FA2}" type="datetimeFigureOut">
              <a:rPr lang="ru-RU" smtClean="0"/>
              <a:pPr>
                <a:defRPr/>
              </a:pPr>
              <a:t>18.04.2023</a:t>
            </a:fld>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CFEBA0A-D762-42AD-B2DA-6523A769CE4D}" type="slidenum">
              <a:rPr lang="ru-RU" smtClean="0"/>
              <a:pPr>
                <a:defRPr/>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9E399DEB-E318-471B-8C06-C6D87A4EE682}" type="datetimeFigureOut">
              <a:rPr lang="ru-RU" smtClean="0"/>
              <a:pPr>
                <a:defRPr/>
              </a:pPr>
              <a:t>18.04.2023</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7A23BD4D-C30A-44AA-8BE7-73ACB87ECE3F}" type="slidenum">
              <a:rPr lang="ru-RU" smtClean="0"/>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pPr>
              <a:defRPr/>
            </a:pPr>
            <a:fld id="{9B6ACE37-B2D2-44B0-B6B9-6A193B83E61E}" type="datetimeFigureOut">
              <a:rPr lang="ru-RU" smtClean="0"/>
              <a:pPr>
                <a:defRPr/>
              </a:pPr>
              <a:t>18.04.2023</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
        <p:nvSpPr>
          <p:cNvPr id="9" name="Номер слайда 8"/>
          <p:cNvSpPr>
            <a:spLocks noGrp="1"/>
          </p:cNvSpPr>
          <p:nvPr>
            <p:ph type="sldNum" sz="quarter" idx="12"/>
          </p:nvPr>
        </p:nvSpPr>
        <p:spPr/>
        <p:txBody>
          <a:bodyPr/>
          <a:lstStyle/>
          <a:p>
            <a:pPr>
              <a:defRPr/>
            </a:pPr>
            <a:fld id="{B225654C-C303-4D46-A01B-1B2D477CCE55}" type="slidenum">
              <a:rPr lang="ru-RU" smtClean="0"/>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pPr>
              <a:defRPr/>
            </a:pPr>
            <a:fld id="{F615D620-9C94-491D-B90D-749815CFEA4B}" type="datetimeFigureOut">
              <a:rPr lang="ru-RU" smtClean="0"/>
              <a:pPr>
                <a:defRPr/>
              </a:pPr>
              <a:t>18.04.2023</a:t>
            </a:fld>
            <a:endParaRPr lang="ru-RU"/>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3E4446A4-AB0F-4175-B690-FC5DE0D1378D}" type="slidenum">
              <a:rPr lang="ru-RU" smtClean="0"/>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Дата 1"/>
          <p:cNvSpPr>
            <a:spLocks noGrp="1"/>
          </p:cNvSpPr>
          <p:nvPr>
            <p:ph type="dt" sz="half" idx="10"/>
          </p:nvPr>
        </p:nvSpPr>
        <p:spPr/>
        <p:txBody>
          <a:bodyPr/>
          <a:lstStyle/>
          <a:p>
            <a:pPr>
              <a:defRPr/>
            </a:pPr>
            <a:fld id="{E0472137-01E8-45CC-A35B-B7BDB99A54F8}" type="datetimeFigureOut">
              <a:rPr lang="ru-RU" smtClean="0"/>
              <a:pPr>
                <a:defRPr/>
              </a:pPr>
              <a:t>18.04.2023</a:t>
            </a:fld>
            <a:endParaRPr lang="ru-RU"/>
          </a:p>
        </p:txBody>
      </p:sp>
      <p:sp>
        <p:nvSpPr>
          <p:cNvPr id="3" name="Нижний колонтитул 2"/>
          <p:cNvSpPr>
            <a:spLocks noGrp="1"/>
          </p:cNvSpPr>
          <p:nvPr>
            <p:ph type="ftr" sz="quarter" idx="11"/>
          </p:nvPr>
        </p:nvSpPr>
        <p:spPr/>
        <p:txBody>
          <a:bodyPr/>
          <a:lstStyle/>
          <a:p>
            <a:pPr>
              <a:defRPr/>
            </a:pPr>
            <a:endParaRPr lang="ru-RU"/>
          </a:p>
        </p:txBody>
      </p:sp>
      <p:sp>
        <p:nvSpPr>
          <p:cNvPr id="4" name="Номер слайда 3"/>
          <p:cNvSpPr>
            <a:spLocks noGrp="1"/>
          </p:cNvSpPr>
          <p:nvPr>
            <p:ph type="sldNum" sz="quarter" idx="12"/>
          </p:nvPr>
        </p:nvSpPr>
        <p:spPr/>
        <p:txBody>
          <a:bodyPr/>
          <a:lstStyle/>
          <a:p>
            <a:pPr>
              <a:defRPr/>
            </a:pPr>
            <a:fld id="{5AE50828-2CAB-4D14-8B19-D146112CD79D}" type="slidenum">
              <a:rPr lang="ru-RU" smtClean="0"/>
              <a:pPr>
                <a:defRPr/>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pPr>
              <a:defRPr/>
            </a:pPr>
            <a:fld id="{D5F3AE50-F3B8-4F45-890B-882A6546426C}" type="datetimeFigureOut">
              <a:rPr lang="ru-RU" smtClean="0"/>
              <a:pPr>
                <a:defRPr/>
              </a:pPr>
              <a:t>18.04.2023</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A29BCC13-983E-44E0-B0A1-EA3BE0DC6E1B}" type="slidenum">
              <a:rPr lang="ru-RU" smtClean="0"/>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pPr>
              <a:defRPr/>
            </a:pPr>
            <a:fld id="{11731E96-775B-4EB2-9C40-534E38A926FB}" type="datetimeFigureOut">
              <a:rPr lang="ru-RU" smtClean="0"/>
              <a:pPr>
                <a:defRPr/>
              </a:pPr>
              <a:t>18.04.2023</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CDD1326D-7C3E-4E1D-A9F6-B59B622EB43F}" type="slidenum">
              <a:rPr lang="ru-RU" smtClean="0"/>
              <a:pPr>
                <a:defRPr/>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E56FBC7E-5C50-4362-8944-99741943EE2C}" type="datetimeFigureOut">
              <a:rPr lang="ru-RU" smtClean="0"/>
              <a:pPr>
                <a:defRPr/>
              </a:pPr>
              <a:t>18.04.2023</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F993312-7490-4D28-911F-AE7DC2059D71}" type="slidenum">
              <a:rPr lang="ru-RU" smtClean="0"/>
              <a:pPr>
                <a:defRPr/>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7.png"/><Relationship Id="rId7" Type="http://schemas.openxmlformats.org/officeDocument/2006/relationships/image" Target="../media/image12.jpeg"/><Relationship Id="rId12"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8.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43608" y="1916832"/>
            <a:ext cx="7509986" cy="1828800"/>
          </a:xfrm>
        </p:spPr>
        <p:txBody>
          <a:bodyPr>
            <a:normAutofit/>
          </a:bodyPr>
          <a:lstStyle/>
          <a:p>
            <a:pPr algn="ctr" fontAlgn="auto">
              <a:spcAft>
                <a:spcPts val="0"/>
              </a:spcAft>
              <a:defRPr/>
            </a:pPr>
            <a:r>
              <a:rPr lang="ru-RU" sz="2400" dirty="0" smtClean="0">
                <a:solidFill>
                  <a:schemeClr val="accent1">
                    <a:lumMod val="50000"/>
                  </a:schemeClr>
                </a:solidFill>
                <a:effectLst/>
                <a:latin typeface="Times New Roman" pitchFamily="18" charset="0"/>
                <a:cs typeface="Times New Roman" pitchFamily="18" charset="0"/>
              </a:rPr>
              <a:t>О ПРОЕКТЕ БЮДЖЕТА КОРМОВСКОГО СЕЛЬСКОГО ПОСЕЛЕНИЯ РЕМОНТНЕНСКОГО РАЙОНА </a:t>
            </a:r>
            <a:r>
              <a:rPr lang="ru-RU" sz="2400" smtClean="0">
                <a:solidFill>
                  <a:schemeClr val="accent1">
                    <a:lumMod val="50000"/>
                  </a:schemeClr>
                </a:solidFill>
                <a:effectLst/>
                <a:latin typeface="Times New Roman" pitchFamily="18" charset="0"/>
                <a:cs typeface="Times New Roman" pitchFamily="18" charset="0"/>
              </a:rPr>
              <a:t>НА 2022 </a:t>
            </a:r>
            <a:r>
              <a:rPr lang="ru-RU" sz="2400" dirty="0" smtClean="0">
                <a:solidFill>
                  <a:schemeClr val="accent1">
                    <a:lumMod val="50000"/>
                  </a:schemeClr>
                </a:solidFill>
                <a:effectLst/>
                <a:latin typeface="Times New Roman" pitchFamily="18" charset="0"/>
                <a:cs typeface="Times New Roman" pitchFamily="18" charset="0"/>
              </a:rPr>
              <a:t>ГОД И НА ПЛАНОВЫЙ </a:t>
            </a:r>
            <a:r>
              <a:rPr lang="ru-RU" sz="2400" smtClean="0">
                <a:solidFill>
                  <a:schemeClr val="accent1">
                    <a:lumMod val="50000"/>
                  </a:schemeClr>
                </a:solidFill>
                <a:effectLst/>
                <a:latin typeface="Times New Roman" pitchFamily="18" charset="0"/>
                <a:cs typeface="Times New Roman" pitchFamily="18" charset="0"/>
              </a:rPr>
              <a:t>ПЕРИОД 2023 И 2024 </a:t>
            </a:r>
            <a:r>
              <a:rPr lang="ru-RU" sz="2400" dirty="0" smtClean="0">
                <a:solidFill>
                  <a:schemeClr val="accent1">
                    <a:lumMod val="50000"/>
                  </a:schemeClr>
                </a:solidFill>
                <a:effectLst/>
                <a:latin typeface="Times New Roman" pitchFamily="18" charset="0"/>
                <a:cs typeface="Times New Roman" pitchFamily="18" charset="0"/>
              </a:rPr>
              <a:t>ГОДОВ</a:t>
            </a:r>
            <a:endParaRPr lang="ru-RU" sz="2400" dirty="0">
              <a:solidFill>
                <a:schemeClr val="accent1">
                  <a:lumMod val="50000"/>
                </a:schemeClr>
              </a:solidFill>
              <a:effectLst/>
              <a:latin typeface="Times New Roman" pitchFamily="18" charset="0"/>
              <a:cs typeface="Times New Roman" pitchFamily="18" charset="0"/>
            </a:endParaRPr>
          </a:p>
        </p:txBody>
      </p:sp>
      <p:sp>
        <p:nvSpPr>
          <p:cNvPr id="1028" name="Подзаголовок 2"/>
          <p:cNvSpPr>
            <a:spLocks noGrp="1"/>
          </p:cNvSpPr>
          <p:nvPr>
            <p:ph type="subTitle" idx="1"/>
          </p:nvPr>
        </p:nvSpPr>
        <p:spPr>
          <a:xfrm>
            <a:off x="971600" y="260648"/>
            <a:ext cx="7056437" cy="1296988"/>
          </a:xfrm>
        </p:spPr>
        <p:txBody>
          <a:bodyPr/>
          <a:lstStyle/>
          <a:p>
            <a:pPr marL="136525" algn="ctr">
              <a:lnSpc>
                <a:spcPct val="80000"/>
              </a:lnSpc>
            </a:pPr>
            <a:r>
              <a:rPr lang="ru-RU" sz="1400" dirty="0" smtClean="0">
                <a:latin typeface="Times New Roman" panose="02020603050405020304" pitchFamily="18" charset="0"/>
                <a:cs typeface="Times New Roman" panose="02020603050405020304" pitchFamily="18" charset="0"/>
              </a:rPr>
              <a:t>РОССИЙСКАЯ ФЕДЕРАЦИЯ</a:t>
            </a:r>
          </a:p>
          <a:p>
            <a:pPr marL="136525" algn="ctr">
              <a:lnSpc>
                <a:spcPct val="80000"/>
              </a:lnSpc>
            </a:pPr>
            <a:r>
              <a:rPr lang="ru-RU" sz="1400" dirty="0" smtClean="0">
                <a:latin typeface="Times New Roman" panose="02020603050405020304" pitchFamily="18" charset="0"/>
                <a:cs typeface="Times New Roman" panose="02020603050405020304" pitchFamily="18" charset="0"/>
              </a:rPr>
              <a:t>РОСТОВСКАЯ ОБЛАСТЬ</a:t>
            </a:r>
          </a:p>
          <a:p>
            <a:pPr marL="136525" algn="ctr">
              <a:lnSpc>
                <a:spcPct val="80000"/>
              </a:lnSpc>
            </a:pPr>
            <a:r>
              <a:rPr lang="ru-RU" sz="1400" dirty="0" smtClean="0">
                <a:latin typeface="Times New Roman" panose="02020603050405020304" pitchFamily="18" charset="0"/>
                <a:cs typeface="Times New Roman" panose="02020603050405020304" pitchFamily="18" charset="0"/>
              </a:rPr>
              <a:t>РЕМОНТНЕНСКИЙ РАЙОН</a:t>
            </a:r>
          </a:p>
          <a:p>
            <a:pPr marL="136525" algn="ctr">
              <a:lnSpc>
                <a:spcPct val="80000"/>
              </a:lnSpc>
            </a:pPr>
            <a:r>
              <a:rPr lang="ru-RU" sz="1400" dirty="0" smtClean="0">
                <a:latin typeface="Times New Roman" panose="02020603050405020304" pitchFamily="18" charset="0"/>
                <a:cs typeface="Times New Roman" panose="02020603050405020304" pitchFamily="18" charset="0"/>
              </a:rPr>
              <a:t>СОБРАНИЕ ДЕПУТАТОВ КОРМОВСКОГО</a:t>
            </a:r>
          </a:p>
          <a:p>
            <a:pPr marL="136525" algn="ctr">
              <a:lnSpc>
                <a:spcPct val="80000"/>
              </a:lnSpc>
            </a:pPr>
            <a:r>
              <a:rPr lang="ru-RU" sz="1400" dirty="0" smtClean="0">
                <a:latin typeface="Times New Roman" panose="02020603050405020304" pitchFamily="18" charset="0"/>
                <a:cs typeface="Times New Roman" panose="02020603050405020304" pitchFamily="18" charset="0"/>
              </a:rPr>
              <a:t>СЕЛЬСКОГО ПОСЕЛЕНИЯ</a:t>
            </a:r>
          </a:p>
        </p:txBody>
      </p:sp>
      <p:pic>
        <p:nvPicPr>
          <p:cNvPr id="1026" name="SapphireHiddenControl" hidden="1"/>
          <p:cNvPicPr preferRelativeResize="0">
            <a:picLocks noChangeArrowheads="1" noChangeShapeType="1"/>
          </p:cNvPicPr>
          <p:nvPr/>
        </p:nvPicPr>
        <p:blipFill>
          <a:blip r:embed="rId3">
            <a:extLst>
              <a:ext uri="{28A0092B-C50C-407E-A947-70E740481C1C}">
                <a14:useLocalDpi xmlns="" xmlns:a14="http://schemas.microsoft.com/office/drawing/2010/main" val="0"/>
              </a:ext>
            </a:extLst>
          </a:blip>
          <a:srcRect/>
          <a:stretch>
            <a:fillRect/>
          </a:stretch>
        </p:blipFill>
        <p:spPr bwMode="auto">
          <a:xfrm>
            <a:off x="0" y="0"/>
            <a:ext cx="6096000" cy="4067175"/>
          </a:xfrm>
          <a:prstGeom prst="rect">
            <a:avLst/>
          </a:prstGeom>
          <a:noFill/>
          <a:ln>
            <a:noFill/>
          </a:ln>
          <a:extLst>
            <a:ext uri="{91240B29-F687-4F45-9708-019B960494DF}">
              <a14:hiddenLine xmlns="" xmlns:a14="http://schemas.microsoft.com/office/drawing/2010/main" w="9525">
                <a:noFill/>
                <a:miter lim="800000"/>
                <a:headEnd/>
                <a:tailEnd/>
              </a14:hiddenLine>
            </a:ext>
          </a:extLst>
        </p:spPr>
      </p:pic>
      <p:pic>
        <p:nvPicPr>
          <p:cNvPr id="3" name="Рисунок 2"/>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1259632" y="3929066"/>
            <a:ext cx="7560840" cy="225379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p:cNvSpPr txBox="1">
            <a:spLocks noChangeArrowheads="1"/>
          </p:cNvSpPr>
          <p:nvPr/>
        </p:nvSpPr>
        <p:spPr bwMode="auto">
          <a:xfrm>
            <a:off x="1331913" y="220662"/>
            <a:ext cx="7529513" cy="11366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r>
              <a:rPr lang="ru-RU" sz="2400" b="1" dirty="0">
                <a:solidFill>
                  <a:schemeClr val="accent1">
                    <a:lumMod val="75000"/>
                  </a:schemeClr>
                </a:solidFill>
                <a:latin typeface="Times New Roman" pitchFamily="18" charset="0"/>
                <a:cs typeface="Times New Roman" pitchFamily="18" charset="0"/>
              </a:rPr>
              <a:t>Основные </a:t>
            </a:r>
            <a:r>
              <a:rPr lang="ru-RU" sz="2400" b="1" dirty="0" smtClean="0">
                <a:solidFill>
                  <a:schemeClr val="accent1">
                    <a:lumMod val="75000"/>
                  </a:schemeClr>
                </a:solidFill>
                <a:latin typeface="Times New Roman" pitchFamily="18" charset="0"/>
                <a:cs typeface="Times New Roman" pitchFamily="18" charset="0"/>
              </a:rPr>
              <a:t>характеристики бюджета</a:t>
            </a:r>
          </a:p>
          <a:p>
            <a:pPr algn="ctr"/>
            <a:endParaRPr lang="ru-RU" sz="1200" b="1" dirty="0" smtClean="0">
              <a:solidFill>
                <a:schemeClr val="accent1">
                  <a:lumMod val="75000"/>
                </a:schemeClr>
              </a:solidFill>
              <a:latin typeface="Times New Roman" pitchFamily="18" charset="0"/>
              <a:cs typeface="Times New Roman" pitchFamily="18" charset="0"/>
            </a:endParaRPr>
          </a:p>
          <a:p>
            <a:pPr algn="r"/>
            <a:r>
              <a:rPr lang="ru-RU" sz="1200" b="1" dirty="0" smtClean="0">
                <a:latin typeface="Times New Roman" pitchFamily="18" charset="0"/>
                <a:cs typeface="Times New Roman" pitchFamily="18" charset="0"/>
              </a:rPr>
              <a:t>(тыс. рублей)</a:t>
            </a:r>
            <a:endParaRPr lang="ru-RU" sz="1200" b="1" dirty="0">
              <a:latin typeface="Times New Roman" pitchFamily="18" charset="0"/>
              <a:cs typeface="Times New Roman" pitchFamily="18" charset="0"/>
            </a:endParaRPr>
          </a:p>
        </p:txBody>
      </p:sp>
      <p:sp>
        <p:nvSpPr>
          <p:cNvPr id="2060" name="TextBox 8"/>
          <p:cNvSpPr txBox="1">
            <a:spLocks noChangeArrowheads="1"/>
          </p:cNvSpPr>
          <p:nvPr/>
        </p:nvSpPr>
        <p:spPr bwMode="auto">
          <a:xfrm>
            <a:off x="6948488" y="2349500"/>
            <a:ext cx="1079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r>
              <a:rPr lang="ru-RU" dirty="0" err="1"/>
              <a:t>тыс.руб</a:t>
            </a:r>
            <a:r>
              <a:rPr lang="ru-RU" dirty="0"/>
              <a:t>.</a:t>
            </a:r>
          </a:p>
        </p:txBody>
      </p:sp>
      <p:graphicFrame>
        <p:nvGraphicFramePr>
          <p:cNvPr id="7" name="Таблица 6"/>
          <p:cNvGraphicFramePr>
            <a:graphicFrameLocks noGrp="1"/>
          </p:cNvGraphicFramePr>
          <p:nvPr/>
        </p:nvGraphicFramePr>
        <p:xfrm>
          <a:off x="1357290" y="1214425"/>
          <a:ext cx="7286675" cy="4056774"/>
        </p:xfrm>
        <a:graphic>
          <a:graphicData uri="http://schemas.openxmlformats.org/drawingml/2006/table">
            <a:tbl>
              <a:tblPr firstRow="1" bandRow="1">
                <a:tableStyleId>{C4B1156A-380E-4F78-BDF5-A606A8083BF9}</a:tableStyleId>
              </a:tblPr>
              <a:tblGrid>
                <a:gridCol w="3247988"/>
                <a:gridCol w="1445621"/>
                <a:gridCol w="1365309"/>
                <a:gridCol w="1227757"/>
              </a:tblGrid>
              <a:tr h="642939">
                <a:tc>
                  <a:txBody>
                    <a:bodyPr/>
                    <a:lstStyle/>
                    <a:p>
                      <a:pPr algn="ctr">
                        <a:lnSpc>
                          <a:spcPct val="115000"/>
                        </a:lnSpc>
                        <a:spcAft>
                          <a:spcPts val="0"/>
                        </a:spcAft>
                      </a:pPr>
                      <a:r>
                        <a:rPr lang="ru-RU" sz="1600" b="1" kern="1200" dirty="0" smtClean="0">
                          <a:solidFill>
                            <a:srgbClr val="000000"/>
                          </a:solidFill>
                          <a:latin typeface="Times New Roman"/>
                          <a:ea typeface="Times New Roman"/>
                          <a:cs typeface="Times New Roman"/>
                        </a:rPr>
                        <a:t>Показатель </a:t>
                      </a:r>
                      <a:endParaRPr lang="ru-RU" sz="1100" dirty="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b="1" kern="1200" dirty="0" smtClean="0">
                          <a:solidFill>
                            <a:srgbClr val="000000"/>
                          </a:solidFill>
                          <a:latin typeface="Times New Roman"/>
                          <a:ea typeface="Times New Roman"/>
                          <a:cs typeface="Times New Roman"/>
                        </a:rPr>
                        <a:t>2022 год </a:t>
                      </a:r>
                      <a:endParaRPr lang="ru-RU" sz="1100" dirty="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b="1" kern="1200" dirty="0" smtClean="0">
                          <a:solidFill>
                            <a:srgbClr val="000000"/>
                          </a:solidFill>
                          <a:latin typeface="Times New Roman"/>
                          <a:ea typeface="Times New Roman"/>
                          <a:cs typeface="Times New Roman"/>
                        </a:rPr>
                        <a:t>2023 год </a:t>
                      </a:r>
                      <a:endParaRPr lang="ru-RU" sz="1100" dirty="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b="1" kern="1200" dirty="0" smtClean="0">
                          <a:solidFill>
                            <a:srgbClr val="000000"/>
                          </a:solidFill>
                          <a:latin typeface="Times New Roman"/>
                          <a:ea typeface="Times New Roman"/>
                          <a:cs typeface="Times New Roman"/>
                        </a:rPr>
                        <a:t>2024 год </a:t>
                      </a:r>
                      <a:endParaRPr lang="ru-RU" sz="1100" dirty="0">
                        <a:latin typeface="Calibri"/>
                        <a:ea typeface="Times New Roman"/>
                        <a:cs typeface="Times New Roman"/>
                      </a:endParaRPr>
                    </a:p>
                  </a:txBody>
                  <a:tcPr>
                    <a:solidFill>
                      <a:schemeClr val="accent2">
                        <a:lumMod val="40000"/>
                        <a:lumOff val="60000"/>
                      </a:schemeClr>
                    </a:solidFill>
                  </a:tcPr>
                </a:tc>
              </a:tr>
              <a:tr h="443816">
                <a:tc>
                  <a:txBody>
                    <a:bodyPr/>
                    <a:lstStyle/>
                    <a:p>
                      <a:pPr>
                        <a:lnSpc>
                          <a:spcPct val="115000"/>
                        </a:lnSpc>
                        <a:spcAft>
                          <a:spcPts val="0"/>
                        </a:spcAft>
                      </a:pPr>
                      <a:r>
                        <a:rPr lang="ru-RU" sz="1600" b="1" kern="1200" smtClean="0">
                          <a:solidFill>
                            <a:srgbClr val="000000"/>
                          </a:solidFill>
                          <a:latin typeface="Times New Roman"/>
                          <a:ea typeface="Times New Roman"/>
                          <a:cs typeface="Times New Roman"/>
                        </a:rPr>
                        <a:t>1. Доходы, всего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13165,3</a:t>
                      </a:r>
                      <a:endParaRPr lang="ru-RU" sz="1600" b="1" dirty="0">
                        <a:latin typeface="Times New Roman" pitchFamily="18" charset="0"/>
                        <a:ea typeface="Times New Roman"/>
                        <a:cs typeface="Times New Roman" pitchFamily="18" charset="0"/>
                      </a:endParaRPr>
                    </a:p>
                  </a:txBody>
                  <a:tcPr marL="68580" marR="68580" marT="13335" marB="0"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26066,5</a:t>
                      </a:r>
                      <a:endParaRPr lang="ru-RU" sz="1600" b="1" dirty="0">
                        <a:latin typeface="Times New Roman" pitchFamily="18" charset="0"/>
                        <a:ea typeface="Times New Roman"/>
                        <a:cs typeface="Times New Roman" pitchFamily="18" charset="0"/>
                      </a:endParaRPr>
                    </a:p>
                  </a:txBody>
                  <a:tcPr marT="13335"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10170,0</a:t>
                      </a:r>
                      <a:endParaRPr lang="ru-RU" sz="1600" b="1" dirty="0">
                        <a:latin typeface="Times New Roman" pitchFamily="18" charset="0"/>
                        <a:ea typeface="Times New Roman"/>
                        <a:cs typeface="Times New Roman" pitchFamily="18" charset="0"/>
                      </a:endParaRPr>
                    </a:p>
                  </a:txBody>
                  <a:tcPr marT="13335" anchor="ctr">
                    <a:solidFill>
                      <a:schemeClr val="accent2">
                        <a:lumMod val="40000"/>
                        <a:lumOff val="60000"/>
                      </a:schemeClr>
                    </a:solidFill>
                  </a:tcPr>
                </a:tc>
              </a:tr>
              <a:tr h="443816">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из них: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nSpc>
                          <a:spcPct val="115000"/>
                        </a:lnSpc>
                      </a:pPr>
                      <a:endParaRPr lang="ru-RU" sz="1100">
                        <a:latin typeface="Calibri"/>
                        <a:cs typeface="Times New Roman"/>
                      </a:endParaRPr>
                    </a:p>
                  </a:txBody>
                  <a:tcPr>
                    <a:solidFill>
                      <a:schemeClr val="accent2">
                        <a:lumMod val="40000"/>
                        <a:lumOff val="60000"/>
                      </a:schemeClr>
                    </a:solidFill>
                  </a:tcPr>
                </a:tc>
                <a:tc>
                  <a:txBody>
                    <a:bodyPr/>
                    <a:lstStyle/>
                    <a:p>
                      <a:pPr>
                        <a:lnSpc>
                          <a:spcPct val="115000"/>
                        </a:lnSpc>
                      </a:pPr>
                      <a:endParaRPr lang="ru-RU" sz="1100" dirty="0">
                        <a:latin typeface="Calibri"/>
                        <a:cs typeface="Times New Roman"/>
                      </a:endParaRPr>
                    </a:p>
                  </a:txBody>
                  <a:tcPr>
                    <a:solidFill>
                      <a:schemeClr val="accent2">
                        <a:lumMod val="40000"/>
                        <a:lumOff val="60000"/>
                      </a:schemeClr>
                    </a:solidFill>
                  </a:tcPr>
                </a:tc>
                <a:tc>
                  <a:txBody>
                    <a:bodyPr/>
                    <a:lstStyle/>
                    <a:p>
                      <a:pPr>
                        <a:lnSpc>
                          <a:spcPct val="115000"/>
                        </a:lnSpc>
                      </a:pPr>
                      <a:endParaRPr lang="ru-RU" sz="1100" dirty="0">
                        <a:latin typeface="Calibri"/>
                        <a:cs typeface="Times New Roman"/>
                      </a:endParaRPr>
                    </a:p>
                  </a:txBody>
                  <a:tcPr>
                    <a:solidFill>
                      <a:schemeClr val="accent2">
                        <a:lumMod val="40000"/>
                        <a:lumOff val="60000"/>
                      </a:schemeClr>
                    </a:solidFill>
                  </a:tcPr>
                </a:tc>
              </a:tr>
              <a:tr h="443816">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Налоговые и неналоговые доходы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dirty="0" smtClean="0">
                          <a:solidFill>
                            <a:srgbClr val="000000"/>
                          </a:solidFill>
                          <a:latin typeface="Times New Roman"/>
                          <a:ea typeface="Times New Roman"/>
                          <a:cs typeface="Times New Roman"/>
                        </a:rPr>
                        <a:t>2342,2 </a:t>
                      </a:r>
                      <a:endParaRPr lang="ru-RU" sz="1100" dirty="0">
                        <a:latin typeface="Calibri"/>
                        <a:ea typeface="Times New Roman"/>
                        <a:cs typeface="Times New Roman"/>
                      </a:endParaRPr>
                    </a:p>
                  </a:txBody>
                  <a:tcPr marL="68580" marR="68580" marT="13335" marB="0"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kern="1200" dirty="0" smtClean="0">
                          <a:solidFill>
                            <a:srgbClr val="000000"/>
                          </a:solidFill>
                          <a:latin typeface="Times New Roman"/>
                          <a:ea typeface="Times New Roman"/>
                          <a:cs typeface="Times New Roman"/>
                        </a:rPr>
                        <a:t>2396,5 </a:t>
                      </a:r>
                      <a:endParaRPr lang="ru-RU" sz="1100" dirty="0">
                        <a:latin typeface="Calibri"/>
                        <a:ea typeface="Times New Roman"/>
                        <a:cs typeface="Times New Roman"/>
                      </a:endParaRPr>
                    </a:p>
                  </a:txBody>
                  <a:tcPr marT="13335"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kern="1200" dirty="0" smtClean="0">
                          <a:solidFill>
                            <a:srgbClr val="000000"/>
                          </a:solidFill>
                          <a:latin typeface="Times New Roman"/>
                          <a:ea typeface="Times New Roman"/>
                          <a:cs typeface="Times New Roman"/>
                        </a:rPr>
                        <a:t>2453,0 </a:t>
                      </a:r>
                      <a:endParaRPr lang="ru-RU" sz="1100" dirty="0">
                        <a:latin typeface="Calibri"/>
                        <a:ea typeface="Times New Roman"/>
                        <a:cs typeface="Times New Roman"/>
                      </a:endParaRPr>
                    </a:p>
                  </a:txBody>
                  <a:tcPr marT="13335" anchor="ctr">
                    <a:solidFill>
                      <a:schemeClr val="accent2">
                        <a:lumMod val="40000"/>
                        <a:lumOff val="60000"/>
                      </a:schemeClr>
                    </a:solidFill>
                  </a:tcPr>
                </a:tc>
              </a:tr>
              <a:tr h="443816">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Безвозмездные поступления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dirty="0" smtClean="0">
                          <a:solidFill>
                            <a:srgbClr val="000000"/>
                          </a:solidFill>
                          <a:latin typeface="Times New Roman"/>
                          <a:ea typeface="Times New Roman"/>
                          <a:cs typeface="Times New Roman"/>
                        </a:rPr>
                        <a:t>10823,1 </a:t>
                      </a:r>
                      <a:endParaRPr lang="ru-RU" sz="1100" dirty="0">
                        <a:latin typeface="Calibri"/>
                        <a:ea typeface="Times New Roman"/>
                        <a:cs typeface="Times New Roman"/>
                      </a:endParaRPr>
                    </a:p>
                  </a:txBody>
                  <a:tcPr marL="68580" marR="68580" marT="13335" marB="0"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kern="1200" dirty="0" smtClean="0">
                          <a:solidFill>
                            <a:srgbClr val="000000"/>
                          </a:solidFill>
                          <a:latin typeface="Times New Roman"/>
                          <a:ea typeface="Times New Roman"/>
                          <a:cs typeface="Times New Roman"/>
                        </a:rPr>
                        <a:t>23670,0 </a:t>
                      </a:r>
                      <a:endParaRPr lang="ru-RU" sz="1100" dirty="0">
                        <a:latin typeface="Calibri"/>
                        <a:ea typeface="Times New Roman"/>
                        <a:cs typeface="Times New Roman"/>
                      </a:endParaRPr>
                    </a:p>
                  </a:txBody>
                  <a:tcPr marT="13335"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kern="1200" dirty="0" smtClean="0">
                          <a:solidFill>
                            <a:srgbClr val="000000"/>
                          </a:solidFill>
                          <a:latin typeface="Times New Roman"/>
                          <a:ea typeface="Times New Roman"/>
                          <a:cs typeface="Times New Roman"/>
                        </a:rPr>
                        <a:t>7717,0 </a:t>
                      </a:r>
                      <a:endParaRPr lang="ru-RU" sz="1100" dirty="0">
                        <a:latin typeface="Calibri"/>
                        <a:ea typeface="Times New Roman"/>
                        <a:cs typeface="Times New Roman"/>
                      </a:endParaRPr>
                    </a:p>
                  </a:txBody>
                  <a:tcPr marT="13335" anchor="ctr">
                    <a:solidFill>
                      <a:schemeClr val="accent2">
                        <a:lumMod val="40000"/>
                        <a:lumOff val="60000"/>
                      </a:schemeClr>
                    </a:solidFill>
                  </a:tcPr>
                </a:tc>
              </a:tr>
              <a:tr h="443816">
                <a:tc>
                  <a:txBody>
                    <a:bodyPr/>
                    <a:lstStyle/>
                    <a:p>
                      <a:pPr>
                        <a:lnSpc>
                          <a:spcPct val="115000"/>
                        </a:lnSpc>
                        <a:spcAft>
                          <a:spcPts val="0"/>
                        </a:spcAft>
                      </a:pPr>
                      <a:r>
                        <a:rPr lang="ru-RU" sz="1600" b="1" kern="1200" smtClean="0">
                          <a:solidFill>
                            <a:srgbClr val="000000"/>
                          </a:solidFill>
                          <a:latin typeface="Times New Roman"/>
                          <a:ea typeface="Times New Roman"/>
                          <a:cs typeface="Times New Roman"/>
                        </a:rPr>
                        <a:t>2. Расходы, всего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13165,3</a:t>
                      </a:r>
                      <a:endParaRPr lang="ru-RU" sz="1600" b="1" dirty="0">
                        <a:latin typeface="Times New Roman" pitchFamily="18" charset="0"/>
                        <a:ea typeface="Times New Roman"/>
                        <a:cs typeface="Times New Roman" pitchFamily="18" charset="0"/>
                      </a:endParaRPr>
                    </a:p>
                  </a:txBody>
                  <a:tcPr marL="68580" marR="68580" marT="13335" marB="0"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26066,5</a:t>
                      </a:r>
                      <a:endParaRPr lang="ru-RU" sz="1600" b="1" dirty="0">
                        <a:latin typeface="Times New Roman" pitchFamily="18" charset="0"/>
                        <a:ea typeface="Times New Roman"/>
                        <a:cs typeface="Times New Roman" pitchFamily="18" charset="0"/>
                      </a:endParaRPr>
                    </a:p>
                  </a:txBody>
                  <a:tcPr marT="13335" anchor="ct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10170,0</a:t>
                      </a:r>
                      <a:endParaRPr lang="ru-RU" sz="1600" b="1" dirty="0">
                        <a:latin typeface="Times New Roman" pitchFamily="18" charset="0"/>
                        <a:ea typeface="Times New Roman"/>
                        <a:cs typeface="Times New Roman" pitchFamily="18" charset="0"/>
                      </a:endParaRPr>
                    </a:p>
                  </a:txBody>
                  <a:tcPr marT="13335" anchor="ctr">
                    <a:solidFill>
                      <a:schemeClr val="accent2">
                        <a:lumMod val="40000"/>
                        <a:lumOff val="60000"/>
                      </a:schemeClr>
                    </a:solidFill>
                  </a:tcPr>
                </a:tc>
              </a:tr>
              <a:tr h="443816">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3 Дефицит (-), профицит (+)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r>
              <a:tr h="750939">
                <a:tc>
                  <a:txBody>
                    <a:bodyPr/>
                    <a:lstStyle/>
                    <a:p>
                      <a:pPr>
                        <a:lnSpc>
                          <a:spcPct val="115000"/>
                        </a:lnSpc>
                        <a:spcAft>
                          <a:spcPts val="0"/>
                        </a:spcAft>
                      </a:pPr>
                      <a:r>
                        <a:rPr lang="ru-RU" sz="1600" kern="1200" smtClean="0">
                          <a:solidFill>
                            <a:srgbClr val="000000"/>
                          </a:solidFill>
                          <a:latin typeface="Times New Roman"/>
                          <a:ea typeface="Times New Roman"/>
                          <a:cs typeface="Times New Roman"/>
                        </a:rPr>
                        <a:t>4. Источники финансирования дефицита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smtClean="0">
                          <a:solidFill>
                            <a:srgbClr val="000000"/>
                          </a:solidFill>
                          <a:latin typeface="Times New Roman"/>
                          <a:ea typeface="Times New Roman"/>
                          <a:cs typeface="Times New Roman"/>
                        </a:rPr>
                        <a:t>0 </a:t>
                      </a:r>
                      <a:endParaRPr lang="ru-RU" sz="1100">
                        <a:latin typeface="Calibri"/>
                        <a:ea typeface="Times New Roman"/>
                        <a:cs typeface="Times New Roman"/>
                      </a:endParaRPr>
                    </a:p>
                  </a:txBody>
                  <a:tcPr>
                    <a:solidFill>
                      <a:schemeClr val="accent2">
                        <a:lumMod val="40000"/>
                        <a:lumOff val="60000"/>
                      </a:schemeClr>
                    </a:solidFill>
                  </a:tcPr>
                </a:tc>
                <a:tc>
                  <a:txBody>
                    <a:bodyPr/>
                    <a:lstStyle/>
                    <a:p>
                      <a:pPr algn="ctr">
                        <a:lnSpc>
                          <a:spcPct val="115000"/>
                        </a:lnSpc>
                        <a:spcAft>
                          <a:spcPts val="0"/>
                        </a:spcAft>
                      </a:pPr>
                      <a:r>
                        <a:rPr lang="ru-RU" sz="1600" kern="1200" dirty="0" smtClean="0">
                          <a:solidFill>
                            <a:srgbClr val="000000"/>
                          </a:solidFill>
                          <a:latin typeface="Times New Roman"/>
                          <a:ea typeface="Times New Roman"/>
                          <a:cs typeface="Times New Roman"/>
                        </a:rPr>
                        <a:t>0 </a:t>
                      </a:r>
                      <a:endParaRPr lang="ru-RU" sz="1100" dirty="0">
                        <a:latin typeface="Calibri"/>
                        <a:ea typeface="Times New Roman"/>
                        <a:cs typeface="Times New Roman"/>
                      </a:endParaRPr>
                    </a:p>
                  </a:txBody>
                  <a:tcPr>
                    <a:solidFill>
                      <a:schemeClr val="accent2">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5250" y="152400"/>
            <a:ext cx="8650288" cy="7762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endParaRPr lang="ru-RU" sz="2400" b="1" dirty="0" smtClean="0">
              <a:solidFill>
                <a:schemeClr val="accent1">
                  <a:lumMod val="75000"/>
                </a:schemeClr>
              </a:solidFill>
              <a:latin typeface="Times New Roman" pitchFamily="18" charset="0"/>
              <a:cs typeface="Times New Roman" pitchFamily="18" charset="0"/>
            </a:endParaRPr>
          </a:p>
          <a:p>
            <a:pPr algn="ctr"/>
            <a:endParaRPr lang="ru-RU" sz="2400" b="1" dirty="0" smtClean="0">
              <a:solidFill>
                <a:schemeClr val="accent1">
                  <a:lumMod val="75000"/>
                </a:schemeClr>
              </a:solidFill>
              <a:latin typeface="Times New Roman" pitchFamily="18" charset="0"/>
              <a:cs typeface="Times New Roman" pitchFamily="18" charset="0"/>
            </a:endParaRPr>
          </a:p>
          <a:p>
            <a:pPr algn="ctr"/>
            <a:endParaRPr lang="ru-RU" sz="2400" b="1" dirty="0" smtClean="0">
              <a:solidFill>
                <a:schemeClr val="accent1">
                  <a:lumMod val="75000"/>
                </a:schemeClr>
              </a:solidFill>
              <a:latin typeface="Times New Roman" pitchFamily="18" charset="0"/>
              <a:cs typeface="Times New Roman" pitchFamily="18" charset="0"/>
            </a:endParaRPr>
          </a:p>
          <a:p>
            <a:pPr algn="ctr"/>
            <a:r>
              <a:rPr lang="ru-RU" sz="2400" b="1" dirty="0" smtClean="0">
                <a:solidFill>
                  <a:schemeClr val="accent1">
                    <a:lumMod val="75000"/>
                  </a:schemeClr>
                </a:solidFill>
                <a:latin typeface="Times New Roman" pitchFamily="18" charset="0"/>
                <a:cs typeface="Times New Roman" pitchFamily="18" charset="0"/>
              </a:rPr>
              <a:t>Структура </a:t>
            </a:r>
            <a:r>
              <a:rPr lang="ru-RU" sz="2400" b="1" dirty="0">
                <a:solidFill>
                  <a:schemeClr val="accent1">
                    <a:lumMod val="75000"/>
                  </a:schemeClr>
                </a:solidFill>
                <a:latin typeface="Times New Roman" pitchFamily="18" charset="0"/>
                <a:cs typeface="Times New Roman" pitchFamily="18" charset="0"/>
              </a:rPr>
              <a:t>доходов </a:t>
            </a:r>
            <a:r>
              <a:rPr lang="ru-RU" sz="2400" b="1" dirty="0" smtClean="0">
                <a:solidFill>
                  <a:schemeClr val="accent1">
                    <a:lumMod val="75000"/>
                  </a:schemeClr>
                </a:solidFill>
                <a:latin typeface="Times New Roman" pitchFamily="18" charset="0"/>
                <a:cs typeface="Times New Roman" pitchFamily="18" charset="0"/>
              </a:rPr>
              <a:t>бюджета</a:t>
            </a:r>
            <a:endParaRPr lang="ru-RU" sz="1200" b="1" dirty="0" smtClean="0">
              <a:latin typeface="Times New Roman" pitchFamily="18" charset="0"/>
              <a:cs typeface="Times New Roman" pitchFamily="18" charset="0"/>
            </a:endParaRPr>
          </a:p>
          <a:p>
            <a:pPr algn="r"/>
            <a:r>
              <a:rPr lang="ru-RU" sz="1200" b="1" dirty="0" smtClean="0">
                <a:latin typeface="Times New Roman" pitchFamily="18" charset="0"/>
                <a:cs typeface="Times New Roman" pitchFamily="18" charset="0"/>
              </a:rPr>
              <a:t>(тыс. рублей)</a:t>
            </a:r>
          </a:p>
          <a:p>
            <a:pPr algn="ctr"/>
            <a:endParaRPr lang="ru-RU" sz="2400" b="1" dirty="0" smtClean="0">
              <a:solidFill>
                <a:schemeClr val="accent1">
                  <a:lumMod val="75000"/>
                </a:schemeClr>
              </a:solidFill>
              <a:latin typeface="Times New Roman" pitchFamily="18" charset="0"/>
              <a:cs typeface="Times New Roman" pitchFamily="18" charset="0"/>
            </a:endParaRPr>
          </a:p>
          <a:p>
            <a:pPr algn="ctr"/>
            <a:endParaRPr lang="ru-RU" sz="2400" b="1" dirty="0">
              <a:solidFill>
                <a:schemeClr val="accent1">
                  <a:lumMod val="75000"/>
                </a:schemeClr>
              </a:solidFill>
              <a:latin typeface="Times New Roman" pitchFamily="18" charset="0"/>
              <a:cs typeface="Times New Roman" pitchFamily="18" charset="0"/>
            </a:endParaRPr>
          </a:p>
        </p:txBody>
      </p:sp>
      <p:sp>
        <p:nvSpPr>
          <p:cNvPr id="103050" name="Control 1674"/>
          <p:cNvSpPr>
            <a:spLocks noRot="1" noChangeArrowheads="1" noChangeShapeType="1" noTextEdit="1"/>
          </p:cNvSpPr>
          <p:nvPr/>
        </p:nvSpPr>
        <p:spPr bwMode="auto">
          <a:xfrm>
            <a:off x="7534275" y="2984500"/>
            <a:ext cx="2305050" cy="1657350"/>
          </a:xfrm>
          <a:prstGeom prst="rect">
            <a:avLst/>
          </a:prstGeom>
          <a:noFill/>
          <a:ln w="1">
            <a:miter lim="800000"/>
            <a:headEnd/>
            <a:tailEnd/>
          </a:ln>
        </p:spPr>
        <p:txBody>
          <a:bodyPr/>
          <a:lstStyle/>
          <a:p>
            <a:endParaRPr lang="ru-RU"/>
          </a:p>
        </p:txBody>
      </p:sp>
      <p:sp>
        <p:nvSpPr>
          <p:cNvPr id="103049" name="Control 1673"/>
          <p:cNvSpPr>
            <a:spLocks noRot="1" noChangeArrowheads="1" noChangeShapeType="1" noTextEdit="1"/>
          </p:cNvSpPr>
          <p:nvPr/>
        </p:nvSpPr>
        <p:spPr bwMode="auto">
          <a:xfrm>
            <a:off x="7543800" y="1165225"/>
            <a:ext cx="2286000" cy="1819275"/>
          </a:xfrm>
          <a:prstGeom prst="rect">
            <a:avLst/>
          </a:prstGeom>
          <a:noFill/>
          <a:ln w="1">
            <a:miter lim="800000"/>
            <a:headEnd/>
            <a:tailEnd/>
          </a:ln>
        </p:spPr>
        <p:txBody>
          <a:bodyPr/>
          <a:lstStyle/>
          <a:p>
            <a:endParaRPr lang="ru-RU"/>
          </a:p>
        </p:txBody>
      </p:sp>
      <p:sp>
        <p:nvSpPr>
          <p:cNvPr id="103601" name="Control 2225"/>
          <p:cNvSpPr>
            <a:spLocks noRot="1" noChangeArrowheads="1" noChangeShapeType="1" noTextEdit="1"/>
          </p:cNvSpPr>
          <p:nvPr/>
        </p:nvSpPr>
        <p:spPr bwMode="auto">
          <a:xfrm>
            <a:off x="7642225" y="3738563"/>
            <a:ext cx="2305050" cy="1657350"/>
          </a:xfrm>
          <a:prstGeom prst="rect">
            <a:avLst/>
          </a:prstGeom>
          <a:noFill/>
          <a:ln w="1">
            <a:miter lim="800000"/>
            <a:headEnd/>
            <a:tailEnd/>
          </a:ln>
        </p:spPr>
        <p:txBody>
          <a:bodyPr/>
          <a:lstStyle/>
          <a:p>
            <a:endParaRPr lang="ru-RU"/>
          </a:p>
        </p:txBody>
      </p:sp>
      <p:sp>
        <p:nvSpPr>
          <p:cNvPr id="103602" name="Control 2226"/>
          <p:cNvSpPr>
            <a:spLocks noRot="1" noChangeArrowheads="1" noChangeShapeType="1" noTextEdit="1"/>
          </p:cNvSpPr>
          <p:nvPr/>
        </p:nvSpPr>
        <p:spPr bwMode="auto">
          <a:xfrm>
            <a:off x="7632700" y="1400175"/>
            <a:ext cx="2286000" cy="1819275"/>
          </a:xfrm>
          <a:prstGeom prst="rect">
            <a:avLst/>
          </a:prstGeom>
          <a:noFill/>
          <a:ln w="1">
            <a:miter lim="800000"/>
            <a:headEnd/>
            <a:tailEnd/>
          </a:ln>
        </p:spPr>
        <p:txBody>
          <a:bodyPr/>
          <a:lstStyle/>
          <a:p>
            <a:endParaRPr lang="ru-RU"/>
          </a:p>
        </p:txBody>
      </p:sp>
      <p:graphicFrame>
        <p:nvGraphicFramePr>
          <p:cNvPr id="104126" name="Group 2750"/>
          <p:cNvGraphicFramePr>
            <a:graphicFrameLocks noGrp="1"/>
          </p:cNvGraphicFramePr>
          <p:nvPr>
            <p:extLst>
              <p:ext uri="{D42A27DB-BD31-4B8C-83A1-F6EECF244321}">
                <p14:modId xmlns="" xmlns:p14="http://schemas.microsoft.com/office/powerpoint/2010/main" val="963539636"/>
              </p:ext>
            </p:extLst>
          </p:nvPr>
        </p:nvGraphicFramePr>
        <p:xfrm>
          <a:off x="1043607" y="1052737"/>
          <a:ext cx="7886111" cy="5705379"/>
        </p:xfrm>
        <a:graphic>
          <a:graphicData uri="http://schemas.openxmlformats.org/drawingml/2006/table">
            <a:tbl>
              <a:tblPr/>
              <a:tblGrid>
                <a:gridCol w="1931200">
                  <a:extLst>
                    <a:ext uri="{9D8B030D-6E8A-4147-A177-3AD203B41FA5}">
                      <a16:colId xmlns="" xmlns:a16="http://schemas.microsoft.com/office/drawing/2014/main" val="20000"/>
                    </a:ext>
                  </a:extLst>
                </a:gridCol>
                <a:gridCol w="885165">
                  <a:extLst>
                    <a:ext uri="{9D8B030D-6E8A-4147-A177-3AD203B41FA5}">
                      <a16:colId xmlns="" xmlns:a16="http://schemas.microsoft.com/office/drawing/2014/main" val="20001"/>
                    </a:ext>
                  </a:extLst>
                </a:gridCol>
                <a:gridCol w="885165">
                  <a:extLst>
                    <a:ext uri="{9D8B030D-6E8A-4147-A177-3AD203B41FA5}">
                      <a16:colId xmlns="" xmlns:a16="http://schemas.microsoft.com/office/drawing/2014/main" val="20003"/>
                    </a:ext>
                  </a:extLst>
                </a:gridCol>
                <a:gridCol w="966765">
                  <a:extLst>
                    <a:ext uri="{9D8B030D-6E8A-4147-A177-3AD203B41FA5}">
                      <a16:colId xmlns="" xmlns:a16="http://schemas.microsoft.com/office/drawing/2014/main" val="20004"/>
                    </a:ext>
                  </a:extLst>
                </a:gridCol>
                <a:gridCol w="3217816">
                  <a:extLst>
                    <a:ext uri="{9D8B030D-6E8A-4147-A177-3AD203B41FA5}">
                      <a16:colId xmlns="" xmlns:a16="http://schemas.microsoft.com/office/drawing/2014/main" val="20005"/>
                    </a:ext>
                  </a:extLst>
                </a:gridCol>
              </a:tblGrid>
              <a:tr h="26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2022 год</a:t>
                      </a:r>
                      <a:endParaRPr kumimoji="0" lang="ru-RU" sz="1800" b="1" i="0" u="none" strike="noStrike" cap="none" normalizeH="0" baseline="0" dirty="0" smtClean="0">
                        <a:ln>
                          <a:noFill/>
                        </a:ln>
                        <a:solidFill>
                          <a:schemeClr val="tx1"/>
                        </a:solidFill>
                        <a:effectLst/>
                        <a:latin typeface="Constant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2023 год</a:t>
                      </a:r>
                      <a:endParaRPr kumimoji="0" lang="ru-RU" sz="1800" b="1" i="0" u="none" strike="noStrike" cap="none" normalizeH="0" baseline="0" dirty="0" smtClean="0">
                        <a:ln>
                          <a:noFill/>
                        </a:ln>
                        <a:solidFill>
                          <a:schemeClr val="tx1"/>
                        </a:solidFill>
                        <a:effectLst/>
                        <a:latin typeface="Constant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2024 год</a:t>
                      </a:r>
                      <a:endParaRPr kumimoji="0" lang="ru-RU" sz="1800" b="1" i="0" u="none" strike="noStrike" cap="none" normalizeH="0" baseline="0" dirty="0" smtClean="0">
                        <a:ln>
                          <a:noFill/>
                        </a:ln>
                        <a:solidFill>
                          <a:schemeClr val="tx1"/>
                        </a:solidFill>
                        <a:effectLst/>
                        <a:latin typeface="Constantia"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2022 год</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6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Налоговые доходы</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2330,6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2384,4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2440,4</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4">
                  <a:txBody>
                    <a:bodyPr/>
                    <a:lstStyle/>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26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Неналоговые доходы</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12,6</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2"/>
                  </a:ext>
                </a:extLst>
              </a:tr>
              <a:tr h="4482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Безвозмездные поступления</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10823,1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23670,0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7717,0</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3"/>
                  </a:ext>
                </a:extLst>
              </a:tr>
              <a:tr h="10736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Итого доходов</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13165,3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26066,5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10170,0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2B2B2"/>
                    </a:solidFill>
                  </a:tcPr>
                </a:tc>
                <a:tc vMerge="1">
                  <a:txBody>
                    <a:bodyPr/>
                    <a:lstStyle/>
                    <a:p>
                      <a:endParaRPr lang="ru-RU"/>
                    </a:p>
                  </a:txBody>
                  <a:tcPr/>
                </a:tc>
                <a:extLst>
                  <a:ext uri="{0D108BD9-81ED-4DB2-BD59-A6C34878D82A}">
                    <a16:rowId xmlns="" xmlns:a16="http://schemas.microsoft.com/office/drawing/2014/main" val="10004"/>
                  </a:ext>
                </a:extLst>
              </a:tr>
              <a:tr h="2689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Налоговые доходы</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2330,6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2384,4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2440,4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rowSpan="6">
                  <a:txBody>
                    <a:bodyPr/>
                    <a:lstStyle/>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5"/>
                  </a:ext>
                </a:extLst>
              </a:tr>
              <a:tr h="572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Налог на доходы физических лиц</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389,3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404,9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421,1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6"/>
                  </a:ext>
                </a:extLst>
              </a:tr>
              <a:tr h="6275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Constantia" pitchFamily="18" charset="0"/>
                        </a:rPr>
                        <a:t>Единый сельскохозяйственный налог</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ru-RU" sz="1200" dirty="0" smtClean="0">
                          <a:latin typeface="Times New Roman" pitchFamily="18" charset="0"/>
                          <a:cs typeface="Times New Roman" pitchFamily="18" charset="0"/>
                        </a:rPr>
                        <a:t>951,6</a:t>
                      </a:r>
                      <a:endParaRPr lang="ru-RU" sz="1200" dirty="0">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ru-RU" sz="1200" dirty="0" smtClean="0">
                          <a:latin typeface="Times New Roman" pitchFamily="18" charset="0"/>
                          <a:cs typeface="Times New Roman" pitchFamily="18" charset="0"/>
                        </a:rPr>
                        <a:t>989,7</a:t>
                      </a:r>
                      <a:endParaRPr lang="ru-RU" sz="1200" dirty="0">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r>
                        <a:rPr lang="ru-RU" sz="1200" dirty="0" smtClean="0">
                          <a:latin typeface="Times New Roman" pitchFamily="18" charset="0"/>
                          <a:cs typeface="Times New Roman" pitchFamily="18" charset="0"/>
                        </a:rPr>
                        <a:t>1029,2</a:t>
                      </a:r>
                      <a:endParaRPr lang="ru-RU" sz="1200" dirty="0">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tr>
              <a:tr h="64476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Налог на имущество физических лиц</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136,0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136,0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136,0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7"/>
                  </a:ext>
                </a:extLst>
              </a:tr>
              <a:tr h="62280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Земельный налог</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849,0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849,0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849,0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8"/>
                  </a:ext>
                </a:extLst>
              </a:tr>
              <a:tr h="5970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Государственная пошлина</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5,1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9"/>
                  </a:ext>
                </a:extLst>
              </a:tr>
            </a:tbl>
          </a:graphicData>
        </a:graphic>
      </p:graphicFrame>
      <p:graphicFrame>
        <p:nvGraphicFramePr>
          <p:cNvPr id="12" name="Диаграмма 11"/>
          <p:cNvGraphicFramePr/>
          <p:nvPr>
            <p:extLst>
              <p:ext uri="{D42A27DB-BD31-4B8C-83A1-F6EECF244321}">
                <p14:modId xmlns="" xmlns:p14="http://schemas.microsoft.com/office/powerpoint/2010/main" val="3363335150"/>
              </p:ext>
            </p:extLst>
          </p:nvPr>
        </p:nvGraphicFramePr>
        <p:xfrm>
          <a:off x="6156176" y="1400175"/>
          <a:ext cx="2736304" cy="20288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p:nvPr>
            <p:extLst>
              <p:ext uri="{D42A27DB-BD31-4B8C-83A1-F6EECF244321}">
                <p14:modId xmlns="" xmlns:p14="http://schemas.microsoft.com/office/powerpoint/2010/main" val="1056173216"/>
              </p:ext>
            </p:extLst>
          </p:nvPr>
        </p:nvGraphicFramePr>
        <p:xfrm>
          <a:off x="5929322" y="3429000"/>
          <a:ext cx="2888958" cy="328614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4" name="Text Box 6"/>
          <p:cNvSpPr txBox="1">
            <a:spLocks noChangeArrowheads="1"/>
          </p:cNvSpPr>
          <p:nvPr/>
        </p:nvSpPr>
        <p:spPr bwMode="auto">
          <a:xfrm>
            <a:off x="274638" y="152400"/>
            <a:ext cx="8650288"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endParaRPr lang="ru-RU" sz="3600" b="1" dirty="0" smtClean="0">
              <a:solidFill>
                <a:schemeClr val="accent1">
                  <a:lumMod val="75000"/>
                </a:schemeClr>
              </a:solidFill>
              <a:latin typeface="Times New Roman" pitchFamily="18" charset="0"/>
              <a:cs typeface="Times New Roman" pitchFamily="18" charset="0"/>
            </a:endParaRPr>
          </a:p>
          <a:p>
            <a:pPr algn="ctr"/>
            <a:r>
              <a:rPr lang="ru-RU" sz="3600" b="1" dirty="0" smtClean="0">
                <a:solidFill>
                  <a:schemeClr val="accent1">
                    <a:lumMod val="75000"/>
                  </a:schemeClr>
                </a:solidFill>
                <a:latin typeface="Times New Roman" pitchFamily="18" charset="0"/>
                <a:cs typeface="Times New Roman" pitchFamily="18" charset="0"/>
              </a:rPr>
              <a:t>Структура доходов бюджета</a:t>
            </a:r>
          </a:p>
          <a:p>
            <a:pPr algn="ctr"/>
            <a:endParaRPr lang="ru-RU" sz="3600" dirty="0"/>
          </a:p>
        </p:txBody>
      </p:sp>
      <p:sp>
        <p:nvSpPr>
          <p:cNvPr id="104456" name="Control 8"/>
          <p:cNvSpPr>
            <a:spLocks noRot="1" noChangeArrowheads="1" noChangeShapeType="1" noTextEdit="1"/>
          </p:cNvSpPr>
          <p:nvPr/>
        </p:nvSpPr>
        <p:spPr bwMode="auto">
          <a:xfrm>
            <a:off x="7059613" y="1328738"/>
            <a:ext cx="2257425" cy="2066925"/>
          </a:xfrm>
          <a:prstGeom prst="rect">
            <a:avLst/>
          </a:prstGeom>
          <a:noFill/>
          <a:ln w="1">
            <a:miter lim="800000"/>
            <a:headEnd/>
            <a:tailEnd/>
          </a:ln>
        </p:spPr>
        <p:txBody>
          <a:bodyPr/>
          <a:lstStyle/>
          <a:p>
            <a:endParaRPr lang="ru-RU"/>
          </a:p>
        </p:txBody>
      </p:sp>
      <p:sp>
        <p:nvSpPr>
          <p:cNvPr id="104455" name="Control 7"/>
          <p:cNvSpPr>
            <a:spLocks noRot="1" noChangeArrowheads="1" noChangeShapeType="1" noTextEdit="1"/>
          </p:cNvSpPr>
          <p:nvPr/>
        </p:nvSpPr>
        <p:spPr bwMode="auto">
          <a:xfrm>
            <a:off x="6992938" y="4224338"/>
            <a:ext cx="2333625" cy="1104900"/>
          </a:xfrm>
          <a:prstGeom prst="rect">
            <a:avLst/>
          </a:prstGeom>
          <a:noFill/>
          <a:ln w="1">
            <a:miter lim="800000"/>
            <a:headEnd/>
            <a:tailEnd/>
          </a:ln>
        </p:spPr>
        <p:txBody>
          <a:bodyPr/>
          <a:lstStyle/>
          <a:p>
            <a:endParaRPr lang="ru-RU"/>
          </a:p>
        </p:txBody>
      </p:sp>
      <p:sp>
        <p:nvSpPr>
          <p:cNvPr id="104941" name="Control 493"/>
          <p:cNvSpPr>
            <a:spLocks noRot="1" noChangeArrowheads="1" noChangeShapeType="1" noTextEdit="1"/>
          </p:cNvSpPr>
          <p:nvPr/>
        </p:nvSpPr>
        <p:spPr bwMode="auto">
          <a:xfrm>
            <a:off x="7037388" y="1682750"/>
            <a:ext cx="2257425" cy="2066925"/>
          </a:xfrm>
          <a:prstGeom prst="rect">
            <a:avLst/>
          </a:prstGeom>
          <a:noFill/>
          <a:ln w="1">
            <a:miter lim="800000"/>
            <a:headEnd/>
            <a:tailEnd/>
          </a:ln>
        </p:spPr>
        <p:txBody>
          <a:bodyPr/>
          <a:lstStyle/>
          <a:p>
            <a:endParaRPr lang="ru-RU"/>
          </a:p>
        </p:txBody>
      </p:sp>
      <p:sp>
        <p:nvSpPr>
          <p:cNvPr id="104940" name="Control 492"/>
          <p:cNvSpPr>
            <a:spLocks noRot="1" noChangeArrowheads="1" noChangeShapeType="1" noTextEdit="1"/>
          </p:cNvSpPr>
          <p:nvPr/>
        </p:nvSpPr>
        <p:spPr bwMode="auto">
          <a:xfrm>
            <a:off x="6970713" y="4575175"/>
            <a:ext cx="2333625" cy="1104900"/>
          </a:xfrm>
          <a:prstGeom prst="rect">
            <a:avLst/>
          </a:prstGeom>
          <a:noFill/>
          <a:ln w="1">
            <a:miter lim="800000"/>
            <a:headEnd/>
            <a:tailEnd/>
          </a:ln>
        </p:spPr>
        <p:txBody>
          <a:bodyPr/>
          <a:lstStyle/>
          <a:p>
            <a:endParaRPr lang="ru-RU"/>
          </a:p>
        </p:txBody>
      </p:sp>
      <p:graphicFrame>
        <p:nvGraphicFramePr>
          <p:cNvPr id="105482" name="Group 1034"/>
          <p:cNvGraphicFramePr>
            <a:graphicFrameLocks noGrp="1"/>
          </p:cNvGraphicFramePr>
          <p:nvPr>
            <p:extLst>
              <p:ext uri="{D42A27DB-BD31-4B8C-83A1-F6EECF244321}">
                <p14:modId xmlns="" xmlns:p14="http://schemas.microsoft.com/office/powerpoint/2010/main" val="2560644915"/>
              </p:ext>
            </p:extLst>
          </p:nvPr>
        </p:nvGraphicFramePr>
        <p:xfrm>
          <a:off x="1043608" y="1034573"/>
          <a:ext cx="7814673" cy="5500843"/>
        </p:xfrm>
        <a:graphic>
          <a:graphicData uri="http://schemas.openxmlformats.org/drawingml/2006/table">
            <a:tbl>
              <a:tblPr/>
              <a:tblGrid>
                <a:gridCol w="2599698">
                  <a:extLst>
                    <a:ext uri="{9D8B030D-6E8A-4147-A177-3AD203B41FA5}">
                      <a16:colId xmlns="" xmlns:a16="http://schemas.microsoft.com/office/drawing/2014/main" val="20000"/>
                    </a:ext>
                  </a:extLst>
                </a:gridCol>
                <a:gridCol w="857256">
                  <a:extLst>
                    <a:ext uri="{9D8B030D-6E8A-4147-A177-3AD203B41FA5}">
                      <a16:colId xmlns="" xmlns:a16="http://schemas.microsoft.com/office/drawing/2014/main" val="20001"/>
                    </a:ext>
                  </a:extLst>
                </a:gridCol>
                <a:gridCol w="1000132">
                  <a:extLst>
                    <a:ext uri="{9D8B030D-6E8A-4147-A177-3AD203B41FA5}">
                      <a16:colId xmlns="" xmlns:a16="http://schemas.microsoft.com/office/drawing/2014/main" val="20003"/>
                    </a:ext>
                  </a:extLst>
                </a:gridCol>
                <a:gridCol w="928694">
                  <a:extLst>
                    <a:ext uri="{9D8B030D-6E8A-4147-A177-3AD203B41FA5}">
                      <a16:colId xmlns="" xmlns:a16="http://schemas.microsoft.com/office/drawing/2014/main" val="20004"/>
                    </a:ext>
                  </a:extLst>
                </a:gridCol>
                <a:gridCol w="2428893">
                  <a:extLst>
                    <a:ext uri="{9D8B030D-6E8A-4147-A177-3AD203B41FA5}">
                      <a16:colId xmlns="" xmlns:a16="http://schemas.microsoft.com/office/drawing/2014/main" val="20005"/>
                    </a:ext>
                  </a:extLst>
                </a:gridCol>
              </a:tblGrid>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2022 год</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2023 год</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2024 год</a:t>
                      </a:r>
                      <a:endParaRPr kumimoji="0" lang="ru-RU" sz="1800" b="1"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2022 год</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smtClean="0">
                          <a:ln>
                            <a:noFill/>
                          </a:ln>
                          <a:solidFill>
                            <a:schemeClr val="tx1"/>
                          </a:solidFill>
                          <a:effectLst/>
                          <a:latin typeface="Times New Roman" pitchFamily="18" charset="0"/>
                          <a:cs typeface="Times New Roman" pitchFamily="18" charset="0"/>
                        </a:rPr>
                        <a:t>Неналоговые доходы</a:t>
                      </a:r>
                      <a:endParaRPr kumimoji="0" lang="ru-RU" sz="1800" b="0" i="0" u="none" strike="noStrike" cap="none" normalizeH="0" baseline="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DDDDD"/>
                    </a:solidFill>
                  </a:tcPr>
                </a:tc>
                <a:tc rowSpan="2">
                  <a:txBody>
                    <a:bodyPr/>
                    <a:lstStyle/>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defRPr/>
                      </a:pPr>
                      <a:r>
                        <a:rPr lang="ru-RU" sz="900" b="1" dirty="0" smtClean="0">
                          <a:latin typeface="Times New Roman" pitchFamily="18" charset="0"/>
                          <a:cs typeface="Times New Roman" pitchFamily="18" charset="0"/>
                        </a:rPr>
                        <a:t>Структура неналоговых доходов</a:t>
                      </a:r>
                    </a:p>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r h="120220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Административные штрафы, установленные законами субъектов Российской Федерации об административных правонарушениях, за нарушение муниципальных правовых актов</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11,6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12,6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2"/>
                  </a:ext>
                </a:extLst>
              </a:tr>
              <a:tr h="274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Безвозмездные поступления</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10823,1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23670,0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Times New Roman" pitchFamily="18" charset="0"/>
                          <a:cs typeface="Times New Roman" pitchFamily="18" charset="0"/>
                        </a:rPr>
                        <a:t>7717,0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rowSpan="5">
                  <a:txBody>
                    <a:bodyPr/>
                    <a:lstStyle/>
                    <a:p>
                      <a:pPr marL="136525" marR="0" lvl="0" indent="0" algn="ctr"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defRPr/>
                      </a:pPr>
                      <a:r>
                        <a:rPr lang="ru-RU" sz="900" b="1" dirty="0" smtClean="0">
                          <a:latin typeface="Times New Roman" pitchFamily="18" charset="0"/>
                          <a:cs typeface="Times New Roman" pitchFamily="18" charset="0"/>
                        </a:rPr>
                        <a:t>Структура безвозмездных поступлений</a:t>
                      </a:r>
                    </a:p>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6"/>
                  </a:ext>
                </a:extLst>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Дотации бюджетам сельских поселений на выравнивание бюджетной обеспеченности из бюджета субъекта Российской Федерации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pPr>
                      <a:r>
                        <a:rPr lang="ru-RU" sz="1200" dirty="0" smtClean="0">
                          <a:latin typeface="Times New Roman"/>
                          <a:ea typeface="Times New Roman"/>
                          <a:cs typeface="Times New Roman"/>
                        </a:rPr>
                        <a:t>10717,8</a:t>
                      </a:r>
                      <a:endParaRPr lang="ru-RU"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tabLst>
                          <a:tab pos="577850" algn="r"/>
                        </a:tabLst>
                      </a:pPr>
                      <a:r>
                        <a:rPr lang="ru-RU" sz="1200" dirty="0" smtClean="0">
                          <a:latin typeface="Times New Roman"/>
                          <a:ea typeface="Times New Roman"/>
                          <a:cs typeface="Times New Roman"/>
                        </a:rPr>
                        <a:t>8574,2</a:t>
                      </a:r>
                      <a:endParaRPr lang="ru-RU"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ctr">
                        <a:spcAft>
                          <a:spcPts val="0"/>
                        </a:spcAft>
                        <a:tabLst>
                          <a:tab pos="577850" algn="r"/>
                        </a:tabLst>
                      </a:pPr>
                      <a:r>
                        <a:rPr lang="ru-RU" sz="1200" dirty="0" smtClean="0">
                          <a:latin typeface="Times New Roman"/>
                          <a:ea typeface="Times New Roman"/>
                          <a:cs typeface="Times New Roman"/>
                        </a:rPr>
                        <a:t>7716,8</a:t>
                      </a:r>
                      <a:endParaRPr lang="ru-RU" sz="12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7"/>
                  </a:ext>
                </a:extLst>
              </a:tr>
              <a:tr h="2746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Субвенции бюджетам сельских поселений на выполнение передаваемых полномочий субъектов Российской Федерации</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0,2</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0,2</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0,2</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8"/>
                  </a:ext>
                </a:extLst>
              </a:tr>
              <a:tr h="400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Субвенции бюджетам сельских поселений на осуществление первичного воинского учета на территориях, где отсутствуют военные комиссариаты</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105,1</a:t>
                      </a:r>
                      <a:endParaRPr kumimoji="0" lang="ru-RU" sz="1800" b="0" i="0" u="none" strike="noStrike" cap="none" normalizeH="0" baseline="0" dirty="0" smtClean="0">
                        <a:ln>
                          <a:noFill/>
                        </a:ln>
                        <a:solidFill>
                          <a:schemeClr val="tx1"/>
                        </a:solidFill>
                        <a:effectLst/>
                        <a:latin typeface="Constantia"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109,1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ru-RU"/>
                    </a:p>
                  </a:txBody>
                  <a:tcPr/>
                </a:tc>
                <a:extLst>
                  <a:ext uri="{0D108BD9-81ED-4DB2-BD59-A6C34878D82A}">
                    <a16:rowId xmlns="" xmlns:a16="http://schemas.microsoft.com/office/drawing/2014/main" val="10009"/>
                  </a:ext>
                </a:extLst>
              </a:tr>
              <a:tr h="40005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200" kern="1200" dirty="0" smtClean="0">
                          <a:solidFill>
                            <a:schemeClr val="tx1"/>
                          </a:solidFill>
                          <a:latin typeface="Times New Roman" pitchFamily="18" charset="0"/>
                          <a:ea typeface="+mn-ea"/>
                          <a:cs typeface="Times New Roman" pitchFamily="18" charset="0"/>
                        </a:rPr>
                        <a:t>Прочие межбюджетные трансферты, передаваемые бюджетам сельских поселений</a:t>
                      </a: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14986,5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pPr marL="136525" marR="0" lvl="0" indent="0" algn="l" defTabSz="914400" rtl="0" eaLnBrk="1" fontAlgn="base" latinLnBrk="0" hangingPunct="1">
                        <a:lnSpc>
                          <a:spcPct val="100000"/>
                        </a:lnSpc>
                        <a:spcBef>
                          <a:spcPct val="20000"/>
                        </a:spcBef>
                        <a:spcAft>
                          <a:spcPct val="0"/>
                        </a:spcAft>
                        <a:buClr>
                          <a:srgbClr val="000000"/>
                        </a:buClr>
                        <a:buSzPct val="65000"/>
                        <a:buFont typeface="Wingdings 2" pitchFamily="18" charset="2"/>
                        <a:buNone/>
                        <a:tabLst/>
                      </a:pPr>
                      <a:endParaRPr kumimoji="0" lang="ru-RU" sz="2400" b="0" i="0" u="none" strike="noStrike" cap="none" normalizeH="0" baseline="0" dirty="0" smtClean="0">
                        <a:ln>
                          <a:noFill/>
                        </a:ln>
                        <a:solidFill>
                          <a:schemeClr val="tx1"/>
                        </a:solidFill>
                        <a:effectLst/>
                        <a:latin typeface="Constantia"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12" name="Диаграмма 11"/>
          <p:cNvGraphicFramePr/>
          <p:nvPr>
            <p:extLst>
              <p:ext uri="{D42A27DB-BD31-4B8C-83A1-F6EECF244321}">
                <p14:modId xmlns="" xmlns:p14="http://schemas.microsoft.com/office/powerpoint/2010/main" val="3585719603"/>
              </p:ext>
            </p:extLst>
          </p:nvPr>
        </p:nvGraphicFramePr>
        <p:xfrm>
          <a:off x="6500826" y="1571612"/>
          <a:ext cx="2143141" cy="14287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Диаграмма 12"/>
          <p:cNvGraphicFramePr/>
          <p:nvPr>
            <p:extLst>
              <p:ext uri="{D42A27DB-BD31-4B8C-83A1-F6EECF244321}">
                <p14:modId xmlns="" xmlns:p14="http://schemas.microsoft.com/office/powerpoint/2010/main" val="567677979"/>
              </p:ext>
            </p:extLst>
          </p:nvPr>
        </p:nvGraphicFramePr>
        <p:xfrm>
          <a:off x="6500826" y="3071810"/>
          <a:ext cx="2286016" cy="3357586"/>
        </p:xfrm>
        <a:graphic>
          <a:graphicData uri="http://schemas.openxmlformats.org/drawingml/2006/chart">
            <c:chart xmlns:c="http://schemas.openxmlformats.org/drawingml/2006/chart" xmlns:r="http://schemas.openxmlformats.org/officeDocument/2006/relationships" r:id="rId4"/>
          </a:graphicData>
        </a:graphic>
      </p:graphicFrame>
      <p:cxnSp>
        <p:nvCxnSpPr>
          <p:cNvPr id="15" name="Прямая со стрелкой 14"/>
          <p:cNvCxnSpPr/>
          <p:nvPr/>
        </p:nvCxnSpPr>
        <p:spPr>
          <a:xfrm rot="10800000" flipV="1">
            <a:off x="7786710" y="4000504"/>
            <a:ext cx="214314"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7429520" y="4000504"/>
            <a:ext cx="285752"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Таблица 21"/>
          <p:cNvGraphicFramePr>
            <a:graphicFrameLocks noGrp="1"/>
          </p:cNvGraphicFramePr>
          <p:nvPr/>
        </p:nvGraphicFramePr>
        <p:xfrm>
          <a:off x="1214414" y="1524880"/>
          <a:ext cx="7643865" cy="5024683"/>
        </p:xfrm>
        <a:graphic>
          <a:graphicData uri="http://schemas.openxmlformats.org/drawingml/2006/table">
            <a:tbl>
              <a:tblPr/>
              <a:tblGrid>
                <a:gridCol w="943267"/>
                <a:gridCol w="3700203"/>
                <a:gridCol w="1000132"/>
                <a:gridCol w="1071570"/>
                <a:gridCol w="928693"/>
              </a:tblGrid>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cs typeface="Times New Roman" pitchFamily="18" charset="0"/>
                        </a:rPr>
                        <a:t>Раздел</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a:ln>
                            <a:noFill/>
                          </a:ln>
                          <a:solidFill>
                            <a:schemeClr val="tx1"/>
                          </a:solidFill>
                          <a:effectLst/>
                          <a:latin typeface="Times New Roman" pitchFamily="18" charset="0"/>
                          <a:cs typeface="Times New Roman" pitchFamily="18" charset="0"/>
                        </a:rPr>
                        <a:t>Показатель</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2022 </a:t>
                      </a:r>
                      <a:r>
                        <a:rPr kumimoji="0" lang="ru-RU" sz="1600" b="1" i="0" u="none" strike="noStrike" cap="none" normalizeH="0" baseline="0" dirty="0">
                          <a:ln>
                            <a:noFill/>
                          </a:ln>
                          <a:solidFill>
                            <a:schemeClr val="tx1"/>
                          </a:solidFill>
                          <a:effectLst/>
                          <a:latin typeface="Times New Roman" pitchFamily="18" charset="0"/>
                          <a:cs typeface="Times New Roman" pitchFamily="18" charset="0"/>
                        </a:rPr>
                        <a:t>год</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2023 </a:t>
                      </a:r>
                      <a:r>
                        <a:rPr kumimoji="0" lang="ru-RU" sz="1600" b="1" i="0" u="none" strike="noStrike" cap="none" normalizeH="0" baseline="0" dirty="0">
                          <a:ln>
                            <a:noFill/>
                          </a:ln>
                          <a:solidFill>
                            <a:schemeClr val="tx1"/>
                          </a:solidFill>
                          <a:effectLst/>
                          <a:latin typeface="Times New Roman" pitchFamily="18" charset="0"/>
                          <a:cs typeface="Times New Roman" pitchFamily="18" charset="0"/>
                        </a:rPr>
                        <a:t>год</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2024 </a:t>
                      </a:r>
                      <a:r>
                        <a:rPr kumimoji="0" lang="ru-RU" sz="1600" b="1" i="0" u="none" strike="noStrike" cap="none" normalizeH="0" baseline="0" dirty="0">
                          <a:ln>
                            <a:noFill/>
                          </a:ln>
                          <a:solidFill>
                            <a:schemeClr val="tx1"/>
                          </a:solidFill>
                          <a:effectLst/>
                          <a:latin typeface="Times New Roman" pitchFamily="18" charset="0"/>
                          <a:cs typeface="Times New Roman" pitchFamily="18" charset="0"/>
                        </a:rPr>
                        <a:t>год</a:t>
                      </a:r>
                      <a:endParaRPr kumimoji="0" lang="en-US" sz="1600" b="1"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40436">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a:t>
                      </a:r>
                    </a:p>
                  </a:txBody>
                  <a:tcPr marT="45726" marB="45726"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cs typeface="Times New Roman" pitchFamily="18" charset="0"/>
                        </a:rPr>
                        <a:t>ВСЕГО</a:t>
                      </a:r>
                      <a:r>
                        <a:rPr kumimoji="0" lang="ru-RU" sz="1600" b="1" i="0" u="none" strike="noStrike" cap="none" normalizeH="0" baseline="0" dirty="0" smtClean="0">
                          <a:ln>
                            <a:noFill/>
                          </a:ln>
                          <a:solidFill>
                            <a:schemeClr val="tx1"/>
                          </a:solidFill>
                          <a:effectLst/>
                          <a:latin typeface="Times New Roman" pitchFamily="18" charset="0"/>
                          <a:cs typeface="Times New Roman" pitchFamily="18" charset="0"/>
                        </a:rPr>
                        <a:t> в том числе:</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13165,3</a:t>
                      </a:r>
                      <a:endParaRPr lang="ru-RU" sz="1600" b="1" dirty="0">
                        <a:latin typeface="Times New Roman" pitchFamily="18" charset="0"/>
                        <a:ea typeface="Times New Roman"/>
                        <a:cs typeface="Times New Roman" pitchFamily="18" charset="0"/>
                      </a:endParaRPr>
                    </a:p>
                  </a:txBody>
                  <a:tcPr marL="68580" marR="68580" marT="1333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26066,5</a:t>
                      </a:r>
                      <a:endParaRPr lang="ru-RU" sz="1600" b="1" dirty="0">
                        <a:latin typeface="Times New Roman" pitchFamily="18" charset="0"/>
                        <a:ea typeface="Times New Roman"/>
                        <a:cs typeface="Times New Roman" pitchFamily="18" charset="0"/>
                      </a:endParaRPr>
                    </a:p>
                  </a:txBody>
                  <a:tcPr marT="133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lnSpc>
                          <a:spcPct val="115000"/>
                        </a:lnSpc>
                        <a:spcAft>
                          <a:spcPts val="0"/>
                        </a:spcAft>
                        <a:tabLst>
                          <a:tab pos="577850" algn="r"/>
                        </a:tabLst>
                      </a:pPr>
                      <a:r>
                        <a:rPr lang="ru-RU" sz="1600" b="1" dirty="0" smtClean="0">
                          <a:latin typeface="Times New Roman" pitchFamily="18" charset="0"/>
                          <a:ea typeface="Times New Roman"/>
                          <a:cs typeface="Times New Roman" pitchFamily="18" charset="0"/>
                        </a:rPr>
                        <a:t>10170,0</a:t>
                      </a:r>
                      <a:endParaRPr lang="ru-RU" sz="1600" b="1" dirty="0">
                        <a:latin typeface="Times New Roman" pitchFamily="18" charset="0"/>
                        <a:ea typeface="Times New Roman"/>
                        <a:cs typeface="Times New Roman" pitchFamily="18" charset="0"/>
                      </a:endParaRPr>
                    </a:p>
                  </a:txBody>
                  <a:tcPr marT="1333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01</a:t>
                      </a:r>
                      <a:r>
                        <a:rPr kumimoji="0" lang="en-US" sz="1600" b="0" i="0" u="none" strike="noStrike" cap="none" normalizeH="0" baseline="0" dirty="0">
                          <a:ln>
                            <a:noFill/>
                          </a:ln>
                          <a:solidFill>
                            <a:schemeClr val="tx1"/>
                          </a:solidFill>
                          <a:effectLst/>
                          <a:latin typeface="Times New Roman" pitchFamily="18" charset="0"/>
                          <a:cs typeface="Times New Roman" pitchFamily="18" charset="0"/>
                        </a:rPr>
                        <a:t> </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Общегосударственные вопросы</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637540" algn="r"/>
                        </a:tabLst>
                      </a:pPr>
                      <a:r>
                        <a:rPr lang="ru-RU" sz="1600" b="0" dirty="0" smtClean="0">
                          <a:solidFill>
                            <a:schemeClr val="tx1"/>
                          </a:solidFill>
                          <a:latin typeface="Times New Roman" pitchFamily="18" charset="0"/>
                          <a:ea typeface="Times New Roman"/>
                          <a:cs typeface="Times New Roman" pitchFamily="18" charset="0"/>
                        </a:rPr>
                        <a:t>5858,7</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637540" algn="r"/>
                        </a:tabLst>
                      </a:pPr>
                      <a:r>
                        <a:rPr lang="ru-RU" sz="1600" b="0" dirty="0" smtClean="0">
                          <a:solidFill>
                            <a:schemeClr val="tx1"/>
                          </a:solidFill>
                          <a:latin typeface="Times New Roman" pitchFamily="18" charset="0"/>
                          <a:ea typeface="Times New Roman"/>
                          <a:cs typeface="Times New Roman" pitchFamily="18" charset="0"/>
                        </a:rPr>
                        <a:t>5908,1</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tabLst>
                          <a:tab pos="637540" algn="r"/>
                        </a:tabLst>
                      </a:pPr>
                      <a:r>
                        <a:rPr lang="ru-RU" sz="1600" b="0" dirty="0" smtClean="0">
                          <a:solidFill>
                            <a:schemeClr val="tx1"/>
                          </a:solidFill>
                          <a:latin typeface="Times New Roman" pitchFamily="18" charset="0"/>
                          <a:ea typeface="Times New Roman"/>
                          <a:cs typeface="Times New Roman" pitchFamily="18" charset="0"/>
                        </a:rPr>
                        <a:t>5286,9</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02</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a:ln>
                            <a:noFill/>
                          </a:ln>
                          <a:solidFill>
                            <a:schemeClr val="tx1"/>
                          </a:solidFill>
                          <a:effectLst/>
                          <a:latin typeface="Times New Roman" pitchFamily="18" charset="0"/>
                          <a:cs typeface="Times New Roman" pitchFamily="18" charset="0"/>
                        </a:rPr>
                        <a:t>Национальная оборона</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105,1</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109,1</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799346">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03</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ru-RU" sz="1600" b="0" kern="1200" dirty="0" smtClean="0">
                          <a:solidFill>
                            <a:schemeClr val="tx1"/>
                          </a:solidFill>
                          <a:latin typeface="Times New Roman" pitchFamily="18" charset="0"/>
                          <a:ea typeface="+mn-ea"/>
                          <a:cs typeface="Times New Roman" pitchFamily="18" charset="0"/>
                        </a:rPr>
                        <a:t>Национальная безопасность и правоохранительная</a:t>
                      </a:r>
                      <a:r>
                        <a:rPr kumimoji="0" lang="ru-RU" sz="1600" b="0" kern="1200" baseline="0" dirty="0" smtClean="0">
                          <a:solidFill>
                            <a:schemeClr val="tx1"/>
                          </a:solidFill>
                          <a:latin typeface="Times New Roman" pitchFamily="18" charset="0"/>
                          <a:ea typeface="+mn-ea"/>
                          <a:cs typeface="Times New Roman" pitchFamily="18" charset="0"/>
                        </a:rPr>
                        <a:t> деятельность</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26,0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27,0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28,0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55602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0</a:t>
                      </a:r>
                      <a:r>
                        <a:rPr kumimoji="0" lang="ru-RU" sz="1600" b="0" i="0" u="none" strike="noStrike" cap="none" normalizeH="0" baseline="0" dirty="0">
                          <a:ln>
                            <a:noFill/>
                          </a:ln>
                          <a:solidFill>
                            <a:schemeClr val="tx1"/>
                          </a:solidFill>
                          <a:effectLst/>
                          <a:latin typeface="Times New Roman" pitchFamily="18" charset="0"/>
                          <a:cs typeface="Times New Roman" pitchFamily="18" charset="0"/>
                        </a:rPr>
                        <a:t>5</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defRPr/>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Жилищно-коммунальное хозяйство</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902,7</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15684,8</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699,4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08</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Культура</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кинематография</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6054,6</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4156,1</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3974,3</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10</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Социальная</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политика</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176,4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176,4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176,4</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cs typeface="Times New Roman" pitchFamily="18" charset="0"/>
                        </a:rPr>
                        <a:t>11</a:t>
                      </a: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Физическая</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культура</a:t>
                      </a:r>
                      <a:r>
                        <a:rPr kumimoji="0" lang="en-US" sz="1600" b="0" i="0" u="none" strike="noStrike" cap="none" normalizeH="0" baseline="0" dirty="0" smtClean="0">
                          <a:ln>
                            <a:noFill/>
                          </a:ln>
                          <a:solidFill>
                            <a:schemeClr val="tx1"/>
                          </a:solidFill>
                          <a:effectLst/>
                          <a:latin typeface="Times New Roman" pitchFamily="18" charset="0"/>
                          <a:cs typeface="Times New Roman" pitchFamily="18" charset="0"/>
                        </a:rPr>
                        <a:t> </a:t>
                      </a:r>
                      <a:r>
                        <a:rPr kumimoji="0" lang="en-US" sz="1600" b="0" i="0" u="none" strike="noStrike" cap="none" normalizeH="0" baseline="0" dirty="0">
                          <a:ln>
                            <a:noFill/>
                          </a:ln>
                          <a:solidFill>
                            <a:schemeClr val="tx1"/>
                          </a:solidFill>
                          <a:effectLst/>
                          <a:latin typeface="Times New Roman" pitchFamily="18" charset="0"/>
                          <a:cs typeface="Times New Roman" pitchFamily="18" charset="0"/>
                        </a:rPr>
                        <a:t>и </a:t>
                      </a: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спорт</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10,0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5,0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5,0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r h="400984">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cs typeface="Times New Roman" pitchFamily="18" charset="0"/>
                        </a:rPr>
                        <a:t>14</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ru-RU" sz="1600" b="0" kern="1200" dirty="0" smtClean="0">
                          <a:solidFill>
                            <a:schemeClr val="tx1"/>
                          </a:solidFill>
                          <a:latin typeface="Times New Roman" pitchFamily="18" charset="0"/>
                          <a:ea typeface="+mn-ea"/>
                          <a:cs typeface="Times New Roman" pitchFamily="18" charset="0"/>
                        </a:rPr>
                        <a:t>Межбюджетные трансферты общего характера бюджетам бюджетной системы Российской Федерации</a:t>
                      </a:r>
                      <a:endParaRPr kumimoji="0" lang="en-US" sz="1600" b="0" i="0" u="none" strike="noStrike" cap="none" normalizeH="0" baseline="0" dirty="0">
                        <a:ln>
                          <a:noFill/>
                        </a:ln>
                        <a:solidFill>
                          <a:schemeClr val="tx1"/>
                        </a:solidFill>
                        <a:effectLst/>
                        <a:latin typeface="Times New Roman" pitchFamily="18" charset="0"/>
                        <a:cs typeface="Times New Roman" pitchFamily="18"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31,8</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algn="ctr">
                        <a:spcAft>
                          <a:spcPts val="0"/>
                        </a:spcAft>
                      </a:pPr>
                      <a:r>
                        <a:rPr lang="ru-RU" sz="1600" b="0" dirty="0" smtClean="0">
                          <a:solidFill>
                            <a:schemeClr val="tx1"/>
                          </a:solidFill>
                          <a:latin typeface="Times New Roman" pitchFamily="18" charset="0"/>
                          <a:ea typeface="Times New Roman"/>
                          <a:cs typeface="Times New Roman" pitchFamily="18" charset="0"/>
                        </a:rPr>
                        <a:t>0,0</a:t>
                      </a:r>
                      <a:endParaRPr lang="ru-RU" sz="1600" b="0" dirty="0">
                        <a:solidFill>
                          <a:schemeClr val="tx1"/>
                        </a:solidFill>
                        <a:latin typeface="Times New Roman" pitchFamily="18" charset="0"/>
                        <a:ea typeface="Times New Roman"/>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23" name="Прямоугольник 22"/>
          <p:cNvSpPr/>
          <p:nvPr/>
        </p:nvSpPr>
        <p:spPr>
          <a:xfrm>
            <a:off x="1214414" y="214291"/>
            <a:ext cx="7572428" cy="1600438"/>
          </a:xfrm>
          <a:prstGeom prst="rect">
            <a:avLst/>
          </a:prstGeom>
        </p:spPr>
        <p:txBody>
          <a:bodyPr wrap="square">
            <a:spAutoFit/>
          </a:bodyPr>
          <a:lstStyle/>
          <a:p>
            <a:pPr algn="ctr"/>
            <a:r>
              <a:rPr lang="ru-RU" altLang="ru-RU" sz="2200" b="1" kern="0" dirty="0" smtClean="0">
                <a:solidFill>
                  <a:schemeClr val="accent1">
                    <a:lumMod val="75000"/>
                  </a:schemeClr>
                </a:solidFill>
                <a:cs typeface="Times New Roman" pitchFamily="18" charset="0"/>
              </a:rPr>
              <a:t>Расходы бюджета</a:t>
            </a:r>
            <a:br>
              <a:rPr lang="ru-RU" altLang="ru-RU" sz="2200" b="1" kern="0" dirty="0" smtClean="0">
                <a:solidFill>
                  <a:schemeClr val="accent1">
                    <a:lumMod val="75000"/>
                  </a:schemeClr>
                </a:solidFill>
                <a:cs typeface="Times New Roman" pitchFamily="18" charset="0"/>
              </a:rPr>
            </a:br>
            <a:r>
              <a:rPr lang="ru-RU" altLang="ru-RU" sz="2200" b="1" kern="0" dirty="0" err="1" smtClean="0">
                <a:solidFill>
                  <a:schemeClr val="accent1">
                    <a:lumMod val="75000"/>
                  </a:schemeClr>
                </a:solidFill>
                <a:cs typeface="Times New Roman" pitchFamily="18" charset="0"/>
              </a:rPr>
              <a:t>Кормовского</a:t>
            </a:r>
            <a:r>
              <a:rPr lang="ru-RU" altLang="ru-RU" sz="2200" b="1" kern="0" dirty="0" smtClean="0">
                <a:solidFill>
                  <a:schemeClr val="accent1">
                    <a:lumMod val="75000"/>
                  </a:schemeClr>
                </a:solidFill>
                <a:cs typeface="Times New Roman" pitchFamily="18" charset="0"/>
              </a:rPr>
              <a:t> сельского поселения </a:t>
            </a:r>
            <a:r>
              <a:rPr lang="ru-RU" altLang="ru-RU" sz="2200" b="1" kern="0" dirty="0" err="1" smtClean="0">
                <a:solidFill>
                  <a:schemeClr val="accent1">
                    <a:lumMod val="75000"/>
                  </a:schemeClr>
                </a:solidFill>
                <a:cs typeface="Times New Roman" pitchFamily="18" charset="0"/>
              </a:rPr>
              <a:t>Ремонтненского</a:t>
            </a:r>
            <a:r>
              <a:rPr lang="ru-RU" altLang="ru-RU" sz="2200" b="1" kern="0" dirty="0" smtClean="0">
                <a:solidFill>
                  <a:schemeClr val="accent1">
                    <a:lumMod val="75000"/>
                  </a:schemeClr>
                </a:solidFill>
                <a:cs typeface="Times New Roman" pitchFamily="18" charset="0"/>
              </a:rPr>
              <a:t> района на 2022 - 2024 годы</a:t>
            </a:r>
          </a:p>
          <a:p>
            <a:pPr algn="r"/>
            <a:r>
              <a:rPr lang="ru-RU" altLang="ru-RU" sz="1400" b="1" kern="0" dirty="0" smtClean="0">
                <a:cs typeface="Times New Roman" pitchFamily="18" charset="0"/>
              </a:rPr>
              <a:t>(тыс. рублей)</a:t>
            </a:r>
            <a:r>
              <a:rPr lang="ru-RU" altLang="ru-RU" sz="2000" b="1" kern="0" dirty="0" smtClean="0"/>
              <a:t/>
            </a:r>
            <a:br>
              <a:rPr lang="ru-RU" altLang="ru-RU" sz="2000" b="1" kern="0" dirty="0" smtClean="0"/>
            </a:b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Text Box 7"/>
          <p:cNvSpPr txBox="1">
            <a:spLocks noChangeArrowheads="1"/>
          </p:cNvSpPr>
          <p:nvPr/>
        </p:nvSpPr>
        <p:spPr bwMode="auto">
          <a:xfrm>
            <a:off x="1556285" y="329862"/>
            <a:ext cx="7322511"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endParaRPr lang="ru-RU" sz="2000" dirty="0"/>
          </a:p>
        </p:txBody>
      </p:sp>
      <p:sp>
        <p:nvSpPr>
          <p:cNvPr id="7" name="Прямоугольник 6"/>
          <p:cNvSpPr/>
          <p:nvPr/>
        </p:nvSpPr>
        <p:spPr>
          <a:xfrm>
            <a:off x="1142976" y="285728"/>
            <a:ext cx="7715304" cy="923330"/>
          </a:xfrm>
          <a:prstGeom prst="rect">
            <a:avLst/>
          </a:prstGeom>
        </p:spPr>
        <p:txBody>
          <a:bodyPr wrap="square">
            <a:spAutoFit/>
          </a:bodyPr>
          <a:lstStyle/>
          <a:p>
            <a:pPr algn="ctr"/>
            <a:r>
              <a:rPr lang="ru-RU" b="1" dirty="0" smtClean="0">
                <a:solidFill>
                  <a:schemeClr val="accent1">
                    <a:lumMod val="75000"/>
                  </a:schemeClr>
                </a:solidFill>
                <a:cs typeface="Times New Roman" pitchFamily="18" charset="0"/>
              </a:rPr>
              <a:t>Расходы проекта бюджета </a:t>
            </a:r>
            <a:r>
              <a:rPr lang="ru-RU" b="1" dirty="0" err="1" smtClean="0">
                <a:solidFill>
                  <a:schemeClr val="accent1">
                    <a:lumMod val="75000"/>
                  </a:schemeClr>
                </a:solidFill>
                <a:cs typeface="Times New Roman" pitchFamily="18" charset="0"/>
              </a:rPr>
              <a:t>Кормовского</a:t>
            </a:r>
            <a:r>
              <a:rPr lang="ru-RU" b="1" dirty="0" smtClean="0">
                <a:solidFill>
                  <a:schemeClr val="accent1">
                    <a:lumMod val="75000"/>
                  </a:schemeClr>
                </a:solidFill>
                <a:cs typeface="Times New Roman" pitchFamily="18" charset="0"/>
              </a:rPr>
              <a:t> сельского поселения </a:t>
            </a:r>
            <a:r>
              <a:rPr lang="ru-RU" b="1" dirty="0" err="1" smtClean="0">
                <a:solidFill>
                  <a:schemeClr val="accent1">
                    <a:lumMod val="75000"/>
                  </a:schemeClr>
                </a:solidFill>
                <a:cs typeface="Times New Roman" pitchFamily="18" charset="0"/>
              </a:rPr>
              <a:t>Ремонтненского</a:t>
            </a:r>
            <a:r>
              <a:rPr lang="ru-RU" b="1" dirty="0" smtClean="0">
                <a:solidFill>
                  <a:schemeClr val="accent1">
                    <a:lumMod val="75000"/>
                  </a:schemeClr>
                </a:solidFill>
                <a:cs typeface="Times New Roman" pitchFamily="18" charset="0"/>
              </a:rPr>
              <a:t> района направленные на реализацию муниципальных программ </a:t>
            </a:r>
            <a:r>
              <a:rPr lang="ru-RU" b="1" dirty="0" err="1" smtClean="0">
                <a:solidFill>
                  <a:schemeClr val="accent1">
                    <a:lumMod val="75000"/>
                  </a:schemeClr>
                </a:solidFill>
                <a:cs typeface="Times New Roman" pitchFamily="18" charset="0"/>
              </a:rPr>
              <a:t>Кормовского</a:t>
            </a:r>
            <a:r>
              <a:rPr lang="ru-RU" b="1" dirty="0" smtClean="0">
                <a:solidFill>
                  <a:schemeClr val="accent1">
                    <a:lumMod val="75000"/>
                  </a:schemeClr>
                </a:solidFill>
                <a:cs typeface="Times New Roman" pitchFamily="18" charset="0"/>
              </a:rPr>
              <a:t> сельского поселения в 2022 году</a:t>
            </a:r>
            <a:endParaRPr lang="ru-RU" dirty="0">
              <a:solidFill>
                <a:schemeClr val="accent1">
                  <a:lumMod val="75000"/>
                </a:schemeClr>
              </a:solidFill>
            </a:endParaRPr>
          </a:p>
        </p:txBody>
      </p:sp>
      <p:sp>
        <p:nvSpPr>
          <p:cNvPr id="9" name="Овал 8"/>
          <p:cNvSpPr/>
          <p:nvPr/>
        </p:nvSpPr>
        <p:spPr>
          <a:xfrm>
            <a:off x="1142976" y="1214422"/>
            <a:ext cx="7786742" cy="785818"/>
          </a:xfrm>
          <a:prstGeom prst="ellipse">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ru-RU" sz="1300" dirty="0" smtClean="0">
                <a:solidFill>
                  <a:srgbClr val="002060"/>
                </a:solidFill>
                <a:latin typeface="Times New Roman" pitchFamily="18" charset="0"/>
                <a:cs typeface="Times New Roman" pitchFamily="18" charset="0"/>
              </a:rPr>
              <a:t>Постановлением Администрации </a:t>
            </a:r>
            <a:r>
              <a:rPr lang="ru-RU" sz="1300" dirty="0" err="1" smtClean="0">
                <a:solidFill>
                  <a:srgbClr val="002060"/>
                </a:solidFill>
                <a:latin typeface="Times New Roman" pitchFamily="18" charset="0"/>
                <a:cs typeface="Times New Roman" pitchFamily="18" charset="0"/>
              </a:rPr>
              <a:t>Кормовского</a:t>
            </a:r>
            <a:r>
              <a:rPr lang="ru-RU" sz="1300" dirty="0" smtClean="0">
                <a:solidFill>
                  <a:srgbClr val="002060"/>
                </a:solidFill>
                <a:latin typeface="Times New Roman" pitchFamily="18" charset="0"/>
                <a:cs typeface="Times New Roman" pitchFamily="18" charset="0"/>
              </a:rPr>
              <a:t> сельского поселения от 08.10.2018 № 94 утвержден Перечень муниципальных программ </a:t>
            </a:r>
            <a:r>
              <a:rPr lang="ru-RU" sz="1300" dirty="0" err="1" smtClean="0">
                <a:solidFill>
                  <a:srgbClr val="002060"/>
                </a:solidFill>
                <a:latin typeface="Times New Roman" pitchFamily="18" charset="0"/>
                <a:cs typeface="Times New Roman" pitchFamily="18" charset="0"/>
              </a:rPr>
              <a:t>Кормовского</a:t>
            </a:r>
            <a:r>
              <a:rPr lang="ru-RU" sz="1300" dirty="0" smtClean="0">
                <a:solidFill>
                  <a:srgbClr val="002060"/>
                </a:solidFill>
                <a:latin typeface="Times New Roman" pitchFamily="18" charset="0"/>
                <a:cs typeface="Times New Roman" pitchFamily="18" charset="0"/>
              </a:rPr>
              <a:t> сельского поселения</a:t>
            </a:r>
            <a:endParaRPr lang="ru-RU" sz="1300" dirty="0">
              <a:solidFill>
                <a:srgbClr val="002060"/>
              </a:solidFill>
              <a:latin typeface="Times New Roman" pitchFamily="18" charset="0"/>
              <a:cs typeface="Times New Roman" pitchFamily="18" charset="0"/>
            </a:endParaRPr>
          </a:p>
        </p:txBody>
      </p:sp>
      <p:sp>
        <p:nvSpPr>
          <p:cNvPr id="10" name="Скругленный прямоугольник 9"/>
          <p:cNvSpPr/>
          <p:nvPr/>
        </p:nvSpPr>
        <p:spPr>
          <a:xfrm>
            <a:off x="1142976" y="2071678"/>
            <a:ext cx="3500462" cy="85725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Times New Roman" pitchFamily="18" charset="0"/>
                <a:cs typeface="Times New Roman" pitchFamily="18" charset="0"/>
              </a:rPr>
              <a:t>Муниципальная программа </a:t>
            </a:r>
            <a:r>
              <a:rPr lang="ru-RU" sz="1200" dirty="0" err="1" smtClean="0">
                <a:solidFill>
                  <a:schemeClr val="tx1"/>
                </a:solidFill>
                <a:latin typeface="Times New Roman" pitchFamily="18" charset="0"/>
                <a:cs typeface="Times New Roman" pitchFamily="18" charset="0"/>
              </a:rPr>
              <a:t>Кормовского</a:t>
            </a:r>
            <a:r>
              <a:rPr lang="ru-RU" sz="1200" dirty="0" smtClean="0">
                <a:solidFill>
                  <a:schemeClr val="tx1"/>
                </a:solidFill>
                <a:latin typeface="Times New Roman" pitchFamily="18" charset="0"/>
                <a:cs typeface="Times New Roman" pitchFamily="18" charset="0"/>
              </a:rPr>
              <a:t> сельского поселения «Социальная поддержка граждан» - 176,4 тыс. рублей</a:t>
            </a:r>
            <a:endParaRPr lang="ru-RU" sz="1200" dirty="0">
              <a:solidFill>
                <a:schemeClr val="tx1"/>
              </a:solidFill>
              <a:latin typeface="Times New Roman" pitchFamily="18" charset="0"/>
              <a:cs typeface="Times New Roman" pitchFamily="18" charset="0"/>
            </a:endParaRPr>
          </a:p>
        </p:txBody>
      </p:sp>
      <p:sp>
        <p:nvSpPr>
          <p:cNvPr id="11" name="Скругленный прямоугольник 10"/>
          <p:cNvSpPr/>
          <p:nvPr/>
        </p:nvSpPr>
        <p:spPr>
          <a:xfrm>
            <a:off x="4857752" y="2071678"/>
            <a:ext cx="4071966" cy="9286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«Обеспечение  качественными жилищно-коммунальными услугами населения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 782,0 тыс. рублей</a:t>
            </a:r>
            <a:endParaRPr lang="ru-RU" sz="1200" dirty="0">
              <a:solidFill>
                <a:srgbClr val="002060"/>
              </a:solidFill>
              <a:latin typeface="Times New Roman" pitchFamily="18" charset="0"/>
              <a:cs typeface="Times New Roman" pitchFamily="18" charset="0"/>
            </a:endParaRPr>
          </a:p>
        </p:txBody>
      </p:sp>
      <p:sp>
        <p:nvSpPr>
          <p:cNvPr id="12" name="Скругленный прямоугольник 11"/>
          <p:cNvSpPr/>
          <p:nvPr/>
        </p:nvSpPr>
        <p:spPr>
          <a:xfrm>
            <a:off x="1142976" y="3000372"/>
            <a:ext cx="3500462" cy="1000132"/>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Times New Roman" pitchFamily="18" charset="0"/>
                <a:cs typeface="Times New Roman" pitchFamily="18" charset="0"/>
              </a:rPr>
              <a:t>Муниципальная программа </a:t>
            </a:r>
            <a:r>
              <a:rPr lang="ru-RU" sz="1200" dirty="0" err="1" smtClean="0">
                <a:solidFill>
                  <a:schemeClr val="tx1"/>
                </a:solidFill>
                <a:latin typeface="Times New Roman" pitchFamily="18" charset="0"/>
                <a:cs typeface="Times New Roman" pitchFamily="18" charset="0"/>
              </a:rPr>
              <a:t>Кормовского</a:t>
            </a:r>
            <a:r>
              <a:rPr lang="ru-RU" sz="1200" dirty="0" smtClean="0">
                <a:solidFill>
                  <a:schemeClr val="tx1"/>
                </a:solidFill>
                <a:latin typeface="Times New Roman" pitchFamily="18" charset="0"/>
                <a:cs typeface="Times New Roman" pitchFamily="18" charset="0"/>
              </a:rPr>
              <a:t> сельского поселения «Обеспечение общественного порядка и противодействие преступности» – 3,3 тыс. рублей</a:t>
            </a:r>
            <a:endParaRPr lang="ru-RU" sz="1200" dirty="0">
              <a:solidFill>
                <a:schemeClr val="tx1"/>
              </a:solidFill>
              <a:latin typeface="Times New Roman" pitchFamily="18" charset="0"/>
              <a:cs typeface="Times New Roman" pitchFamily="18" charset="0"/>
            </a:endParaRPr>
          </a:p>
        </p:txBody>
      </p:sp>
      <p:sp>
        <p:nvSpPr>
          <p:cNvPr id="13" name="Скругленный прямоугольник 12"/>
          <p:cNvSpPr/>
          <p:nvPr/>
        </p:nvSpPr>
        <p:spPr>
          <a:xfrm>
            <a:off x="4857752" y="3071810"/>
            <a:ext cx="4071966" cy="928694"/>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rgbClr val="002060"/>
                </a:solidFill>
                <a:latin typeface="Times New Roman" pitchFamily="18" charset="0"/>
                <a:cs typeface="Times New Roman" pitchFamily="18" charset="0"/>
              </a:rPr>
              <a:t>Муниципальная программа </a:t>
            </a:r>
            <a:r>
              <a:rPr lang="ru-RU" sz="1200" dirty="0" err="1" smtClean="0">
                <a:solidFill>
                  <a:srgbClr val="002060"/>
                </a:solidFill>
                <a:latin typeface="Times New Roman" pitchFamily="18" charset="0"/>
                <a:cs typeface="Times New Roman" pitchFamily="18" charset="0"/>
              </a:rPr>
              <a:t>Кормовского</a:t>
            </a:r>
            <a:r>
              <a:rPr lang="ru-RU" sz="1200" dirty="0" smtClean="0">
                <a:solidFill>
                  <a:srgbClr val="002060"/>
                </a:solidFill>
                <a:latin typeface="Times New Roman" pitchFamily="18" charset="0"/>
                <a:cs typeface="Times New Roman" pitchFamily="18" charset="0"/>
              </a:rPr>
              <a:t> сельского поселения «Защита населения и территории от чрезвычайных ситуаций, обеспечение пожарной безопасности и безопасности людей на водных объектах» – 26,0 тыс. рублей</a:t>
            </a:r>
            <a:endParaRPr lang="ru-RU" sz="1200" dirty="0">
              <a:solidFill>
                <a:srgbClr val="002060"/>
              </a:solidFill>
              <a:latin typeface="Times New Roman" pitchFamily="18" charset="0"/>
              <a:cs typeface="Times New Roman" pitchFamily="18" charset="0"/>
            </a:endParaRPr>
          </a:p>
        </p:txBody>
      </p:sp>
      <p:sp>
        <p:nvSpPr>
          <p:cNvPr id="14" name="Скругленный прямоугольник 13"/>
          <p:cNvSpPr/>
          <p:nvPr/>
        </p:nvSpPr>
        <p:spPr>
          <a:xfrm>
            <a:off x="1214414" y="4071942"/>
            <a:ext cx="3429024" cy="78581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Times New Roman" pitchFamily="18" charset="0"/>
                <a:cs typeface="Times New Roman" pitchFamily="18" charset="0"/>
              </a:rPr>
              <a:t>Муниципальная программа </a:t>
            </a:r>
            <a:r>
              <a:rPr lang="ru-RU" sz="1200" dirty="0" err="1" smtClean="0">
                <a:solidFill>
                  <a:schemeClr val="tx1"/>
                </a:solidFill>
                <a:latin typeface="Times New Roman" pitchFamily="18" charset="0"/>
                <a:cs typeface="Times New Roman" pitchFamily="18" charset="0"/>
              </a:rPr>
              <a:t>Кормовского</a:t>
            </a:r>
            <a:r>
              <a:rPr lang="ru-RU" sz="1200" dirty="0" smtClean="0">
                <a:solidFill>
                  <a:schemeClr val="tx1"/>
                </a:solidFill>
                <a:latin typeface="Times New Roman" pitchFamily="18" charset="0"/>
                <a:cs typeface="Times New Roman" pitchFamily="18" charset="0"/>
              </a:rPr>
              <a:t> сельского поселения «Развитие культуры» – 6054,6 тыс. рублей</a:t>
            </a:r>
            <a:endParaRPr lang="ru-RU" sz="1200" dirty="0">
              <a:solidFill>
                <a:schemeClr val="tx1"/>
              </a:solidFill>
              <a:latin typeface="Times New Roman" pitchFamily="18" charset="0"/>
              <a:cs typeface="Times New Roman" pitchFamily="18" charset="0"/>
            </a:endParaRPr>
          </a:p>
        </p:txBody>
      </p:sp>
      <p:sp>
        <p:nvSpPr>
          <p:cNvPr id="15" name="Скругленный прямоугольник 14"/>
          <p:cNvSpPr/>
          <p:nvPr/>
        </p:nvSpPr>
        <p:spPr>
          <a:xfrm>
            <a:off x="4857752" y="4071942"/>
            <a:ext cx="4071966" cy="785818"/>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Times New Roman" pitchFamily="18" charset="0"/>
                <a:cs typeface="Times New Roman" pitchFamily="18" charset="0"/>
              </a:rPr>
              <a:t>Муниципальная программа </a:t>
            </a:r>
            <a:r>
              <a:rPr lang="ru-RU" sz="1200" dirty="0" err="1" smtClean="0">
                <a:solidFill>
                  <a:schemeClr val="tx1"/>
                </a:solidFill>
                <a:latin typeface="Times New Roman" pitchFamily="18" charset="0"/>
                <a:cs typeface="Times New Roman" pitchFamily="18" charset="0"/>
              </a:rPr>
              <a:t>Кормовского</a:t>
            </a:r>
            <a:r>
              <a:rPr lang="ru-RU" sz="1200" dirty="0" smtClean="0">
                <a:solidFill>
                  <a:schemeClr val="tx1"/>
                </a:solidFill>
                <a:latin typeface="Times New Roman" pitchFamily="18" charset="0"/>
                <a:cs typeface="Times New Roman" pitchFamily="18" charset="0"/>
              </a:rPr>
              <a:t> сельского поселения «Развитие физической культуры и спорта» – 10,0 тыс. рублей</a:t>
            </a:r>
            <a:endParaRPr lang="ru-RU" sz="1200" dirty="0">
              <a:solidFill>
                <a:schemeClr val="tx1"/>
              </a:solidFill>
              <a:latin typeface="Times New Roman" pitchFamily="18" charset="0"/>
              <a:cs typeface="Times New Roman" pitchFamily="18" charset="0"/>
            </a:endParaRPr>
          </a:p>
        </p:txBody>
      </p:sp>
      <p:sp>
        <p:nvSpPr>
          <p:cNvPr id="16" name="Скругленный прямоугольник 15"/>
          <p:cNvSpPr/>
          <p:nvPr/>
        </p:nvSpPr>
        <p:spPr>
          <a:xfrm>
            <a:off x="1214414" y="4929198"/>
            <a:ext cx="3429024" cy="85725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Times New Roman" pitchFamily="18" charset="0"/>
                <a:cs typeface="Times New Roman" pitchFamily="18" charset="0"/>
              </a:rPr>
              <a:t>Муниципальная программа </a:t>
            </a:r>
            <a:r>
              <a:rPr lang="ru-RU" sz="1200" dirty="0" err="1" smtClean="0">
                <a:solidFill>
                  <a:schemeClr val="tx1"/>
                </a:solidFill>
                <a:latin typeface="Times New Roman" pitchFamily="18" charset="0"/>
                <a:cs typeface="Times New Roman" pitchFamily="18" charset="0"/>
              </a:rPr>
              <a:t>Кормовского</a:t>
            </a:r>
            <a:r>
              <a:rPr lang="ru-RU" sz="1200" dirty="0" smtClean="0">
                <a:solidFill>
                  <a:schemeClr val="tx1"/>
                </a:solidFill>
                <a:latin typeface="Times New Roman" pitchFamily="18" charset="0"/>
                <a:cs typeface="Times New Roman" pitchFamily="18" charset="0"/>
              </a:rPr>
              <a:t> сельского поселения «Муниципальная политика» –  27,1 тыс. рублей</a:t>
            </a:r>
            <a:endParaRPr lang="ru-RU" sz="1200" dirty="0">
              <a:solidFill>
                <a:schemeClr val="tx1"/>
              </a:solidFill>
              <a:latin typeface="Times New Roman" pitchFamily="18" charset="0"/>
              <a:cs typeface="Times New Roman" pitchFamily="18" charset="0"/>
            </a:endParaRPr>
          </a:p>
        </p:txBody>
      </p:sp>
      <p:sp>
        <p:nvSpPr>
          <p:cNvPr id="17" name="Скругленный прямоугольник 16"/>
          <p:cNvSpPr/>
          <p:nvPr/>
        </p:nvSpPr>
        <p:spPr>
          <a:xfrm>
            <a:off x="4857752" y="4929198"/>
            <a:ext cx="4071966" cy="857256"/>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Times New Roman" pitchFamily="18" charset="0"/>
                <a:cs typeface="Times New Roman" pitchFamily="18" charset="0"/>
              </a:rPr>
              <a:t>Муниципальная программа </a:t>
            </a:r>
            <a:r>
              <a:rPr lang="ru-RU" sz="1200" dirty="0" err="1" smtClean="0">
                <a:solidFill>
                  <a:schemeClr val="tx1"/>
                </a:solidFill>
                <a:latin typeface="Times New Roman" pitchFamily="18" charset="0"/>
                <a:cs typeface="Times New Roman" pitchFamily="18" charset="0"/>
              </a:rPr>
              <a:t>Кормовского</a:t>
            </a:r>
            <a:r>
              <a:rPr lang="ru-RU" sz="1200" dirty="0" smtClean="0">
                <a:solidFill>
                  <a:schemeClr val="tx1"/>
                </a:solidFill>
                <a:latin typeface="Times New Roman" pitchFamily="18" charset="0"/>
                <a:cs typeface="Times New Roman" pitchFamily="18" charset="0"/>
              </a:rPr>
              <a:t> сельского поселения «Управление муниципальными финансами и создание условий для эффективного управления муниципальными финансами» – 5667,9 тыс. рублей</a:t>
            </a:r>
            <a:endParaRPr lang="ru-RU" sz="1200" dirty="0">
              <a:solidFill>
                <a:schemeClr val="tx1"/>
              </a:solidFill>
              <a:latin typeface="Times New Roman" pitchFamily="18" charset="0"/>
              <a:cs typeface="Times New Roman" pitchFamily="18" charset="0"/>
            </a:endParaRPr>
          </a:p>
        </p:txBody>
      </p:sp>
      <p:sp>
        <p:nvSpPr>
          <p:cNvPr id="18" name="Скругленный прямоугольник 17"/>
          <p:cNvSpPr/>
          <p:nvPr/>
        </p:nvSpPr>
        <p:spPr>
          <a:xfrm>
            <a:off x="1214414" y="5929330"/>
            <a:ext cx="3429024" cy="71438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Times New Roman" pitchFamily="18" charset="0"/>
                <a:cs typeface="Times New Roman" pitchFamily="18" charset="0"/>
              </a:rPr>
              <a:t>Муниципальная программа </a:t>
            </a:r>
            <a:r>
              <a:rPr lang="ru-RU" sz="1200" dirty="0" err="1" smtClean="0">
                <a:solidFill>
                  <a:schemeClr val="tx1"/>
                </a:solidFill>
                <a:latin typeface="Times New Roman" pitchFamily="18" charset="0"/>
                <a:cs typeface="Times New Roman" pitchFamily="18" charset="0"/>
              </a:rPr>
              <a:t>Кормовского</a:t>
            </a:r>
            <a:r>
              <a:rPr lang="ru-RU" sz="1200" dirty="0" smtClean="0">
                <a:solidFill>
                  <a:schemeClr val="tx1"/>
                </a:solidFill>
                <a:latin typeface="Times New Roman" pitchFamily="18" charset="0"/>
                <a:cs typeface="Times New Roman" pitchFamily="18" charset="0"/>
              </a:rPr>
              <a:t> сельского поселения «</a:t>
            </a:r>
            <a:r>
              <a:rPr lang="ru-RU" sz="1200" dirty="0" err="1" smtClean="0">
                <a:solidFill>
                  <a:schemeClr val="tx1"/>
                </a:solidFill>
                <a:latin typeface="Times New Roman" pitchFamily="18" charset="0"/>
                <a:cs typeface="Times New Roman" pitchFamily="18" charset="0"/>
              </a:rPr>
              <a:t>Энергоэффективность</a:t>
            </a:r>
            <a:r>
              <a:rPr lang="ru-RU" sz="1200" dirty="0" smtClean="0">
                <a:solidFill>
                  <a:schemeClr val="tx1"/>
                </a:solidFill>
                <a:latin typeface="Times New Roman" pitchFamily="18" charset="0"/>
                <a:cs typeface="Times New Roman" pitchFamily="18" charset="0"/>
              </a:rPr>
              <a:t> и развитие энергетики» – 22,6 тыс. рублей</a:t>
            </a:r>
            <a:endParaRPr lang="ru-RU" sz="1200" dirty="0">
              <a:solidFill>
                <a:schemeClr val="tx1"/>
              </a:solidFill>
              <a:latin typeface="Times New Roman" pitchFamily="18" charset="0"/>
              <a:cs typeface="Times New Roman" pitchFamily="18" charset="0"/>
            </a:endParaRPr>
          </a:p>
        </p:txBody>
      </p:sp>
      <p:sp>
        <p:nvSpPr>
          <p:cNvPr id="19" name="Скругленный прямоугольник 18"/>
          <p:cNvSpPr/>
          <p:nvPr/>
        </p:nvSpPr>
        <p:spPr>
          <a:xfrm>
            <a:off x="4929190" y="5929330"/>
            <a:ext cx="4000528" cy="71438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sz="1200" dirty="0" smtClean="0">
                <a:solidFill>
                  <a:schemeClr val="tx1"/>
                </a:solidFill>
                <a:latin typeface="Times New Roman" pitchFamily="18" charset="0"/>
                <a:cs typeface="Times New Roman" pitchFamily="18" charset="0"/>
              </a:rPr>
              <a:t>Муниципальная программа </a:t>
            </a:r>
            <a:r>
              <a:rPr lang="ru-RU" sz="1200" dirty="0" err="1" smtClean="0">
                <a:solidFill>
                  <a:schemeClr val="tx1"/>
                </a:solidFill>
                <a:latin typeface="Times New Roman" pitchFamily="18" charset="0"/>
                <a:cs typeface="Times New Roman" pitchFamily="18" charset="0"/>
              </a:rPr>
              <a:t>Кормовского</a:t>
            </a:r>
            <a:r>
              <a:rPr lang="ru-RU" sz="1200" dirty="0" smtClean="0">
                <a:solidFill>
                  <a:schemeClr val="tx1"/>
                </a:solidFill>
                <a:latin typeface="Times New Roman" pitchFamily="18" charset="0"/>
                <a:cs typeface="Times New Roman" pitchFamily="18" charset="0"/>
              </a:rPr>
              <a:t> сельского поселения «Охрана окружающей среды и рациональное природопользование» – 98,1 тыс. рублей</a:t>
            </a:r>
            <a:endParaRPr lang="ru-RU" sz="12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1" name="Text Box 7"/>
          <p:cNvSpPr txBox="1">
            <a:spLocks noChangeArrowheads="1"/>
          </p:cNvSpPr>
          <p:nvPr/>
        </p:nvSpPr>
        <p:spPr bwMode="auto">
          <a:xfrm>
            <a:off x="1556285" y="329862"/>
            <a:ext cx="7322511"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endParaRPr lang="ru-RU" sz="2000" dirty="0"/>
          </a:p>
        </p:txBody>
      </p:sp>
      <p:sp>
        <p:nvSpPr>
          <p:cNvPr id="19" name="Овал 18"/>
          <p:cNvSpPr/>
          <p:nvPr/>
        </p:nvSpPr>
        <p:spPr>
          <a:xfrm>
            <a:off x="1428728" y="1857364"/>
            <a:ext cx="6929486" cy="178595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solidFill>
                  <a:schemeClr val="tx1"/>
                </a:solidFill>
                <a:latin typeface="Times New Roman" pitchFamily="18" charset="0"/>
                <a:cs typeface="Times New Roman" pitchFamily="18" charset="0"/>
              </a:rPr>
              <a:t>Спасибо за </a:t>
            </a:r>
            <a:r>
              <a:rPr lang="ru-RU" sz="4000" dirty="0" smtClean="0">
                <a:solidFill>
                  <a:schemeClr val="tx1"/>
                </a:solidFill>
                <a:latin typeface="Times New Roman" pitchFamily="18" charset="0"/>
                <a:cs typeface="Times New Roman" pitchFamily="18" charset="0"/>
              </a:rPr>
              <a:t>внимание!</a:t>
            </a:r>
            <a:endParaRPr lang="ru-RU" sz="40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Содержимое 7"/>
          <p:cNvSpPr>
            <a:spLocks noGrp="1"/>
          </p:cNvSpPr>
          <p:nvPr>
            <p:ph idx="1"/>
          </p:nvPr>
        </p:nvSpPr>
        <p:spPr>
          <a:xfrm>
            <a:off x="1403648" y="333375"/>
            <a:ext cx="7199014" cy="6119961"/>
          </a:xfrm>
          <a:gradFill rotWithShape="1">
            <a:gsLst>
              <a:gs pos="0">
                <a:srgbClr val="CCECFF">
                  <a:alpha val="59000"/>
                </a:srgbClr>
              </a:gs>
              <a:gs pos="100000">
                <a:srgbClr val="FFCC66">
                  <a:alpha val="45000"/>
                </a:srgbClr>
              </a:gs>
            </a:gsLst>
            <a:lin ang="5400000" scaled="1"/>
          </a:gradFill>
        </p:spPr>
        <p:txBody>
          <a:bodyPr/>
          <a:lstStyle/>
          <a:p>
            <a:pPr marL="0" indent="0" algn="ctr">
              <a:spcBef>
                <a:spcPct val="0"/>
              </a:spcBef>
              <a:buFont typeface="Wingdings 2" pitchFamily="18" charset="2"/>
              <a:buNone/>
            </a:pPr>
            <a:endParaRPr lang="ru-RU" b="1" dirty="0" smtClean="0">
              <a:solidFill>
                <a:srgbClr val="CC0000"/>
              </a:solidFill>
            </a:endParaRPr>
          </a:p>
          <a:p>
            <a:pPr marL="0" indent="0" algn="ctr">
              <a:spcBef>
                <a:spcPct val="0"/>
              </a:spcBef>
              <a:buFont typeface="Wingdings 2" pitchFamily="18" charset="2"/>
              <a:buNone/>
            </a:pPr>
            <a:r>
              <a:rPr lang="ru-RU" b="1" dirty="0" smtClean="0">
                <a:solidFill>
                  <a:srgbClr val="CC0000"/>
                </a:solidFill>
                <a:latin typeface="Garamond" pitchFamily="18" charset="0"/>
              </a:rPr>
              <a:t>Уважаемые жители </a:t>
            </a:r>
            <a:r>
              <a:rPr lang="ru-RU" b="1" dirty="0" err="1" smtClean="0">
                <a:solidFill>
                  <a:srgbClr val="CC0000"/>
                </a:solidFill>
                <a:latin typeface="Garamond" pitchFamily="18" charset="0"/>
              </a:rPr>
              <a:t>Кормовского</a:t>
            </a:r>
            <a:r>
              <a:rPr lang="ru-RU" b="1" dirty="0" smtClean="0">
                <a:solidFill>
                  <a:srgbClr val="CC0000"/>
                </a:solidFill>
                <a:latin typeface="Garamond" pitchFamily="18" charset="0"/>
              </a:rPr>
              <a:t> сельского поселения!</a:t>
            </a:r>
          </a:p>
          <a:p>
            <a:pPr marL="0" indent="0" algn="ctr">
              <a:spcBef>
                <a:spcPct val="0"/>
              </a:spcBef>
              <a:buFont typeface="Wingdings 2" pitchFamily="18" charset="2"/>
              <a:buNone/>
            </a:pPr>
            <a:endParaRPr lang="ru-RU" sz="3200" b="1" dirty="0" smtClean="0">
              <a:solidFill>
                <a:srgbClr val="FF0000"/>
              </a:solidFill>
              <a:latin typeface="Garamond" pitchFamily="18" charset="0"/>
            </a:endParaRPr>
          </a:p>
          <a:p>
            <a:pPr marL="174625" indent="185738" algn="just">
              <a:spcBef>
                <a:spcPct val="0"/>
              </a:spcBef>
              <a:buFont typeface="Wingdings 2" pitchFamily="18" charset="2"/>
              <a:buNone/>
              <a:tabLst>
                <a:tab pos="174625" algn="l"/>
                <a:tab pos="8074025" algn="l"/>
              </a:tabLst>
            </a:pPr>
            <a:r>
              <a:rPr lang="ru-RU" sz="1800" dirty="0" smtClean="0">
                <a:solidFill>
                  <a:srgbClr val="FF0000"/>
                </a:solidFill>
              </a:rPr>
              <a:t>         </a:t>
            </a:r>
            <a:r>
              <a:rPr lang="ru-RU" sz="1800" dirty="0" smtClean="0"/>
              <a:t>Бюджет играет центральную роль в экономике поселения и решении различных проблем в развитии нашей территории. Внимательное изучение бюджета дает представление о намерениях власти, ее политике, распределении ею финансовых ресурсов. Бюджет затрагивает интересы каждого жителя поселения. А если учитывать, что доходы бюджета формируются за счет средств налогоплательщиков, включая граждан, тема открытости, прозрачности, основных направлений расходования средств бюджета, становится актуальной. Мы надеемся, что данная презентация послужит обеспечению роста интереса граждан к вопросам расходования средств. Только при наличии у граждан возможности высказать свое мнение, можно рассчитывать на то, что население будет активно участвовать  в бюджетном процессе.</a:t>
            </a:r>
          </a:p>
          <a:p>
            <a:pPr marL="0" indent="0" algn="just">
              <a:spcBef>
                <a:spcPct val="0"/>
              </a:spcBef>
              <a:buFont typeface="Wingdings 2" pitchFamily="18" charset="2"/>
              <a:buNone/>
            </a:pPr>
            <a:endParaRPr lang="ru-RU" sz="18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Прямоугольник 8"/>
          <p:cNvSpPr>
            <a:spLocks noChangeArrowheads="1"/>
          </p:cNvSpPr>
          <p:nvPr/>
        </p:nvSpPr>
        <p:spPr bwMode="auto">
          <a:xfrm>
            <a:off x="1187625" y="260648"/>
            <a:ext cx="756084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b="1" dirty="0" smtClean="0">
                <a:solidFill>
                  <a:srgbClr val="1F497D"/>
                </a:solidFill>
              </a:rPr>
              <a:t>ОСНОВНЫЕ ПОНЯТИЯ</a:t>
            </a:r>
          </a:p>
        </p:txBody>
      </p:sp>
      <p:sp>
        <p:nvSpPr>
          <p:cNvPr id="10246" name="Прямоугольник 9"/>
          <p:cNvSpPr>
            <a:spLocks noChangeArrowheads="1"/>
          </p:cNvSpPr>
          <p:nvPr/>
        </p:nvSpPr>
        <p:spPr bwMode="auto">
          <a:xfrm>
            <a:off x="3995936" y="870051"/>
            <a:ext cx="5072062" cy="677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ru-RU" altLang="ru-RU" sz="2000" b="1" dirty="0" smtClean="0">
                <a:solidFill>
                  <a:srgbClr val="1F497D"/>
                </a:solidFill>
                <a:latin typeface="Times New Roman" pitchFamily="18" charset="0"/>
                <a:cs typeface="Times New Roman" pitchFamily="18" charset="0"/>
              </a:rPr>
              <a:t>Бюджет</a:t>
            </a:r>
            <a:r>
              <a:rPr lang="ru-RU" altLang="ru-RU" b="1" dirty="0" smtClean="0">
                <a:solidFill>
                  <a:srgbClr val="1F497D"/>
                </a:solidFill>
                <a:latin typeface="Times New Roman" pitchFamily="18" charset="0"/>
                <a:cs typeface="Times New Roman" pitchFamily="18" charset="0"/>
              </a:rPr>
              <a:t> – это план доходов и расходов на определенный период. </a:t>
            </a:r>
            <a:endParaRPr lang="ru-RU" altLang="ru-RU" dirty="0" smtClean="0">
              <a:solidFill>
                <a:srgbClr val="1F497D"/>
              </a:solidFill>
              <a:latin typeface="Times New Roman" pitchFamily="18" charset="0"/>
              <a:cs typeface="Times New Roman" pitchFamily="18" charset="0"/>
            </a:endParaRPr>
          </a:p>
        </p:txBody>
      </p:sp>
      <p:sp>
        <p:nvSpPr>
          <p:cNvPr id="10247" name="Прямоугольник 9"/>
          <p:cNvSpPr>
            <a:spLocks noChangeArrowheads="1"/>
          </p:cNvSpPr>
          <p:nvPr/>
        </p:nvSpPr>
        <p:spPr bwMode="auto">
          <a:xfrm>
            <a:off x="1115616" y="3429000"/>
            <a:ext cx="4599384" cy="6778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ru-RU" altLang="ru-RU" sz="2000" b="1" dirty="0" smtClean="0">
                <a:solidFill>
                  <a:srgbClr val="1F497D"/>
                </a:solidFill>
                <a:latin typeface="Times New Roman" pitchFamily="18" charset="0"/>
                <a:cs typeface="Times New Roman" pitchFamily="18" charset="0"/>
              </a:rPr>
              <a:t>Доходы бюджета</a:t>
            </a:r>
            <a:r>
              <a:rPr lang="ru-RU" altLang="ru-RU" b="1" dirty="0" smtClean="0">
                <a:solidFill>
                  <a:srgbClr val="1F497D"/>
                </a:solidFill>
                <a:latin typeface="Times New Roman" pitchFamily="18" charset="0"/>
                <a:cs typeface="Times New Roman" pitchFamily="18" charset="0"/>
              </a:rPr>
              <a:t> – это поступающие </a:t>
            </a:r>
          </a:p>
          <a:p>
            <a:pPr algn="just" eaLnBrk="1" hangingPunct="1"/>
            <a:r>
              <a:rPr lang="ru-RU" altLang="ru-RU" b="1" dirty="0" smtClean="0">
                <a:solidFill>
                  <a:srgbClr val="1F497D"/>
                </a:solidFill>
                <a:latin typeface="Times New Roman" pitchFamily="18" charset="0"/>
                <a:cs typeface="Times New Roman" pitchFamily="18" charset="0"/>
              </a:rPr>
              <a:t>в бюджет денежные средства</a:t>
            </a:r>
            <a:endParaRPr lang="ru-RU" altLang="ru-RU" dirty="0" smtClean="0">
              <a:solidFill>
                <a:srgbClr val="1F497D"/>
              </a:solidFill>
              <a:latin typeface="Times New Roman" pitchFamily="18" charset="0"/>
              <a:cs typeface="Times New Roman" pitchFamily="18" charset="0"/>
            </a:endParaRPr>
          </a:p>
        </p:txBody>
      </p:sp>
      <p:sp>
        <p:nvSpPr>
          <p:cNvPr id="10248" name="Прямоугольник 9"/>
          <p:cNvSpPr>
            <a:spLocks noChangeArrowheads="1"/>
          </p:cNvSpPr>
          <p:nvPr/>
        </p:nvSpPr>
        <p:spPr bwMode="auto">
          <a:xfrm>
            <a:off x="4572000" y="5000625"/>
            <a:ext cx="4286250" cy="954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ru-RU" altLang="ru-RU" sz="2000" b="1" smtClean="0">
                <a:solidFill>
                  <a:srgbClr val="1F497D"/>
                </a:solidFill>
                <a:latin typeface="Times New Roman" pitchFamily="18" charset="0"/>
                <a:cs typeface="Times New Roman" pitchFamily="18" charset="0"/>
              </a:rPr>
              <a:t>Расходы бюджета</a:t>
            </a:r>
            <a:r>
              <a:rPr lang="ru-RU" altLang="ru-RU" b="1" smtClean="0">
                <a:solidFill>
                  <a:srgbClr val="1F497D"/>
                </a:solidFill>
                <a:latin typeface="Times New Roman" pitchFamily="18" charset="0"/>
                <a:cs typeface="Times New Roman" pitchFamily="18" charset="0"/>
              </a:rPr>
              <a:t> – это выплачиваемые из бюджета денежные средства</a:t>
            </a:r>
            <a:endParaRPr lang="ru-RU" altLang="ru-RU" smtClean="0">
              <a:solidFill>
                <a:srgbClr val="1F497D"/>
              </a:solidFill>
              <a:latin typeface="Times New Roman" pitchFamily="18" charset="0"/>
              <a:cs typeface="Times New Roman" pitchFamily="18" charset="0"/>
            </a:endParaRPr>
          </a:p>
        </p:txBody>
      </p:sp>
      <p:sp>
        <p:nvSpPr>
          <p:cNvPr id="10249" name="AutoShape 12" descr="Картинки по запросу фото доходы"/>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smtClean="0">
              <a:solidFill>
                <a:prstClr val="black"/>
              </a:solidFill>
            </a:endParaRPr>
          </a:p>
        </p:txBody>
      </p:sp>
      <p:sp>
        <p:nvSpPr>
          <p:cNvPr id="10250" name="AutoShape 14" descr="Картинки по запросу фото доходы"/>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smtClean="0">
              <a:solidFill>
                <a:prstClr val="black"/>
              </a:solidFill>
            </a:endParaRPr>
          </a:p>
        </p:txBody>
      </p:sp>
      <p:pic>
        <p:nvPicPr>
          <p:cNvPr id="10251" name="Picture 16" descr="http://makovka777.ru/wp-content/uploads/2012/04/ehkonomim-byudzhet.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87625" y="646442"/>
            <a:ext cx="2786063" cy="2320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52" name="AutoShape 18" descr="data:image/jpeg;base64,/9j/4AAQSkZJRgABAQAAAQABAAD/2wCEAAkGBxQTEhQUExIWFhUXFxQYFxcYGBgdGBgcFxQXFxgYFxcYHCggGBolHBQUITEhJSkrLi4uFx8zODMsNygtLisBCgoKDg0OGxAQGiwkHCQsLCwsLSwsLCwsLCwsLCwsLCwsLCwsLCwsLCwsLCwsLCwsLCwsLCwsLCwsLCwsLCwsLP/AABEIAMABAAMBIgACEQEDEQH/xAAcAAABBQEBAQAAAAAAAAAAAAAGAAIDBAUHAQj/xAA9EAABAwIEAwYDBgUEAgMAAAABAAIDBBEFEiExBkFREyJhcYGRMkKhFFKxwdHhByNikvAzQ3KCFfEWU7L/xAAaAQACAwEBAAAAAAAAAAAAAAAAAQIEBQMG/8QAJxEAAgIBBAEEAgMBAAAAAAAAAAECEQMEEiExBRMiQVFhoTLh8JH/2gAMAwEAAhEDEQA/AO4pJJIASSSSAEkkkgBJJJIASSSV0AJJJeF1kAeqKW+4TpJLalePfppqgBkEt9FOoYXAi4ClBQB6kkkgBJJJIASSSSAEkkkgBJJJIAS8XqoY3V9lDI8bhpt58km6VjSt0CHE+K9tKYm/BGdT9536BZDxYJlEwga7p879Fj5Jucm2el02FY4pAtjzXRHtGbfMPzVSHFA4XWpiZuCDsgKObs3uZ0Oigo2uCxKbg+T6ySWc/Eug9/0VeXEHdfyW3Z5KjXLwNyon1bRzQ9NiAFtSb7WTWTE7iw6kosKN+OvaTbZWSULipbewN/LWyvQ1Ru0E7aXSsdGy99t0nvsLqnVVcVrF491CcWYABYnloE7DazQimzC6bHKcxB8x5LIgxRxvkhd/25+KcyWpfrlazTVFj2mjPmDgR7L2pc22rgFkzYZM/UzuaOjVHHwpFfvl7/8Ak4/gjkdR+WXJ8cp2DvytvzAN/wAFSZxK22WKKSTpYW+pWhTYFCz4Y2j0V+OEDb6I5C4IwG1Fa++WFkYPNxv9Ar+FUs7XEzTB9+QbYBall6ihOV/B6kkkmQEkkkgBJJJIASSSSAEkkkgBIb40m7jWfeNz5BEaC+Jpc0pv8osFw1EtsGWtHj35UYZcs2smU9XLZZMj7lZNnp4Ror1L7oLx2if2oLGk33sF0mlpGgXdqVI2UA6AKeNuLsrZ5qXCCvC8UZPG2SM3afoeYPin1T2uGUtLvBYeAYDDQtdaRxzb5jpp4cl7iXFUEQ1d9VrnmWbjQ61hZg9yvZGMGrz/AHLmmJfxJvpE0u8tvdDlRj9XMfiyD1JTCzsFVj8MY3H4BMpcfDnWc0AHnf8Ay64vJAf915J8Tda2BY/kPZSG7dg7p5oVCs7lRZOYBB2K0HVULObdL7boBwXGMtmuN2nY9P2Rjh1U1vIFp59EdMZYixVjj3GyO8mkD6qQ1Ep+GD+51vwU1I8BxZc9Rfa3griYmZPa1GcNcY2AjSwLvqbKcUL7gmZ5trYWAPmFZqWEjumxGylZtrumIrl5GriAOnNSkXUc7Be+XNdKJx+YWPRBIla5ekKM6eXNMq6kRtzOBPLQXPsECLAFk5Zja97vggd5uICko3TkkyhgbyDSSR5koEX0kkkAJJJJACSSSQAkkkkARVEmVpd0F1znE6m5JPMo5x+oayB5cbC1vU7LmmIEk5Wi5Wdrp00jY8VBO5MqTXebDf8ABIUrY9SczuvIeSvCn7GPX4nHUrLrJtFUhH5Zo581ukezVeirmo2WdLNey9DlMrmBU4zVT7uyA9N/cqmaBt7yOufE3K04mOAubHyULoi1+YDM0/Rap5tsa1rAwlguRupqUHLnLhbooSSxxeW2adLKyKdgsfl38ECskcwHvAAqhVU5N3lot0V2igc6Q9m0lp30sPS63KXhl8mlyB0aNfUpqLHRkYHipjIY8kxu+F3TwPgujYLiJZYO1afosynwSCAAPcAfujvP9gteCJ27IhGNO/Ke96MUiatdhdTVmQXPw+PJa0UocLtdcHayBTG0XdM58mW1ydGi/MN5rfw+qygFli0i4A29EU0uRKSfCN7MvQVUhqM1re3NTlMkPeARZRx0rQbi9+Zul5lOHqgDx98wFhlsbm+t/JePgJFi4+ie1MmqGN+JwHqEBySsFglmusybHIW8yfIfmVhV3HUcbi1sZNv6hZK0iccUpdIMGOT1zuLjid7xkg7t9QA5xI6bbroEEmZoPUDQ7oTsU8codkiSSSZASSS8KAFdeEqCpq2M+JwH4rGrMcJBDBYbXKq5tZixcSfP18nXHgnk6QLcZYqaibso9WxnlsXc1NhlLlZmf8SZJPHHpp6J9TPp7LJxaj18jbNyGJ44KKMjiCTVgHj+Sw6i5BWljhJDT0v9VnDorM2LbRRdCpY4LKwAvCocj4BsUrR8R0HU6JYZGS5zQC5vIomhwUOGYtuOrtAtKjpWnRgMh6MHdH/ZbO1fJ5zaDbMGe/ul1h0AuVuUvDrI2gvs0Dm46+yI6TBpTu5sI00YLu/uKg4kp/ssBkhhMklxd7u84C+9jumq6Q2qV0Q0sTbfy4nSf1O7jP1Ks1Ebm/6z3BvNkYyt/uOrkJH+IcrxkZAHO2uT+2ib2FbWutLM2MfdFyT5BdNiX8mVXnnJeyIYYsexpe1oow4m1yLZrDc67oRP8QKggtbThzti5wOnncaK7SUNVTx5IHSFmrtRrode7y2KsZxiEEkId2UwAJIFw7xI6KKnt6R0nic6bdfhGFVSVtWQJJQ0GwDW67rdjhqaOHKJ+4x2lzcknlbl5IFqIa6kOUxl3Qi5af0TYW1sws6UQi/eYL39QlKTl2Tx4oY37Tr3DPEYqCWEZZWgHQ7ja46eSKY8Qygkgny5+647wnws5jzIyo1DC5zydtNNPE6LRpeI56V/852dh1ILgbeIcPwUDsGNdx6GEtFO64++bJsXFc81gyF4J3ytuB6kbLRpZGPyyhrXXAIJAOh5LepKtrtAA3wSV/Z13wriIOPoquTd5A8b6aqSn4WfmJdKbHp+yKgkU9pH1ZfBhf8AxaEjvjNpZWaXh2mj+GFvqL/itRIp0R9SX2VWsDdALW6ABTMelK3npf8ALmFX7UN1JAHiUNpK2KnIukpErHmxoDRozePJY1dizj8TrDoNFnZ/J4sfXLLOLR5JvqgjqsVjZzzHoFjVmMvOxDB9fdDdTi4GjR6qrBTz1B7jSR15e6x8vkNRne2H6/1mlj0OPH7p/sv1eKtH9R/zmsSvxo2OuUf5zRbhvBHOd9/6W/meat8U8PQ/Y5GMja3Y7a6Hqp4/F5ZLdkdIHrsMWowVnHa7iE7RsLz15e6OaGpE0TX/ADWGYIexCnbGLACyH3Ys+IksNvDkrOPFHHxFF2V9sN8QALSOqxXgjdYzeNT88Vz1BUw4lZLezCLC67tNnCTRfzlRulWOcdF9Gn3TH40baNSaZzs61Bw/He8hdIertvYaLVY1rRoAAPQBDWJcSyXywwOuRcOfpp94Da3isp/EM0sUlOXRmVwIY/dhvyPj0K1jCCqtx2KNpPefbQ5RoPM7BZmJVNQ8lpcyBhAIdfMDm2BeNt1y6i4xqaIuilYRpYscbbbEHYp7+Jq2tNoYHO2Gbcd3a+zdE0hWbmLOdIx1O17Q/N3Xlo75HI2/EIVOO1dKckkZzA6Xv9CBqET4B/D+pke2WecDvaBp572zch5BGFREQQJGbbXHTS4PNAkjntO7FKxoIPZMsQCSRcE3PiUV8J8CPgc2Y1GaQ3tyb66n6rKqq6ppHlzh2kTjo4fD5EfKQnjjgk2hiLnHbW/sANUBQYmoLXFso2Ot+SCeLOF52ymencZGu1y/MPI8x4KdmH11Y8CQ9kHHY2zH0/VE9JBJTxBgc57R8xBN/cbJUxnKnYjXXLWxlo2Li2393KykZw9NIbzTXJ2awdfHZdMxig+1wPjY7s5PAXBty8lzKrkqqMlskZ8DqWHyI2KAC6KGop4Q3tTG1vwtL++70H5op4T4n7Zwil0ltcEfMBvp1C4+yvrJ/giyj7xFvq79Fo4Rh0kMglfKXPBuAL29TuUUCZ9C02IkaO1H1WlHIHC4tZcXw7iuq7X/AO651ZbXf5bahdBp8Rc0Mdkc0uF8rrXHgQoTyxxxcpPhEowc3SCrMq9TWsZ8RQ/U4y8jcNHgsSoxIDxPX91kajzMFxjRfw+PnL+QS1OOE/ALeJWJV4kN3EkrHdUySGzQT4BXaTAnO1kdlHQan3WY8mp1b4t/pGhHBhwK5f2VanFHHQaKxRYDPNqRlHV35BEVBRMi/wBKIX+8dXe5WrSF4N3G/h+i0MHhl3mf/Ctl8i0qxqjOw3hKJmr/AOY7x29kQRxBosAAPBescCLhOWziwY8aqEUjKyZZ5HcnZ4sHi+qyxZebj9FvXQRxlKe1tya0W9d/wS1EtuNnbR49+ZIA+IZNLBA9YdSi/FySheriWZF8nopqlRjOarjH9nCXH5jYeidFRuc4NaLucQGjqSbBan8TsO+zzQUw/wBqCMOPVzu84+6tQW4zs0tvAMMnJKuRXVfDqe62xTWGyhNpOh44Nqy/jPH4kAYxpcLNAYAQ3ujQjNc38lHhfD+IVjmuydk3cXG3iG7uPnZbeF/ZqWR0LYsjmm2Zw73oTyRD/wCZjiLXmVvdIIGbp4BadowxPhje1rZmNkygAucBc23KH8RxSWjlsYwID8Bb8FvHSwOqWIcVtc4iFhc4k+lydhzWjgZlLXipaCxwFmHUg8z4ckmMibxxHGLtzXcLEaWPgb6FVTi1bWkCGIhuwJ28gTp7K3iWGQQRmaGDMQe8N8vja2ylw/iKOQXzhpHU/geSQFrCcPkp2vbJIJC61xa7WEdPFQYu17Y81LGzMDd4HxEdW/olWcasYHDPnLhYm99PLYeaxafEamcjsWZRe4cb28deaALVBxey15AWub0336cipKzjt8hc2FjnudoTbV3S9tStarw+nmIMsTc2l3DTX0WLFjDKeR0Ri7IX7tuY635oAnwagrXSiZ5LA03ytFzbmLDQBEgr2vP8xoynmOXms2PH447O7YADax2v0B2WHjPGjHuAijubACw3tzI5lNgP4uwirE7ZIGdrGQA0MHeaOhHMImwPgR72tfUnLe5Mbd/VyrcHY48QuEvdcDca62/Jar8ZMlmB9gL2A0uCue/mi09O1j3roIm0lLSN7jBfazN7+J3WVile97MzWAZDa1yTa2qHMV4wgpf5bnXfvlA39ULYnx52jdJA0cw3f1XPPiWaDg+mc8WT05KXyEz69rnta6QAuNhcrepcDaNZHX8BsuHTYuZXFkLC9x8Lldy4ZfMaaLt2hsga0EDXYWBPjZUsHicOPmXuf5LeXyOWfC4CekwpgGlgPBXIqZg2F/ILCiq+z72luh2RA2a4HeG2wWpFKKqPBRlKT7Y2eEkd0AEdTv4aKrG0nVgvc/EfAaX8dx6eKvNPRpPmoKuoLRe4HLrY8ifBNkeSeBhbfYA208easBYRqSHd9wPLL6LQpJvkJ1tdviPJCFRccEL8YUBeBI0XIuD+qKLqKUXUMkFKLR0w5HjmpI4fiESwp6ck2AJJ2A3PkF3Gs4ZppTctIP8ASbKfDMBp4DeOMB33jqfdUlpXf4NWXkYtcLkFv4e8D9gRUVA/m/Iz7l+Z6uKFP4yYSftYltpIwWPi3QrtBesDjPBBVwZR8bO8zztqPVWfTShSM71pSybpHCMIwknUBbstLZuy1sAh/kuaRZ8biHDn6qOuaLFUJo3MFNKjaxHDaavYxwIzlt2kHvj0QnX8KRwOa6eYuBNg3a/qqH2WWMNm1Zr3CTZx/wCI3IRvhdXFiNOWSgZ2/EOY/qaeV1rUebKtFSxsbaJoAI3G/qVr43i8HeL22+442aW6DS3zDdCGIcN1kV2wvzt5HNlIHj1VSj4TLjeomLnc2Nvp5uP5IsKJqjikNdlhYZHdOovrpyHmtOs4Up5yHMcYnuAJaNr9LbLQwigp4gW5C29rObbTxdfVyVbF2Z1cCBrmB0I5HwQAPYfR0cMro7ZnsNi5/XwB280W005bbXKLgkjp59EOT09PXvLA/LUNbdrx8w21HNZs/Cld8LpWhg3dmNreSQBRxHjdO173B9ySTYAfh+qycKqo68ujkivGBdsn3T0BUeG8LQMAdI7tneOjfbn6ohbLGGO1LSLZWtaMvqeSABXFuEIIWPmfO4saNG2Htca2WRS10Qb/AC2Adbbn1RlPUgA5rZSNQdj4WQpWcE9s3t6CQAEm8Z2B6A8kAMxLiJjWEQwnMRqSe60+mrvMkIPgxueOVshlN2uBA/K3jsiWn4FrZP8AVkaweZcfYWRBgvAkMTgXDORzd+iTonGU6q+DcqqCHEadr3xkBwuLizmofov4YwB3ec5w6FdCiaAOgHssrE+JYYdL5ndB+iXIFjCcBhgb3GNaOZsPxXuJ8TwwC18xHsgPF+KZpeeRuvNDTJzI60YMhPPl+6LHQa/+fnrZmxRtIBcPa+t+i6/SuLWgaNAAHt4lc24Jw18IzSODSeQtf9UeUwB1DHOPInQe5/RCCjVbK08y7yUgJIsGADnfn7Ku3MBqWtH+cyvMzTzdJ7/hspCKM7shLe0bcAm9t2jy5hR0s4J7NpJdcWeRbK63Qa2PmtGohc9tgGstq07m/kNAoIHxhl3HLrYt2s7pYbpDNCkrA8HbM02cOh/QqXOsUVzX/wAyLdjddsr2X2BHMcloxy5gCL2Iv7pio9lNtV52yTnKhUks15fgovgdF/tEu2WZ9pS+0Jbh7QY44qGQTxPDbdqHCQ9Q0jKfPUrArW3C1/4lQl9M2Qf7ZJP/ABO/tZBmDYqHNLHnb4Seao6js1tHOlTBiL7XWOuxpA2zEn2zHU+QRdgeDSUPfLj2jxa5FgB/SN/dbdBUdlI1+UOA2HLa2nRRV1ZSx3eS8k65XEDU9SNXK25to64dBDFP3LcbeCY32n8uX4uTuvmh/F8JmpXl8V3xE3IOrmk7+YQ1/wCYc9+WnYXHlb8zyC6XRYkOzjbM7v5QHEfDfzUov7Kmu0q9S8S77OfVXFUpdljjBPqT7WUlPgNVUkGeTs2m1gdTr/Tew9Ub8Q07mRGSnY1x3NhqR4WQ9TYu2Vt81jzB/NdEzLao28L4ajpnuZC4duBY5r5nW1Ia4qpU1AlYYpLlrt+rehH1UEvF3ZgEyNc5o7rrAvb/ANkPR4jNUOy08ZNzq7l6lAh1THU0btf5sR2cNvXoVHHjksptDCSeup/JdE4Ywd0NO2OV+d2pPQX5BakNC1uwA8h+iBnO6Dg6onOaokLR90an35I/wrCo4IxHG0NaPr5lW5nsjF3uDR47+yGMX43jZ3YW5j1SAIpoWgXcQ0dShjFOJoIbhg7R30QfiuNyzXdJJYeeixY5zIcsLC89eSKJJs2cV4jmmvd2RvQFDf2/O7LC3tHdb6BE+GcDyTEOndcdLaeyLDwxDTsY7LlOYWytN3dW3G2iVjSAfC+C5pyHTvsOQtp7FH+B8KwxbBzz4An/APO26LcPwqMAFrQQRcG1/wAVqthAH+WToL+jHpaMt+GIN8yB+FytFlO47v8A7QB9TdTiRuwN/Aar0Ocdme5TENZTNHK56nU+5UrnW8FC+/zSAeDf8KaIxyYT4u/dAz37SPlufL9dlVnpi52Y5Wi2t9b22OlrEa+6tua7m4NHh+6iyt5Au8d/x0SApT1kUYuTmsLi9rDpYbcvol9vOjj8NyHDm030N/mChqadzT8Ldfg8Nb5L7dSPVQMkyuu5wdckZeoPI38rnzSJm8myMuLFU8Ply5WE91wvGfD7p8lpZUyL4BWva6J1jqDsVE2pRNXUbZGlrv8A0gitidC8sd6HkR1XGaa5OkakaMkgcCCAQdCDsQd7rmnEfCjoCXwgvi3LfmZ+oRy2oTZplBpSR0i3Fg3ifCdWwZIZA5m4zEhw/VZkXCYab1Epe77o0F/PmutzRgg30HVczxKjko3nNeWncTZw3Z5rrKNdFvR6rfLbkfAQ0eDRxMY5hYGEMcQRlDgT8IdzOiq4s+MyOzTlwF7RtbqOgve3qhXE+I2Wa0uLgwWYB0Oq8w+irKvSOPsoz8zrj2G5Ue+i+5Qw+6cuQv4Yx0Bwge4EuJy66jwVvG+D4piXNJjcdy3n6JcLcHx0x7QkyS/fd+Q5IsDNPDqukVRharJHJlco9MBcL/h9Aw3eXSH+rb2CMKPDmsADWgAcgNFUxTiCCAd52Z3Qbfug/FeOZZe7EMjfD9lMrB7W4hDALySAW5A6oRxTjw6tgZbxQJW14BvK+56XufRNgp6mo/0Y8g07zv8ANEh0W8SxV79ZpPcqlT9pKbQRk/1OGnsiHDOCGkF0jw490XF3kE7aDRdEw3Cg0WZA46bmzR56oJbTnuE/w+MhDqiQuP3eXoEfYHwpFCO4z7o/H9URUtJJcXaxo56km/hoFaZQG1nSE3BGlhuBsnQWVYKC3JWoqEB2bnr7FWoog0AA3t13T3A20TohZnNpWx6ZyBc2aPc25qYRN5MJ8T+6oYlljcJDK9zxYNZu2/MWaLi40uVpsdmAdnFiLi3Q+JQMQa7+lo8NUwtbzcXH/Oid3fF3uU8F3JoHmfyCAGNFvhZ76fuvHg/M63lp+Kc8fef+SjaW/K0u8f3KQxgDeTS4/wCdV6Q7waPf6p5LjzA8tSqj5mXtcvPQa/QaIGMqIWPBa67r9NSD1HJZ3Zm5uwZwdee4+PwByrWLpDo1oYOrtT/aP1VSupALPc+7m7A6Ajm3KEiSKkchsQ6xLra8mkc79NvZaeG1ZfdrxaRnxDkejh4FVqWivYtaRp8T9wPBo333K0oKUNJdu47uO+n4BCEyQhYfFscRi/mOyuHwHnfpbonY1xEyIWbZz/oP1K5/ieJPe7M92W/M/F5AbNRJqiWOLs9inKkc+6zYptVda5VC00HLAydokab7XamvgaRlyi3Tl7Ifjc+lfmY4OHO2ykquM4ebcp6WVwoW0TwcN0zH5mwRhx55Rf8AZapjDRdxAHj+iCsQ460tG3XqhfFselk1kkyjpfRFA5X2dCxXi6CG4b33IMxXiyefZ2VvQFB5xMONoml568lq4bw1U1Dh2gcG3FxsNUgXJTmr2A2uXu5gan1/dWKLCqypIDWiJnnd34aLo2B8DRRC5aNNyUYUdBGwDUDQbI5A55gH8NmtOZ73Emx0Gv8AcdSj+i4biAsWAi4NiL6jnbmteAAg5Gm42uLAqdrZCDYBugI52N9R7WUqCxtNSBgs1oA02FvJWmsVaWC9wZCNc2+oHTyupIpWi4BJsdfXkgVk+XxSsoDUOPwsProoy55+YDfQC6dioueiaXi9rhVHx6guLtSB0A6fVWGUzRy8UgoUlx8IF7bnb1sqGHxlndkDXPN3AtHd1PeADiS3U39VqObfwWLXwtZd0MbjM63eAJ2BtmPS1wgaNW7j0H1UUrwPif6Xsq9M5j2Ne6QkEXsTYDqLDopGSMHwMLvIfmUAeNlHyRud42t9XJzmyO5tb5Xcfc2CfeQ/K1vmbpfYyfje4+A0H0QMqzRRj/Udm8HG4P8A1Gn0TxMbWZGbePdb7b/RW2QNbsAFXqK6Nm7ggdjOwefifbwYLfU7+ydFSNbqBr1Orv7jqh7FON4ItM4v7n6IWruMpZtIY3u8bWCi5RRLazoNbi0cYJLroKx7jPlmyjX/ADxQ87DK6fU9wH1PuVNT8AOOrzc+Oqg8jfCJqK+TAruJS64jG/Pn/nqskzPcbuBPmV0iHgtjRr+Css4YjHyrk02dFJICqF5LQtemaTyRNFgzW7AKb7ABySUCbyF6dmlo4NDY9BqhLFOGHOzOIDTfQDb1XS30chBzSBtzyA090yTDY8uV5zX1N/orVFKzh9Rgrho1wGo13O9r2VnD+BBIBI8Okuba++x9B6rscVFE2xjhvrva3nqrUcMl/hYBpb8/y9kUFoB8F4TyAZYGt233RLT4O8DWQDyC1fspGrpbX5aAJARju3Lr2vufJOhORVjp4mhwc8vzWuN+fhtqVZY4X7sXkdgnRS6dyG2vgNP8Cnc15A1A3v8AlZMQxpkN7hrRbTrfxTCwfPIdbbH8PdemAX78hPgTZeXjBNmEkdAkB4xzBqGk3bfa+l9voFI17tLR2F+ZsnZ3EDK22puDy9k5jX/MR5AfqgCtTRSgkyFrr9LgDpud1bAPgFGKQcyT5lTtaBoEwGGIHfVSJJj5QNyAgQ9eWWXXcQwRfHI0eoWO/jHPpBBJJ5NNvc2Ci5JdklFsJ2UzBs0DW+y9kmaNyEK5sQm2YyEdXkk+wsns4Ue//Xqnu8GjKPpqlv8Aoe37NWs4hgjHeePcLEn4yLtIIXyeIabe5C1qPhemj1EQJ6u1P1WsyBo2AHkEXIftQEvOIz7NbED1Nz7BMHBD5NZ6h7vAaD2R3lXmVR2/Y9wL0XB1NHtGCep1WpHh7G7NA9FouamEJqKQWyoYh0TDGrZCY5qYWUnRqJ0auuaoXNSaGmUnMTCxXHMUbmJUSs//2Q=="/>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smtClean="0">
              <a:solidFill>
                <a:prstClr val="black"/>
              </a:solidFill>
            </a:endParaRPr>
          </a:p>
        </p:txBody>
      </p:sp>
      <p:pic>
        <p:nvPicPr>
          <p:cNvPr id="10253" name="Picture 20" descr="http://www.elcode.ru/f/Operdost/2014/2(11).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19906" y="4509120"/>
            <a:ext cx="3252675" cy="178499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54" name="Picture 16" descr="Картинки по запросу фото поступление доходов"/>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5527428" y="2276872"/>
            <a:ext cx="3221037" cy="21034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28310090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Скругленный прямоугольник 3"/>
          <p:cNvGrpSpPr>
            <a:grpSpLocks/>
          </p:cNvGrpSpPr>
          <p:nvPr/>
        </p:nvGrpSpPr>
        <p:grpSpPr bwMode="auto">
          <a:xfrm>
            <a:off x="1403648" y="66676"/>
            <a:ext cx="7545090" cy="738188"/>
            <a:chOff x="73" y="42"/>
            <a:chExt cx="5564" cy="538"/>
          </a:xfrm>
        </p:grpSpPr>
        <p:pic>
          <p:nvPicPr>
            <p:cNvPr id="18433" name="Скругленный прямоугольник 3"/>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3" y="42"/>
              <a:ext cx="5564" cy="538"/>
            </a:xfrm>
            <a:prstGeom prst="rect">
              <a:avLst/>
            </a:prstGeom>
            <a:noFill/>
            <a:extLst>
              <a:ext uri="{909E8E84-426E-40DD-AFC4-6F175D3DCCD1}">
                <a14:hiddenFill xmlns="" xmlns:a14="http://schemas.microsoft.com/office/drawing/2010/main">
                  <a:solidFill>
                    <a:srgbClr val="FFFFFF"/>
                  </a:solidFill>
                </a14:hiddenFill>
              </a:ext>
            </a:extLst>
          </p:spPr>
        </p:pic>
        <p:sp>
          <p:nvSpPr>
            <p:cNvPr id="18434" name="Text Box 2"/>
            <p:cNvSpPr txBox="1">
              <a:spLocks noChangeArrowheads="1"/>
            </p:cNvSpPr>
            <p:nvPr/>
          </p:nvSpPr>
          <p:spPr bwMode="auto">
            <a:xfrm>
              <a:off x="133" y="139"/>
              <a:ext cx="5449" cy="3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r>
                <a:rPr lang="ru-RU" sz="2400" b="1"/>
                <a:t>Доходы бюджета</a:t>
              </a:r>
              <a:endParaRPr lang="ru-RU" sz="2400" b="1" i="1"/>
            </a:p>
          </p:txBody>
        </p:sp>
      </p:grpSp>
      <p:sp>
        <p:nvSpPr>
          <p:cNvPr id="18437" name="TextBox 12"/>
          <p:cNvSpPr txBox="1">
            <a:spLocks noChangeArrowheads="1"/>
          </p:cNvSpPr>
          <p:nvPr/>
        </p:nvSpPr>
        <p:spPr bwMode="auto">
          <a:xfrm>
            <a:off x="3687251" y="981075"/>
            <a:ext cx="4339149" cy="8309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1" tIns="45715" rIns="91431" bIns="45715">
            <a:spAutoFit/>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r>
              <a:rPr lang="ru-RU" sz="1600" dirty="0">
                <a:solidFill>
                  <a:srgbClr val="CC0000"/>
                </a:solidFill>
              </a:rPr>
              <a:t>Поступающие в бюджет денежные средства являются </a:t>
            </a:r>
          </a:p>
          <a:p>
            <a:pPr algn="ctr"/>
            <a:r>
              <a:rPr lang="ru-RU" sz="1600" b="1" dirty="0">
                <a:solidFill>
                  <a:srgbClr val="CC0000"/>
                </a:solidFill>
              </a:rPr>
              <a:t>ДОХОДАМИ БЮДЖЕТА</a:t>
            </a:r>
            <a:endParaRPr lang="ru-RU" sz="1600" dirty="0">
              <a:solidFill>
                <a:srgbClr val="CC0000"/>
              </a:solidFill>
            </a:endParaRPr>
          </a:p>
        </p:txBody>
      </p:sp>
      <p:sp>
        <p:nvSpPr>
          <p:cNvPr id="14" name="Стрелка вниз 13"/>
          <p:cNvSpPr>
            <a:spLocks noChangeArrowheads="1"/>
          </p:cNvSpPr>
          <p:nvPr/>
        </p:nvSpPr>
        <p:spPr bwMode="auto">
          <a:xfrm rot="2358155">
            <a:off x="3812381" y="1915992"/>
            <a:ext cx="223837" cy="1025525"/>
          </a:xfrm>
          <a:prstGeom prst="downArrow">
            <a:avLst>
              <a:gd name="adj1" fmla="val 50000"/>
              <a:gd name="adj2" fmla="val 63378"/>
            </a:avLst>
          </a:prstGeom>
          <a:solidFill>
            <a:srgbClr val="FFF0C9"/>
          </a:solidFill>
          <a:ln w="25400" algn="ctr">
            <a:solidFill>
              <a:srgbClr val="B07E00"/>
            </a:solidFill>
            <a:miter lim="800000"/>
            <a:headEnd/>
            <a:tailEnd/>
          </a:ln>
        </p:spPr>
        <p:txBody>
          <a:bodyPr lIns="91431" tIns="45715" rIns="91431" bIns="45715" anchor="ctr"/>
          <a:lstStyle/>
          <a:p>
            <a:pPr algn="ctr" fontAlgn="auto">
              <a:spcBef>
                <a:spcPts val="0"/>
              </a:spcBef>
              <a:spcAft>
                <a:spcPts val="0"/>
              </a:spcAft>
              <a:defRPr/>
            </a:pPr>
            <a:endParaRPr lang="ru-RU">
              <a:solidFill>
                <a:schemeClr val="lt1"/>
              </a:solidFill>
              <a:latin typeface="+mn-lt"/>
            </a:endParaRPr>
          </a:p>
        </p:txBody>
      </p:sp>
      <p:sp>
        <p:nvSpPr>
          <p:cNvPr id="15" name="Стрелка вниз 14"/>
          <p:cNvSpPr>
            <a:spLocks noChangeArrowheads="1"/>
          </p:cNvSpPr>
          <p:nvPr/>
        </p:nvSpPr>
        <p:spPr bwMode="auto">
          <a:xfrm rot="-2353301">
            <a:off x="7225176" y="1915717"/>
            <a:ext cx="223838" cy="1006475"/>
          </a:xfrm>
          <a:prstGeom prst="downArrow">
            <a:avLst>
              <a:gd name="adj1" fmla="val 50000"/>
              <a:gd name="adj2" fmla="val 50106"/>
            </a:avLst>
          </a:prstGeom>
          <a:solidFill>
            <a:srgbClr val="FFF0C9"/>
          </a:solidFill>
          <a:ln w="25400" algn="ctr">
            <a:solidFill>
              <a:srgbClr val="B07E00"/>
            </a:solidFill>
            <a:miter lim="800000"/>
            <a:headEnd/>
            <a:tailEnd/>
          </a:ln>
        </p:spPr>
        <p:txBody>
          <a:bodyPr lIns="91431" tIns="45715" rIns="91431" bIns="45715" anchor="ctr"/>
          <a:lstStyle/>
          <a:p>
            <a:pPr algn="ctr" fontAlgn="auto">
              <a:spcBef>
                <a:spcPts val="0"/>
              </a:spcBef>
              <a:spcAft>
                <a:spcPts val="0"/>
              </a:spcAft>
              <a:defRPr/>
            </a:pPr>
            <a:endParaRPr lang="ru-RU">
              <a:solidFill>
                <a:schemeClr val="lt1"/>
              </a:solidFill>
              <a:latin typeface="+mn-lt"/>
            </a:endParaRPr>
          </a:p>
        </p:txBody>
      </p:sp>
      <p:sp>
        <p:nvSpPr>
          <p:cNvPr id="16" name="Стрелка вниз 15"/>
          <p:cNvSpPr>
            <a:spLocks noChangeArrowheads="1"/>
          </p:cNvSpPr>
          <p:nvPr/>
        </p:nvSpPr>
        <p:spPr bwMode="auto">
          <a:xfrm>
            <a:off x="5508104" y="1959801"/>
            <a:ext cx="223838" cy="936625"/>
          </a:xfrm>
          <a:prstGeom prst="downArrow">
            <a:avLst>
              <a:gd name="adj1" fmla="val 50000"/>
              <a:gd name="adj2" fmla="val 72084"/>
            </a:avLst>
          </a:prstGeom>
          <a:solidFill>
            <a:srgbClr val="FFF0C9"/>
          </a:solidFill>
          <a:ln w="25400" algn="ctr">
            <a:solidFill>
              <a:srgbClr val="B07E00"/>
            </a:solidFill>
            <a:miter lim="800000"/>
            <a:headEnd/>
            <a:tailEnd/>
          </a:ln>
        </p:spPr>
        <p:txBody>
          <a:bodyPr lIns="91431" tIns="45715" rIns="91431" bIns="45715" anchor="ctr"/>
          <a:lstStyle/>
          <a:p>
            <a:pPr algn="ctr" fontAlgn="auto">
              <a:spcBef>
                <a:spcPts val="0"/>
              </a:spcBef>
              <a:spcAft>
                <a:spcPts val="0"/>
              </a:spcAft>
              <a:defRPr/>
            </a:pPr>
            <a:endParaRPr lang="ru-RU">
              <a:solidFill>
                <a:schemeClr val="lt1"/>
              </a:solidFill>
              <a:latin typeface="+mn-lt"/>
            </a:endParaRPr>
          </a:p>
        </p:txBody>
      </p:sp>
      <p:sp>
        <p:nvSpPr>
          <p:cNvPr id="17" name="Скругленный прямоугольник 16"/>
          <p:cNvSpPr>
            <a:spLocks noChangeArrowheads="1"/>
          </p:cNvSpPr>
          <p:nvPr/>
        </p:nvSpPr>
        <p:spPr bwMode="auto">
          <a:xfrm>
            <a:off x="1187450" y="2997200"/>
            <a:ext cx="2384418" cy="3384550"/>
          </a:xfrm>
          <a:prstGeom prst="roundRect">
            <a:avLst>
              <a:gd name="adj" fmla="val 16667"/>
            </a:avLst>
          </a:prstGeom>
          <a:solidFill>
            <a:srgbClr val="FFF0C9"/>
          </a:solidFill>
          <a:ln w="25400" algn="ctr">
            <a:solidFill>
              <a:srgbClr val="B07E00"/>
            </a:solidFill>
            <a:round/>
            <a:headEnd/>
            <a:tailEnd/>
          </a:ln>
        </p:spPr>
        <p:txBody>
          <a:bodyPr lIns="91431" tIns="45715" rIns="91431" bIns="45715" anchor="ctr"/>
          <a:lstStyle/>
          <a:p>
            <a:pPr algn="ctr"/>
            <a:r>
              <a:rPr lang="ru-RU" sz="1400" b="1" dirty="0">
                <a:solidFill>
                  <a:srgbClr val="CC0000"/>
                </a:solidFill>
                <a:latin typeface="Constantia" pitchFamily="18" charset="0"/>
              </a:rPr>
              <a:t>НАЛОГИ</a:t>
            </a:r>
            <a:r>
              <a:rPr lang="ru-RU" sz="1400" dirty="0">
                <a:latin typeface="Constantia" pitchFamily="18" charset="0"/>
              </a:rPr>
              <a:t> – часть доходов граждан и организаций, которые они обязаны заплатить государству (например, налог на доходы физических лиц</a:t>
            </a:r>
            <a:r>
              <a:rPr lang="ru-RU" sz="1400" dirty="0" smtClean="0">
                <a:latin typeface="Constantia" pitchFamily="18" charset="0"/>
              </a:rPr>
              <a:t>, единый сельскохозяйственный налог,  </a:t>
            </a:r>
            <a:r>
              <a:rPr lang="ru-RU" sz="1400" dirty="0">
                <a:latin typeface="Constantia" pitchFamily="18" charset="0"/>
              </a:rPr>
              <a:t>налог на имущество физических лиц, земельный налог</a:t>
            </a:r>
            <a:r>
              <a:rPr lang="ru-RU" sz="1400" dirty="0" smtClean="0">
                <a:latin typeface="Constantia" pitchFamily="18" charset="0"/>
              </a:rPr>
              <a:t>, государственная пошлина и </a:t>
            </a:r>
            <a:r>
              <a:rPr lang="ru-RU" sz="1400" dirty="0">
                <a:latin typeface="Constantia" pitchFamily="18" charset="0"/>
              </a:rPr>
              <a:t>др.)</a:t>
            </a:r>
          </a:p>
        </p:txBody>
      </p:sp>
      <p:sp>
        <p:nvSpPr>
          <p:cNvPr id="18" name="Скругленный прямоугольник 17"/>
          <p:cNvSpPr>
            <a:spLocks noChangeArrowheads="1"/>
          </p:cNvSpPr>
          <p:nvPr/>
        </p:nvSpPr>
        <p:spPr bwMode="auto">
          <a:xfrm>
            <a:off x="3924300" y="2997200"/>
            <a:ext cx="2303463" cy="3384550"/>
          </a:xfrm>
          <a:prstGeom prst="roundRect">
            <a:avLst>
              <a:gd name="adj" fmla="val 16667"/>
            </a:avLst>
          </a:prstGeom>
          <a:solidFill>
            <a:srgbClr val="FFF0C9"/>
          </a:solidFill>
          <a:ln w="25400" algn="ctr">
            <a:solidFill>
              <a:srgbClr val="B07E00"/>
            </a:solidFill>
            <a:round/>
            <a:headEnd/>
            <a:tailEnd/>
          </a:ln>
        </p:spPr>
        <p:txBody>
          <a:bodyPr lIns="91431" tIns="45715" rIns="91431" bIns="45715" anchor="ctr"/>
          <a:lstStyle/>
          <a:p>
            <a:pPr algn="ctr"/>
            <a:r>
              <a:rPr lang="ru-RU" sz="1400" b="1" dirty="0">
                <a:solidFill>
                  <a:srgbClr val="CC0000"/>
                </a:solidFill>
                <a:latin typeface="Constantia" pitchFamily="18" charset="0"/>
              </a:rPr>
              <a:t>НЕНАЛОГОВЫЕ ДОХОДЫ</a:t>
            </a:r>
            <a:r>
              <a:rPr lang="ru-RU" sz="1400" b="1" dirty="0">
                <a:latin typeface="Constantia" pitchFamily="18" charset="0"/>
              </a:rPr>
              <a:t> </a:t>
            </a:r>
            <a:r>
              <a:rPr lang="ru-RU" sz="1400" dirty="0">
                <a:latin typeface="Constantia" pitchFamily="18" charset="0"/>
              </a:rPr>
              <a:t>– платежи в виде штрафов, санкций за нарушение законодательства, платежи за пользование имуществом </a:t>
            </a:r>
            <a:r>
              <a:rPr lang="ru-RU" sz="1400" dirty="0" smtClean="0">
                <a:latin typeface="Constantia" pitchFamily="18" charset="0"/>
              </a:rPr>
              <a:t>государства</a:t>
            </a:r>
            <a:endParaRPr lang="ru-RU" sz="1400" dirty="0">
              <a:latin typeface="Constantia" pitchFamily="18" charset="0"/>
            </a:endParaRPr>
          </a:p>
        </p:txBody>
      </p:sp>
      <p:sp>
        <p:nvSpPr>
          <p:cNvPr id="19" name="Скругленный прямоугольник 18"/>
          <p:cNvSpPr>
            <a:spLocks noChangeArrowheads="1"/>
          </p:cNvSpPr>
          <p:nvPr/>
        </p:nvSpPr>
        <p:spPr bwMode="auto">
          <a:xfrm>
            <a:off x="6588125" y="3068638"/>
            <a:ext cx="2303463" cy="3313112"/>
          </a:xfrm>
          <a:prstGeom prst="roundRect">
            <a:avLst>
              <a:gd name="adj" fmla="val 16667"/>
            </a:avLst>
          </a:prstGeom>
          <a:solidFill>
            <a:srgbClr val="FFF0C9"/>
          </a:solidFill>
          <a:ln w="25400" algn="ctr">
            <a:solidFill>
              <a:srgbClr val="B07E00"/>
            </a:solidFill>
            <a:round/>
            <a:headEnd/>
            <a:tailEnd/>
          </a:ln>
        </p:spPr>
        <p:txBody>
          <a:bodyPr lIns="91431" tIns="45715" rIns="91431" bIns="45715" anchor="ctr"/>
          <a:lstStyle/>
          <a:p>
            <a:pPr algn="ctr"/>
            <a:r>
              <a:rPr lang="ru-RU" sz="1400" b="1">
                <a:solidFill>
                  <a:srgbClr val="CC0000"/>
                </a:solidFill>
                <a:latin typeface="Constantia" pitchFamily="18" charset="0"/>
              </a:rPr>
              <a:t>БЕЗВОЗМЕЗДНЫЕ ПОСТУПЛЕНИЯ</a:t>
            </a:r>
            <a:r>
              <a:rPr lang="ru-RU" sz="1400" b="1">
                <a:latin typeface="Constantia" pitchFamily="18" charset="0"/>
              </a:rPr>
              <a:t> </a:t>
            </a:r>
            <a:r>
              <a:rPr lang="ru-RU" sz="1400">
                <a:latin typeface="Constantia" pitchFamily="18" charset="0"/>
              </a:rPr>
              <a:t>– средства, которые поступают в бюджет безвозмездно (денежные средства, поступающие из вышестоящего бюджета (например, дотация из областного бюджета), а также безвозмездные перечисления от физических и юридических лиц) </a:t>
            </a:r>
          </a:p>
        </p:txBody>
      </p:sp>
      <p:pic>
        <p:nvPicPr>
          <p:cNvPr id="18466" name="Picture 34" descr="imagesCAXB4YMV"/>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080965" y="1183250"/>
            <a:ext cx="2338510" cy="1583829"/>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Скругленный прямоугольник 3"/>
          <p:cNvGrpSpPr>
            <a:grpSpLocks/>
          </p:cNvGrpSpPr>
          <p:nvPr/>
        </p:nvGrpSpPr>
        <p:grpSpPr bwMode="auto">
          <a:xfrm>
            <a:off x="1331640" y="260648"/>
            <a:ext cx="7533943" cy="504527"/>
            <a:chOff x="73" y="42"/>
            <a:chExt cx="5564" cy="538"/>
          </a:xfrm>
        </p:grpSpPr>
        <p:pic>
          <p:nvPicPr>
            <p:cNvPr id="81925" name="Скругленный прямоугольник 3"/>
            <p:cNvPicPr>
              <a:picLocks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73" y="42"/>
              <a:ext cx="5564" cy="538"/>
            </a:xfrm>
            <a:prstGeom prst="rect">
              <a:avLst/>
            </a:prstGeom>
            <a:noFill/>
            <a:extLst>
              <a:ext uri="{909E8E84-426E-40DD-AFC4-6F175D3DCCD1}">
                <a14:hiddenFill xmlns="" xmlns:a14="http://schemas.microsoft.com/office/drawing/2010/main">
                  <a:solidFill>
                    <a:srgbClr val="FFFFFF"/>
                  </a:solidFill>
                </a14:hiddenFill>
              </a:ext>
            </a:extLst>
          </p:spPr>
        </p:pic>
        <p:sp>
          <p:nvSpPr>
            <p:cNvPr id="81926" name="Text Box 6"/>
            <p:cNvSpPr txBox="1">
              <a:spLocks noChangeArrowheads="1"/>
            </p:cNvSpPr>
            <p:nvPr/>
          </p:nvSpPr>
          <p:spPr bwMode="auto">
            <a:xfrm>
              <a:off x="133" y="139"/>
              <a:ext cx="5449" cy="36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nchor="ct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algn="ctr"/>
              <a:r>
                <a:rPr lang="ru-RU"/>
                <a:t>Расходы бюджета</a:t>
              </a:r>
              <a:endParaRPr lang="ru-RU" i="1"/>
            </a:p>
          </p:txBody>
        </p:sp>
      </p:grpSp>
      <p:sp>
        <p:nvSpPr>
          <p:cNvPr id="81927" name="Rectangle 7"/>
          <p:cNvSpPr>
            <a:spLocks noChangeArrowheads="1"/>
          </p:cNvSpPr>
          <p:nvPr/>
        </p:nvSpPr>
        <p:spPr bwMode="auto">
          <a:xfrm>
            <a:off x="179388" y="765175"/>
            <a:ext cx="8713787" cy="6413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ru-RU">
                <a:latin typeface="Arial" charset="0"/>
              </a:rPr>
              <a:t>Выплачиваемые из бюджета денежные средства называются </a:t>
            </a:r>
          </a:p>
          <a:p>
            <a:pPr algn="ctr"/>
            <a:r>
              <a:rPr lang="ru-RU" b="1">
                <a:latin typeface="Arial" charset="0"/>
              </a:rPr>
              <a:t>РАСХОДАМИ БЮДЖЕТА</a:t>
            </a:r>
          </a:p>
        </p:txBody>
      </p:sp>
      <p:sp>
        <p:nvSpPr>
          <p:cNvPr id="81929" name="Прямоугольник 29"/>
          <p:cNvSpPr>
            <a:spLocks noChangeArrowheads="1"/>
          </p:cNvSpPr>
          <p:nvPr/>
        </p:nvSpPr>
        <p:spPr bwMode="auto">
          <a:xfrm>
            <a:off x="971550" y="2636838"/>
            <a:ext cx="2232025" cy="48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p>
            <a:pPr algn="ctr"/>
            <a:r>
              <a:rPr lang="ru-RU" sz="1300" b="1">
                <a:latin typeface="Constantia" pitchFamily="18" charset="0"/>
              </a:rPr>
              <a:t>на культуру, </a:t>
            </a:r>
          </a:p>
          <a:p>
            <a:pPr algn="ctr"/>
            <a:r>
              <a:rPr lang="ru-RU" sz="1300" b="1">
                <a:latin typeface="Constantia" pitchFamily="18" charset="0"/>
              </a:rPr>
              <a:t>кинематографию</a:t>
            </a:r>
          </a:p>
        </p:txBody>
      </p:sp>
      <p:sp>
        <p:nvSpPr>
          <p:cNvPr id="81930" name="Прямоугольник 35"/>
          <p:cNvSpPr>
            <a:spLocks noChangeArrowheads="1"/>
          </p:cNvSpPr>
          <p:nvPr/>
        </p:nvSpPr>
        <p:spPr bwMode="auto">
          <a:xfrm>
            <a:off x="986446" y="4437112"/>
            <a:ext cx="2447925" cy="4889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p>
            <a:pPr algn="ctr"/>
            <a:r>
              <a:rPr lang="ru-RU" sz="1300" b="1" dirty="0">
                <a:latin typeface="Constantia" pitchFamily="18" charset="0"/>
              </a:rPr>
              <a:t>на жилищно-коммунальное</a:t>
            </a:r>
            <a:r>
              <a:rPr lang="ru-RU" sz="1000" b="1" dirty="0">
                <a:latin typeface="Constantia" pitchFamily="18" charset="0"/>
              </a:rPr>
              <a:t> </a:t>
            </a:r>
            <a:r>
              <a:rPr lang="ru-RU" sz="1300" b="1" dirty="0">
                <a:latin typeface="Constantia" pitchFamily="18" charset="0"/>
              </a:rPr>
              <a:t>хозяйство</a:t>
            </a:r>
          </a:p>
        </p:txBody>
      </p:sp>
      <p:sp>
        <p:nvSpPr>
          <p:cNvPr id="81931" name="Прямоугольник 31"/>
          <p:cNvSpPr>
            <a:spLocks noChangeArrowheads="1"/>
          </p:cNvSpPr>
          <p:nvPr/>
        </p:nvSpPr>
        <p:spPr bwMode="auto">
          <a:xfrm>
            <a:off x="3563938" y="2636838"/>
            <a:ext cx="2016125"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1" tIns="45715" rIns="91431" bIns="45715">
            <a:spAutoFit/>
          </a:bodyPr>
          <a:lstStyle/>
          <a:p>
            <a:pPr algn="ctr"/>
            <a:r>
              <a:rPr lang="ru-RU" sz="1300" b="1" dirty="0">
                <a:latin typeface="Constantia" pitchFamily="18" charset="0"/>
              </a:rPr>
              <a:t>на </a:t>
            </a:r>
            <a:r>
              <a:rPr lang="ru-RU" sz="1300" b="1" dirty="0" smtClean="0">
                <a:latin typeface="Constantia" pitchFamily="18" charset="0"/>
              </a:rPr>
              <a:t>национальную оборону</a:t>
            </a:r>
            <a:endParaRPr lang="ru-RU" sz="1300" b="1" dirty="0">
              <a:latin typeface="Constantia" pitchFamily="18" charset="0"/>
            </a:endParaRPr>
          </a:p>
        </p:txBody>
      </p:sp>
      <p:sp>
        <p:nvSpPr>
          <p:cNvPr id="81932" name="Прямоугольник 40"/>
          <p:cNvSpPr>
            <a:spLocks noChangeArrowheads="1"/>
          </p:cNvSpPr>
          <p:nvPr/>
        </p:nvSpPr>
        <p:spPr bwMode="auto">
          <a:xfrm>
            <a:off x="3635375" y="4365625"/>
            <a:ext cx="2016125"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p>
            <a:pPr algn="ctr"/>
            <a:r>
              <a:rPr lang="ru-RU" sz="1300" b="1" dirty="0">
                <a:latin typeface="Constantia" pitchFamily="18" charset="0"/>
              </a:rPr>
              <a:t>на </a:t>
            </a:r>
            <a:r>
              <a:rPr lang="ru-RU" sz="1300" b="1" dirty="0" smtClean="0">
                <a:latin typeface="Constantia" pitchFamily="18" charset="0"/>
              </a:rPr>
              <a:t>национальную экономику</a:t>
            </a:r>
            <a:endParaRPr lang="ru-RU" sz="1300" b="1" dirty="0">
              <a:latin typeface="Constantia" pitchFamily="18" charset="0"/>
            </a:endParaRPr>
          </a:p>
        </p:txBody>
      </p:sp>
      <p:sp>
        <p:nvSpPr>
          <p:cNvPr id="81933" name="Прямоугольник 42"/>
          <p:cNvSpPr>
            <a:spLocks noChangeArrowheads="1"/>
          </p:cNvSpPr>
          <p:nvPr/>
        </p:nvSpPr>
        <p:spPr bwMode="auto">
          <a:xfrm>
            <a:off x="5715008" y="2708275"/>
            <a:ext cx="3214710"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1" tIns="45715" rIns="91431" bIns="45715">
            <a:spAutoFit/>
          </a:bodyPr>
          <a:lstStyle/>
          <a:p>
            <a:pPr algn="ctr"/>
            <a:r>
              <a:rPr lang="ru-RU" sz="1300" b="1" dirty="0">
                <a:latin typeface="Constantia" pitchFamily="18" charset="0"/>
              </a:rPr>
              <a:t>на </a:t>
            </a:r>
            <a:r>
              <a:rPr lang="ru-RU" sz="1300" b="1" dirty="0" smtClean="0">
                <a:latin typeface="Constantia" pitchFamily="18" charset="0"/>
              </a:rPr>
              <a:t>национальную безопасность и правоохранительную деятельность</a:t>
            </a:r>
            <a:endParaRPr lang="ru-RU" sz="1300" b="1" dirty="0">
              <a:latin typeface="Constantia" pitchFamily="18" charset="0"/>
            </a:endParaRPr>
          </a:p>
        </p:txBody>
      </p:sp>
      <p:sp>
        <p:nvSpPr>
          <p:cNvPr id="81934" name="Прямоугольник 26"/>
          <p:cNvSpPr>
            <a:spLocks noChangeArrowheads="1"/>
          </p:cNvSpPr>
          <p:nvPr/>
        </p:nvSpPr>
        <p:spPr bwMode="auto">
          <a:xfrm>
            <a:off x="6084888" y="4451937"/>
            <a:ext cx="2630516"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1" tIns="45715" rIns="91431" bIns="45715">
            <a:spAutoFit/>
          </a:bodyPr>
          <a:lstStyle/>
          <a:p>
            <a:pPr algn="ctr"/>
            <a:r>
              <a:rPr lang="ru-RU" sz="1300" b="1" dirty="0">
                <a:latin typeface="Constantia" pitchFamily="18" charset="0"/>
              </a:rPr>
              <a:t>на общегосударственные вопросы </a:t>
            </a:r>
          </a:p>
        </p:txBody>
      </p:sp>
      <p:sp>
        <p:nvSpPr>
          <p:cNvPr id="81935" name="Прямоугольник 28"/>
          <p:cNvSpPr>
            <a:spLocks noChangeArrowheads="1"/>
          </p:cNvSpPr>
          <p:nvPr/>
        </p:nvSpPr>
        <p:spPr bwMode="auto">
          <a:xfrm>
            <a:off x="3664109" y="6204198"/>
            <a:ext cx="2160588" cy="4924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1" tIns="45715" rIns="91431" bIns="45715">
            <a:spAutoFit/>
          </a:bodyPr>
          <a:lstStyle/>
          <a:p>
            <a:pPr algn="ctr"/>
            <a:r>
              <a:rPr lang="ru-RU" sz="1300" b="1" dirty="0">
                <a:latin typeface="Constantia" pitchFamily="18" charset="0"/>
              </a:rPr>
              <a:t>на </a:t>
            </a:r>
            <a:r>
              <a:rPr lang="ru-RU" sz="1300" b="1" dirty="0" smtClean="0">
                <a:latin typeface="Constantia" pitchFamily="18" charset="0"/>
              </a:rPr>
              <a:t>социальную политику</a:t>
            </a:r>
            <a:endParaRPr lang="ru-RU" sz="1300" b="1" dirty="0">
              <a:latin typeface="Constantia" pitchFamily="18" charset="0"/>
            </a:endParaRPr>
          </a:p>
        </p:txBody>
      </p:sp>
      <p:pic>
        <p:nvPicPr>
          <p:cNvPr id="81939" name="Picture 19"/>
          <p:cNvPicPr>
            <a:picLocks noChangeAspect="1" noChangeArrowheads="1"/>
          </p:cNvPicPr>
          <p:nvPr/>
        </p:nvPicPr>
        <p:blipFill>
          <a:blip r:embed="rId4">
            <a:extLst>
              <a:ext uri="{28A0092B-C50C-407E-A947-70E740481C1C}">
                <a14:useLocalDpi xmlns="" xmlns:a14="http://schemas.microsoft.com/office/drawing/2010/main" val="0"/>
              </a:ext>
            </a:extLst>
          </a:blip>
          <a:stretch>
            <a:fillRect/>
          </a:stretch>
        </p:blipFill>
        <p:spPr bwMode="auto">
          <a:xfrm>
            <a:off x="1173225" y="1412875"/>
            <a:ext cx="2016125" cy="1158692"/>
          </a:xfrm>
          <a:prstGeom prst="rect">
            <a:avLst/>
          </a:prstGeom>
          <a:noFill/>
          <a:extLst>
            <a:ext uri="{909E8E84-426E-40DD-AFC4-6F175D3DCCD1}">
              <a14:hiddenFill xmlns="" xmlns:a14="http://schemas.microsoft.com/office/drawing/2010/main">
                <a:solidFill>
                  <a:srgbClr val="FFFFFF"/>
                </a:solidFill>
              </a14:hiddenFill>
            </a:ext>
          </a:extLst>
        </p:spPr>
      </p:pic>
      <p:pic>
        <p:nvPicPr>
          <p:cNvPr id="81940" name="Picture 20"/>
          <p:cNvPicPr>
            <a:picLocks noChangeAspect="1" noChangeArrowheads="1"/>
          </p:cNvPicPr>
          <p:nvPr/>
        </p:nvPicPr>
        <p:blipFill>
          <a:blip r:embed="rId5">
            <a:extLst>
              <a:ext uri="{28A0092B-C50C-407E-A947-70E740481C1C}">
                <a14:useLocalDpi xmlns="" xmlns:a14="http://schemas.microsoft.com/office/drawing/2010/main" val="0"/>
              </a:ext>
            </a:extLst>
          </a:blip>
          <a:stretch>
            <a:fillRect/>
          </a:stretch>
        </p:blipFill>
        <p:spPr bwMode="auto">
          <a:xfrm>
            <a:off x="3664109" y="1412875"/>
            <a:ext cx="1915954" cy="1296988"/>
          </a:xfrm>
          <a:prstGeom prst="rect">
            <a:avLst/>
          </a:prstGeom>
          <a:noFill/>
          <a:extLst>
            <a:ext uri="{909E8E84-426E-40DD-AFC4-6F175D3DCCD1}">
              <a14:hiddenFill xmlns="" xmlns:a14="http://schemas.microsoft.com/office/drawing/2010/main">
                <a:solidFill>
                  <a:srgbClr val="FFFFFF"/>
                </a:solidFill>
              </a14:hiddenFill>
            </a:ext>
          </a:extLst>
        </p:spPr>
      </p:pic>
      <p:pic>
        <p:nvPicPr>
          <p:cNvPr id="81941" name="Picture 21"/>
          <p:cNvPicPr>
            <a:picLocks noChangeAspect="1" noChangeArrowheads="1"/>
          </p:cNvPicPr>
          <p:nvPr/>
        </p:nvPicPr>
        <p:blipFill>
          <a:blip r:embed="rId6" cstate="print">
            <a:extLst>
              <a:ext uri="{28A0092B-C50C-407E-A947-70E740481C1C}">
                <a14:useLocalDpi xmlns="" xmlns:a14="http://schemas.microsoft.com/office/drawing/2010/main" val="0"/>
              </a:ext>
            </a:extLst>
          </a:blip>
          <a:stretch>
            <a:fillRect/>
          </a:stretch>
        </p:blipFill>
        <p:spPr bwMode="auto">
          <a:xfrm>
            <a:off x="6232099" y="1412875"/>
            <a:ext cx="1793139" cy="1343025"/>
          </a:xfrm>
          <a:prstGeom prst="rect">
            <a:avLst/>
          </a:prstGeom>
          <a:noFill/>
          <a:extLst>
            <a:ext uri="{909E8E84-426E-40DD-AFC4-6F175D3DCCD1}">
              <a14:hiddenFill xmlns="" xmlns:a14="http://schemas.microsoft.com/office/drawing/2010/main">
                <a:solidFill>
                  <a:srgbClr val="FFFFFF"/>
                </a:solidFill>
              </a14:hiddenFill>
            </a:ext>
          </a:extLst>
        </p:spPr>
      </p:pic>
      <p:pic>
        <p:nvPicPr>
          <p:cNvPr id="81942" name="Picture 22" descr="жкх"/>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1114425" y="3141663"/>
            <a:ext cx="2089150" cy="1239837"/>
          </a:xfrm>
          <a:prstGeom prst="rect">
            <a:avLst/>
          </a:prstGeom>
          <a:noFill/>
          <a:extLst>
            <a:ext uri="{909E8E84-426E-40DD-AFC4-6F175D3DCCD1}">
              <a14:hiddenFill xmlns="" xmlns:a14="http://schemas.microsoft.com/office/drawing/2010/main">
                <a:solidFill>
                  <a:srgbClr val="FFFFFF"/>
                </a:solidFill>
              </a14:hiddenFill>
            </a:ext>
          </a:extLst>
        </p:spPr>
      </p:pic>
      <p:pic>
        <p:nvPicPr>
          <p:cNvPr id="81943" name="Picture 23"/>
          <p:cNvPicPr>
            <a:picLocks noChangeAspect="1" noChangeArrowheads="1"/>
          </p:cNvPicPr>
          <p:nvPr/>
        </p:nvPicPr>
        <p:blipFill>
          <a:blip r:embed="rId8">
            <a:extLst>
              <a:ext uri="{28A0092B-C50C-407E-A947-70E740481C1C}">
                <a14:useLocalDpi xmlns="" xmlns:a14="http://schemas.microsoft.com/office/drawing/2010/main" val="0"/>
              </a:ext>
            </a:extLst>
          </a:blip>
          <a:stretch>
            <a:fillRect/>
          </a:stretch>
        </p:blipFill>
        <p:spPr bwMode="auto">
          <a:xfrm>
            <a:off x="3664109" y="3141663"/>
            <a:ext cx="1915954" cy="1223962"/>
          </a:xfrm>
          <a:prstGeom prst="rect">
            <a:avLst/>
          </a:prstGeom>
          <a:noFill/>
          <a:extLst>
            <a:ext uri="{909E8E84-426E-40DD-AFC4-6F175D3DCCD1}">
              <a14:hiddenFill xmlns="" xmlns:a14="http://schemas.microsoft.com/office/drawing/2010/main">
                <a:solidFill>
                  <a:srgbClr val="FFFFFF"/>
                </a:solidFill>
              </a14:hiddenFill>
            </a:ext>
          </a:extLst>
        </p:spPr>
      </p:pic>
      <p:pic>
        <p:nvPicPr>
          <p:cNvPr id="81944" name="Picture 24" descr="очки"/>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6084888" y="3226387"/>
            <a:ext cx="2087562" cy="1225550"/>
          </a:xfrm>
          <a:prstGeom prst="rect">
            <a:avLst/>
          </a:prstGeom>
          <a:noFill/>
          <a:extLst>
            <a:ext uri="{909E8E84-426E-40DD-AFC4-6F175D3DCCD1}">
              <a14:hiddenFill xmlns="" xmlns:a14="http://schemas.microsoft.com/office/drawing/2010/main">
                <a:solidFill>
                  <a:srgbClr val="FFFFFF"/>
                </a:solidFill>
              </a14:hiddenFill>
            </a:ext>
          </a:extLst>
        </p:spPr>
      </p:pic>
      <p:pic>
        <p:nvPicPr>
          <p:cNvPr id="81946" name="Picture 26"/>
          <p:cNvPicPr>
            <a:picLocks noChangeAspect="1" noChangeArrowheads="1"/>
          </p:cNvPicPr>
          <p:nvPr/>
        </p:nvPicPr>
        <p:blipFill>
          <a:blip r:embed="rId10">
            <a:extLst>
              <a:ext uri="{28A0092B-C50C-407E-A947-70E740481C1C}">
                <a14:useLocalDpi xmlns="" xmlns:a14="http://schemas.microsoft.com/office/drawing/2010/main" val="0"/>
              </a:ext>
            </a:extLst>
          </a:blip>
          <a:stretch>
            <a:fillRect/>
          </a:stretch>
        </p:blipFill>
        <p:spPr bwMode="auto">
          <a:xfrm>
            <a:off x="3664109" y="4929610"/>
            <a:ext cx="2065125" cy="1155854"/>
          </a:xfrm>
          <a:prstGeom prst="rect">
            <a:avLst/>
          </a:prstGeom>
          <a:noFill/>
          <a:extLst>
            <a:ext uri="{909E8E84-426E-40DD-AFC4-6F175D3DCCD1}">
              <a14:hiddenFill xmlns="" xmlns:a14="http://schemas.microsoft.com/office/drawing/2010/main">
                <a:solidFill>
                  <a:srgbClr val="FFFFFF"/>
                </a:solidFill>
              </a14:hiddenFill>
            </a:ext>
          </a:extLst>
        </p:spPr>
      </p:pic>
      <p:pic>
        <p:nvPicPr>
          <p:cNvPr id="21" name="Picture 1" descr="C:\Users\1\Desktop\iRIN2965Q.jpg"/>
          <p:cNvPicPr>
            <a:picLocks noChangeAspect="1" noChangeArrowheads="1"/>
          </p:cNvPicPr>
          <p:nvPr/>
        </p:nvPicPr>
        <p:blipFill>
          <a:blip r:embed="rId11"/>
          <a:srcRect/>
          <a:stretch>
            <a:fillRect/>
          </a:stretch>
        </p:blipFill>
        <p:spPr bwMode="auto">
          <a:xfrm>
            <a:off x="6000760" y="4929198"/>
            <a:ext cx="2214578" cy="1214446"/>
          </a:xfrm>
          <a:prstGeom prst="rect">
            <a:avLst/>
          </a:prstGeom>
          <a:noFill/>
        </p:spPr>
      </p:pic>
      <p:sp>
        <p:nvSpPr>
          <p:cNvPr id="23" name="Прямоугольник 22"/>
          <p:cNvSpPr/>
          <p:nvPr/>
        </p:nvSpPr>
        <p:spPr>
          <a:xfrm>
            <a:off x="1071538" y="5857892"/>
            <a:ext cx="2928958" cy="892552"/>
          </a:xfrm>
          <a:prstGeom prst="rect">
            <a:avLst/>
          </a:prstGeom>
        </p:spPr>
        <p:txBody>
          <a:bodyPr wrap="square">
            <a:spAutoFit/>
          </a:bodyPr>
          <a:lstStyle/>
          <a:p>
            <a:r>
              <a:rPr lang="ru-RU" sz="1300" b="1" dirty="0" smtClean="0">
                <a:latin typeface="Constantia" pitchFamily="18" charset="0"/>
              </a:rPr>
              <a:t>на межбюджетные трансферты общего характера бюджетам бюджетной системы Российской Федерации </a:t>
            </a:r>
            <a:endParaRPr lang="ru-RU" sz="1300" dirty="0"/>
          </a:p>
        </p:txBody>
      </p:sp>
      <p:sp>
        <p:nvSpPr>
          <p:cNvPr id="25" name="Прямоугольник 24"/>
          <p:cNvSpPr/>
          <p:nvPr/>
        </p:nvSpPr>
        <p:spPr>
          <a:xfrm>
            <a:off x="6072199" y="6215082"/>
            <a:ext cx="2286016" cy="492443"/>
          </a:xfrm>
          <a:prstGeom prst="rect">
            <a:avLst/>
          </a:prstGeom>
        </p:spPr>
        <p:txBody>
          <a:bodyPr wrap="square">
            <a:spAutoFit/>
          </a:bodyPr>
          <a:lstStyle/>
          <a:p>
            <a:pPr algn="ctr"/>
            <a:r>
              <a:rPr lang="ru-RU" sz="1300" b="1" dirty="0" smtClean="0">
                <a:latin typeface="Constantia" pitchFamily="18" charset="0"/>
              </a:rPr>
              <a:t>на физическую культуру и спорт</a:t>
            </a:r>
            <a:endParaRPr lang="ru-RU" sz="1300" b="1" dirty="0">
              <a:latin typeface="Constantia" pitchFamily="18" charset="0"/>
            </a:endParaRPr>
          </a:p>
        </p:txBody>
      </p:sp>
      <p:pic>
        <p:nvPicPr>
          <p:cNvPr id="26" name="Рисунок 25" descr="https://thumbs.dreamstime.com/b/%D0%B4%D0%B5%D0%BB%D0%BE-1946701.jpg"/>
          <p:cNvPicPr/>
          <p:nvPr/>
        </p:nvPicPr>
        <p:blipFill>
          <a:blip r:embed="rId12" cstate="print"/>
          <a:srcRect/>
          <a:stretch>
            <a:fillRect/>
          </a:stretch>
        </p:blipFill>
        <p:spPr bwMode="auto">
          <a:xfrm>
            <a:off x="1214415" y="5000636"/>
            <a:ext cx="1857387" cy="857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Прямоугольник 9"/>
          <p:cNvSpPr>
            <a:spLocks noChangeArrowheads="1"/>
          </p:cNvSpPr>
          <p:nvPr/>
        </p:nvSpPr>
        <p:spPr bwMode="auto">
          <a:xfrm>
            <a:off x="1125677" y="2610148"/>
            <a:ext cx="4741118"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b="1" dirty="0">
                <a:solidFill>
                  <a:schemeClr val="tx2"/>
                </a:solidFill>
                <a:latin typeface="Times New Roman" pitchFamily="18" charset="0"/>
                <a:cs typeface="Times New Roman" pitchFamily="18" charset="0"/>
              </a:rPr>
              <a:t>Дефицит бюджета   </a:t>
            </a:r>
          </a:p>
          <a:p>
            <a:pPr algn="ctr" eaLnBrk="1" hangingPunct="1"/>
            <a:r>
              <a:rPr lang="ru-RU" altLang="ru-RU" b="1" dirty="0">
                <a:solidFill>
                  <a:schemeClr val="tx2"/>
                </a:solidFill>
                <a:latin typeface="Times New Roman" pitchFamily="18" charset="0"/>
                <a:cs typeface="Times New Roman" pitchFamily="18" charset="0"/>
              </a:rPr>
              <a:t>(</a:t>
            </a:r>
            <a:r>
              <a:rPr lang="ru-RU" altLang="ru-RU" dirty="0">
                <a:solidFill>
                  <a:schemeClr val="tx2"/>
                </a:solidFill>
                <a:latin typeface="Times New Roman" pitchFamily="18" charset="0"/>
                <a:cs typeface="Times New Roman" pitchFamily="18" charset="0"/>
              </a:rPr>
              <a:t>превышение расходов бюджета над его доходами)</a:t>
            </a:r>
          </a:p>
        </p:txBody>
      </p:sp>
      <p:sp>
        <p:nvSpPr>
          <p:cNvPr id="9" name="Овал 8"/>
          <p:cNvSpPr/>
          <p:nvPr/>
        </p:nvSpPr>
        <p:spPr>
          <a:xfrm>
            <a:off x="1500186" y="826369"/>
            <a:ext cx="3571875" cy="1009103"/>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b="1" dirty="0"/>
              <a:t>РАСХОДЫ  &gt; ДОХОДЫ</a:t>
            </a:r>
          </a:p>
        </p:txBody>
      </p:sp>
      <p:sp>
        <p:nvSpPr>
          <p:cNvPr id="13" name="Стрелка вниз 12"/>
          <p:cNvSpPr/>
          <p:nvPr/>
        </p:nvSpPr>
        <p:spPr>
          <a:xfrm>
            <a:off x="3154042" y="1988840"/>
            <a:ext cx="28575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1273" name="Picture 2" descr="Картинки по запросу фото дефицит бюджета"/>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852214" y="961214"/>
            <a:ext cx="2744821" cy="181971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5" name="Скругленный прямоугольник 14"/>
          <p:cNvSpPr/>
          <p:nvPr/>
        </p:nvSpPr>
        <p:spPr>
          <a:xfrm>
            <a:off x="1259632" y="4429125"/>
            <a:ext cx="4241056" cy="1808187"/>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dirty="0">
                <a:solidFill>
                  <a:schemeClr val="tx2"/>
                </a:solidFill>
                <a:latin typeface="Times New Roman" pitchFamily="18" charset="0"/>
                <a:cs typeface="Times New Roman" pitchFamily="18" charset="0"/>
              </a:rPr>
              <a:t>При превышении расходов над доходами принимается решение об источниках покрытия дефицита, например использовать имеющиеся накопления (остатки на счетах) или привлекать кредиты</a:t>
            </a:r>
          </a:p>
        </p:txBody>
      </p:sp>
      <p:sp>
        <p:nvSpPr>
          <p:cNvPr id="16" name="Стрелка вниз 15"/>
          <p:cNvSpPr/>
          <p:nvPr/>
        </p:nvSpPr>
        <p:spPr>
          <a:xfrm>
            <a:off x="3154042" y="3643313"/>
            <a:ext cx="28575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276" name="AutoShape 6" descr="Картинки по запросу фото банков"/>
          <p:cNvSpPr>
            <a:spLocks noChangeAspect="1" noChangeArrowheads="1"/>
          </p:cNvSpPr>
          <p:nvPr/>
        </p:nvSpPr>
        <p:spPr bwMode="auto">
          <a:xfrm>
            <a:off x="155575" y="-144463"/>
            <a:ext cx="304800" cy="30480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ru-RU" altLang="ru-RU"/>
          </a:p>
        </p:txBody>
      </p:sp>
      <p:pic>
        <p:nvPicPr>
          <p:cNvPr id="11277" name="Picture 8" descr="http://rosregistr.ru/images/main15583086_0a2c4ee6e0ed3090b843cb580dde06a0.jpe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228184" y="3822742"/>
            <a:ext cx="2376264" cy="219854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1746"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125677" y="332656"/>
            <a:ext cx="7559675"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8992748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Овал 10"/>
          <p:cNvSpPr/>
          <p:nvPr/>
        </p:nvSpPr>
        <p:spPr>
          <a:xfrm>
            <a:off x="1125677" y="980728"/>
            <a:ext cx="3779837" cy="1071562"/>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b="1" dirty="0"/>
              <a:t>РАСХОДЫ </a:t>
            </a:r>
            <a:r>
              <a:rPr lang="ru-RU" sz="2000" b="1" dirty="0"/>
              <a:t> </a:t>
            </a:r>
            <a:r>
              <a:rPr lang="ru-RU" sz="3600" b="1" dirty="0"/>
              <a:t>&lt;</a:t>
            </a:r>
            <a:r>
              <a:rPr lang="ru-RU" b="1" dirty="0"/>
              <a:t>  ДОХОДЫ</a:t>
            </a:r>
          </a:p>
        </p:txBody>
      </p:sp>
      <p:sp>
        <p:nvSpPr>
          <p:cNvPr id="12295" name="Прямоугольник 9"/>
          <p:cNvSpPr>
            <a:spLocks noChangeArrowheads="1"/>
          </p:cNvSpPr>
          <p:nvPr/>
        </p:nvSpPr>
        <p:spPr bwMode="auto">
          <a:xfrm>
            <a:off x="1125677" y="2852936"/>
            <a:ext cx="4094395" cy="923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ru-RU" altLang="ru-RU" b="1" dirty="0">
                <a:solidFill>
                  <a:schemeClr val="tx2"/>
                </a:solidFill>
                <a:latin typeface="Times New Roman" pitchFamily="18" charset="0"/>
                <a:cs typeface="Times New Roman" pitchFamily="18" charset="0"/>
              </a:rPr>
              <a:t>Профицит бюджета </a:t>
            </a:r>
          </a:p>
          <a:p>
            <a:pPr algn="ctr" eaLnBrk="1" hangingPunct="1"/>
            <a:r>
              <a:rPr lang="ru-RU" altLang="ru-RU" b="1" dirty="0">
                <a:solidFill>
                  <a:schemeClr val="tx2"/>
                </a:solidFill>
                <a:latin typeface="Times New Roman" pitchFamily="18" charset="0"/>
                <a:cs typeface="Times New Roman" pitchFamily="18" charset="0"/>
              </a:rPr>
              <a:t>(</a:t>
            </a:r>
            <a:r>
              <a:rPr lang="ru-RU" altLang="ru-RU" dirty="0">
                <a:solidFill>
                  <a:schemeClr val="tx2"/>
                </a:solidFill>
                <a:latin typeface="Times New Roman" pitchFamily="18" charset="0"/>
                <a:cs typeface="Times New Roman" pitchFamily="18" charset="0"/>
              </a:rPr>
              <a:t>превышение доходов бюджета над его расходами)</a:t>
            </a:r>
          </a:p>
        </p:txBody>
      </p:sp>
      <p:sp>
        <p:nvSpPr>
          <p:cNvPr id="10" name="Стрелка вниз 9"/>
          <p:cNvSpPr/>
          <p:nvPr/>
        </p:nvSpPr>
        <p:spPr>
          <a:xfrm>
            <a:off x="2789558" y="2143126"/>
            <a:ext cx="285750" cy="6429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2297" name="Picture 4" descr="Картинки по запросу фото профицит бюджета"/>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292080" y="980728"/>
            <a:ext cx="2895600" cy="1581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Скругленный прямоугольник 13"/>
          <p:cNvSpPr/>
          <p:nvPr/>
        </p:nvSpPr>
        <p:spPr>
          <a:xfrm>
            <a:off x="1153078" y="4540449"/>
            <a:ext cx="4094395" cy="1450999"/>
          </a:xfrm>
          <a:prstGeom prst="roundRect">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ru-RU" dirty="0">
                <a:solidFill>
                  <a:schemeClr val="tx2"/>
                </a:solidFill>
                <a:latin typeface="Times New Roman" pitchFamily="18" charset="0"/>
                <a:cs typeface="Times New Roman" pitchFamily="18" charset="0"/>
              </a:rPr>
              <a:t>При превышении доходов  над расходами принимается решение как их использовать, например погашать долг, накапливать резервы или  увеличить расходы  </a:t>
            </a:r>
          </a:p>
        </p:txBody>
      </p:sp>
      <p:sp>
        <p:nvSpPr>
          <p:cNvPr id="15" name="Стрелка вниз 14"/>
          <p:cNvSpPr/>
          <p:nvPr/>
        </p:nvSpPr>
        <p:spPr>
          <a:xfrm>
            <a:off x="2856422" y="3776861"/>
            <a:ext cx="285750" cy="5715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pic>
        <p:nvPicPr>
          <p:cNvPr id="12300" name="Picture 13" descr="Картинки по запросу фото поступление доходов"/>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5580112" y="3123654"/>
            <a:ext cx="2786062" cy="2449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3"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125677" y="332656"/>
            <a:ext cx="7559675"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39163428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Прямоугольник 9"/>
          <p:cNvSpPr>
            <a:spLocks noChangeArrowheads="1"/>
          </p:cNvSpPr>
          <p:nvPr/>
        </p:nvSpPr>
        <p:spPr bwMode="auto">
          <a:xfrm>
            <a:off x="1125677" y="1196752"/>
            <a:ext cx="4160698"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b="1" dirty="0">
                <a:solidFill>
                  <a:schemeClr val="tx2"/>
                </a:solidFill>
                <a:latin typeface="Times New Roman" pitchFamily="18" charset="0"/>
                <a:cs typeface="Times New Roman" pitchFamily="18" charset="0"/>
              </a:rPr>
              <a:t>Муниципальный долг  - </a:t>
            </a:r>
            <a:r>
              <a:rPr lang="ru-RU" altLang="ru-RU" dirty="0">
                <a:solidFill>
                  <a:schemeClr val="tx2"/>
                </a:solidFill>
                <a:latin typeface="Times New Roman" pitchFamily="18" charset="0"/>
                <a:cs typeface="Times New Roman" pitchFamily="18" charset="0"/>
              </a:rPr>
              <a:t>обязательства, возникающие из муниципальных заимствований</a:t>
            </a:r>
          </a:p>
        </p:txBody>
      </p:sp>
      <p:pic>
        <p:nvPicPr>
          <p:cNvPr id="13319" name="Picture 9" descr="http://vfmgiu.ru/files/11213.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652120" y="980728"/>
            <a:ext cx="2958603" cy="2203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20" name="Прямоугольник 9"/>
          <p:cNvSpPr>
            <a:spLocks noChangeArrowheads="1"/>
          </p:cNvSpPr>
          <p:nvPr/>
        </p:nvSpPr>
        <p:spPr bwMode="auto">
          <a:xfrm>
            <a:off x="4499992" y="4071938"/>
            <a:ext cx="4429696" cy="1200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b="1" dirty="0">
                <a:solidFill>
                  <a:schemeClr val="tx2"/>
                </a:solidFill>
                <a:latin typeface="Times New Roman" pitchFamily="18" charset="0"/>
                <a:cs typeface="Times New Roman" pitchFamily="18" charset="0"/>
              </a:rPr>
              <a:t>Бюджетный процесс - </a:t>
            </a:r>
            <a:r>
              <a:rPr lang="ru-RU" altLang="ru-RU" dirty="0">
                <a:solidFill>
                  <a:schemeClr val="tx2"/>
                </a:solidFill>
                <a:latin typeface="Times New Roman" pitchFamily="18" charset="0"/>
                <a:cs typeface="Times New Roman" pitchFamily="18" charset="0"/>
              </a:rPr>
              <a:t>деятельность по подготовке проектов бюджетов, утверждению и исполнению бюджетов, контролю за их исполнением.</a:t>
            </a:r>
          </a:p>
        </p:txBody>
      </p:sp>
      <p:pic>
        <p:nvPicPr>
          <p:cNvPr id="13321" name="Picture 11" descr="http://www.fistech.ru/wp-content/uploads/2013/12/bp1.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331640" y="3401219"/>
            <a:ext cx="2786062" cy="25415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Picture 2"/>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125677" y="332656"/>
            <a:ext cx="7559675" cy="493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355242951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p:cNvSpPr>
          <p:nvPr/>
        </p:nvSpPr>
        <p:spPr bwMode="auto">
          <a:xfrm>
            <a:off x="1171034" y="332656"/>
            <a:ext cx="7648401" cy="414362"/>
          </a:xfrm>
          <a:prstGeom prst="rect">
            <a:avLst/>
          </a:prstGeom>
          <a:noFill/>
          <a:ln w="9525">
            <a:noFill/>
            <a:miter lim="800000"/>
            <a:headEnd/>
            <a:tailEnd/>
          </a:ln>
        </p:spPr>
        <p:txBody>
          <a:bodyPr anchor="ctr"/>
          <a:lstStyle/>
          <a:p>
            <a:pPr algn="ctr">
              <a:lnSpc>
                <a:spcPct val="80000"/>
              </a:lnSpc>
              <a:defRPr/>
            </a:pPr>
            <a:r>
              <a:rPr lang="ru-RU" sz="2400" b="1" dirty="0">
                <a:solidFill>
                  <a:schemeClr val="accent1">
                    <a:lumMod val="75000"/>
                  </a:schemeClr>
                </a:solidFill>
              </a:rPr>
              <a:t>Составление проекта бюджета основывается на:</a:t>
            </a:r>
          </a:p>
        </p:txBody>
      </p:sp>
      <p:sp>
        <p:nvSpPr>
          <p:cNvPr id="74756" name="AutoShape 4"/>
          <p:cNvSpPr>
            <a:spLocks noChangeArrowheads="1"/>
          </p:cNvSpPr>
          <p:nvPr/>
        </p:nvSpPr>
        <p:spPr bwMode="auto">
          <a:xfrm rot="16039123">
            <a:off x="2266432" y="60086"/>
            <a:ext cx="5185820" cy="6440952"/>
          </a:xfrm>
          <a:prstGeom prst="verticalScroll">
            <a:avLst>
              <a:gd name="adj" fmla="val 12519"/>
            </a:avLst>
          </a:prstGeom>
          <a:blipFill dpi="0" rotWithShape="1">
            <a:blip r:embed="rId2"/>
            <a:srcRect/>
            <a:tile tx="0" ty="0" sx="100000" sy="100000" flip="none" algn="tl"/>
          </a:blipFill>
          <a:ln w="9525">
            <a:solidFill>
              <a:srgbClr val="993300"/>
            </a:solidFill>
            <a:round/>
            <a:headEnd/>
            <a:tailEnd/>
          </a:ln>
        </p:spPr>
        <p:txBody>
          <a:bodyPr rot="10800000"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endParaRPr lang="ru-RU" altLang="ru-RU">
              <a:solidFill>
                <a:srgbClr val="FF3300"/>
              </a:solidFill>
              <a:latin typeface="Algerian" pitchFamily="82" charset="0"/>
            </a:endParaRPr>
          </a:p>
        </p:txBody>
      </p:sp>
      <p:sp>
        <p:nvSpPr>
          <p:cNvPr id="74757" name="Text Box 5"/>
          <p:cNvSpPr txBox="1">
            <a:spLocks noChangeArrowheads="1"/>
          </p:cNvSpPr>
          <p:nvPr/>
        </p:nvSpPr>
        <p:spPr bwMode="auto">
          <a:xfrm rot="-238128">
            <a:off x="3152399" y="1315956"/>
            <a:ext cx="3571875" cy="393954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ru-RU" altLang="ru-RU" i="1" dirty="0"/>
          </a:p>
          <a:p>
            <a:r>
              <a:rPr lang="ru-RU" altLang="ru-RU" i="1" dirty="0"/>
              <a:t>Бюджетном послании и Указах Президента Российской Федерации</a:t>
            </a:r>
          </a:p>
          <a:p>
            <a:pPr algn="just"/>
            <a:endParaRPr lang="ru-RU" altLang="ru-RU" i="1" dirty="0"/>
          </a:p>
          <a:p>
            <a:r>
              <a:rPr lang="ru-RU" altLang="ru-RU" i="1" dirty="0"/>
              <a:t>Прогнозе Социально-экономического развития </a:t>
            </a:r>
            <a:r>
              <a:rPr lang="ru-RU" altLang="ru-RU" i="1" dirty="0" err="1" smtClean="0"/>
              <a:t>Кормовского</a:t>
            </a:r>
            <a:r>
              <a:rPr lang="ru-RU" altLang="ru-RU" i="1" dirty="0" smtClean="0"/>
              <a:t> сельского поселения</a:t>
            </a:r>
            <a:endParaRPr lang="ru-RU" altLang="ru-RU" i="1" dirty="0"/>
          </a:p>
          <a:p>
            <a:pPr algn="just">
              <a:buFont typeface="Arial" charset="0"/>
              <a:buChar char="•"/>
            </a:pPr>
            <a:endParaRPr lang="ru-RU" altLang="ru-RU" i="1" dirty="0"/>
          </a:p>
          <a:p>
            <a:r>
              <a:rPr lang="ru-RU" altLang="ru-RU" i="1" dirty="0"/>
              <a:t>Основных направлениях бюджетной и налоговой политики</a:t>
            </a:r>
          </a:p>
          <a:p>
            <a:pPr algn="just"/>
            <a:endParaRPr lang="ru-RU" altLang="ru-RU" sz="1600" i="1" dirty="0"/>
          </a:p>
        </p:txBody>
      </p:sp>
    </p:spTree>
    <p:extLst>
      <p:ext uri="{BB962C8B-B14F-4D97-AF65-F5344CB8AC3E}">
        <p14:creationId xmlns="" xmlns:p14="http://schemas.microsoft.com/office/powerpoint/2010/main" val="12922699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4756"/>
                                        </p:tgtEl>
                                        <p:attrNameLst>
                                          <p:attrName>style.visibility</p:attrName>
                                        </p:attrNameLst>
                                      </p:cBhvr>
                                      <p:to>
                                        <p:strVal val="visible"/>
                                      </p:to>
                                    </p:set>
                                    <p:animEffect transition="in" filter="fade">
                                      <p:cBhvr>
                                        <p:cTn id="7" dur="500"/>
                                        <p:tgtEl>
                                          <p:spTgt spid="74756"/>
                                        </p:tgtEl>
                                      </p:cBhvr>
                                    </p:animEffect>
                                  </p:childTnLst>
                                </p:cTn>
                              </p:par>
                            </p:childTnLst>
                          </p:cTn>
                        </p:par>
                        <p:par>
                          <p:cTn id="8" fill="hold" nodeType="afterGroup">
                            <p:stCondLst>
                              <p:cond delay="500"/>
                            </p:stCondLst>
                            <p:childTnLst>
                              <p:par>
                                <p:cTn id="9" presetID="18" presetClass="entr" presetSubtype="6" fill="hold" grpId="0" nodeType="afterEffect">
                                  <p:stCondLst>
                                    <p:cond delay="0"/>
                                  </p:stCondLst>
                                  <p:childTnLst>
                                    <p:set>
                                      <p:cBhvr>
                                        <p:cTn id="10" dur="1" fill="hold">
                                          <p:stCondLst>
                                            <p:cond delay="0"/>
                                          </p:stCondLst>
                                        </p:cTn>
                                        <p:tgtEl>
                                          <p:spTgt spid="74757"/>
                                        </p:tgtEl>
                                        <p:attrNameLst>
                                          <p:attrName>style.visibility</p:attrName>
                                        </p:attrNameLst>
                                      </p:cBhvr>
                                      <p:to>
                                        <p:strVal val="visible"/>
                                      </p:to>
                                    </p:set>
                                    <p:animEffect transition="in" filter="strips(downRight)">
                                      <p:cBhvr>
                                        <p:cTn id="11" dur="500"/>
                                        <p:tgtEl>
                                          <p:spTgt spid="747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animBg="1"/>
      <p:bldP spid="7475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4558</TotalTime>
  <Words>1028</Words>
  <Application>Microsoft Office PowerPoint</Application>
  <PresentationFormat>Экран (4:3)</PresentationFormat>
  <Paragraphs>255</Paragraphs>
  <Slides>15</Slides>
  <Notes>10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О ПРОЕКТЕ БЮДЖЕТА КОРМОВСКОГО СЕЛЬСКОГО ПОСЕЛЕНИЯ РЕМОНТНЕНСКОГО РАЙОНА НА 2022 ГОД И НА ПЛАНОВЫЙ ПЕРИОД 2023 И 2024 ГОДОВ</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Кировская область</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skutina</dc:creator>
  <cp:lastModifiedBy>1</cp:lastModifiedBy>
  <cp:revision>350</cp:revision>
  <dcterms:created xsi:type="dcterms:W3CDTF">2013-11-12T07:49:12Z</dcterms:created>
  <dcterms:modified xsi:type="dcterms:W3CDTF">2023-04-18T06:48:12Z</dcterms:modified>
</cp:coreProperties>
</file>